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handoutMasterIdLst>
    <p:handoutMasterId r:id="rId66"/>
  </p:handoutMasterIdLst>
  <p:sldIdLst>
    <p:sldId id="285" r:id="rId2"/>
    <p:sldId id="802" r:id="rId3"/>
    <p:sldId id="757" r:id="rId4"/>
    <p:sldId id="758" r:id="rId5"/>
    <p:sldId id="759" r:id="rId6"/>
    <p:sldId id="760" r:id="rId7"/>
    <p:sldId id="761" r:id="rId8"/>
    <p:sldId id="762" r:id="rId9"/>
    <p:sldId id="772" r:id="rId10"/>
    <p:sldId id="773" r:id="rId11"/>
    <p:sldId id="256" r:id="rId12"/>
    <p:sldId id="463" r:id="rId13"/>
    <p:sldId id="462" r:id="rId14"/>
    <p:sldId id="257" r:id="rId15"/>
    <p:sldId id="460" r:id="rId16"/>
    <p:sldId id="821" r:id="rId17"/>
    <p:sldId id="820" r:id="rId18"/>
    <p:sldId id="259" r:id="rId19"/>
    <p:sldId id="822" r:id="rId20"/>
    <p:sldId id="461" r:id="rId21"/>
    <p:sldId id="260" r:id="rId22"/>
    <p:sldId id="763" r:id="rId23"/>
    <p:sldId id="306" r:id="rId24"/>
    <p:sldId id="764" r:id="rId25"/>
    <p:sldId id="778" r:id="rId26"/>
    <p:sldId id="803" r:id="rId27"/>
    <p:sldId id="804" r:id="rId28"/>
    <p:sldId id="808" r:id="rId29"/>
    <p:sldId id="810" r:id="rId30"/>
    <p:sldId id="468" r:id="rId31"/>
    <p:sldId id="469" r:id="rId32"/>
    <p:sldId id="809" r:id="rId33"/>
    <p:sldId id="261" r:id="rId34"/>
    <p:sldId id="262" r:id="rId35"/>
    <p:sldId id="813" r:id="rId36"/>
    <p:sldId id="263" r:id="rId37"/>
    <p:sldId id="264" r:id="rId38"/>
    <p:sldId id="390" r:id="rId39"/>
    <p:sldId id="814" r:id="rId40"/>
    <p:sldId id="350" r:id="rId41"/>
    <p:sldId id="815" r:id="rId42"/>
    <p:sldId id="458" r:id="rId43"/>
    <p:sldId id="767" r:id="rId44"/>
    <p:sldId id="811" r:id="rId45"/>
    <p:sldId id="464" r:id="rId46"/>
    <p:sldId id="768" r:id="rId47"/>
    <p:sldId id="781" r:id="rId48"/>
    <p:sldId id="395" r:id="rId49"/>
    <p:sldId id="816" r:id="rId50"/>
    <p:sldId id="265" r:id="rId51"/>
    <p:sldId id="266" r:id="rId52"/>
    <p:sldId id="267" r:id="rId53"/>
    <p:sldId id="465" r:id="rId54"/>
    <p:sldId id="783" r:id="rId55"/>
    <p:sldId id="817" r:id="rId56"/>
    <p:sldId id="277" r:id="rId57"/>
    <p:sldId id="818" r:id="rId58"/>
    <p:sldId id="278" r:id="rId59"/>
    <p:sldId id="279" r:id="rId60"/>
    <p:sldId id="785" r:id="rId61"/>
    <p:sldId id="819" r:id="rId62"/>
    <p:sldId id="470" r:id="rId63"/>
    <p:sldId id="400" r:id="rId64"/>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30"/>
    <p:restoredTop sz="94697"/>
  </p:normalViewPr>
  <p:slideViewPr>
    <p:cSldViewPr>
      <p:cViewPr varScale="1">
        <p:scale>
          <a:sx n="236" d="100"/>
          <a:sy n="236" d="100"/>
        </p:scale>
        <p:origin x="1368"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1128"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48B22-0743-1F13-9AF0-C4EC81D58867}"/>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7BAF9561-B68F-EAB1-310E-1F54A3A64F63}"/>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BAD688AB-A7F3-864E-BC35-6C380F7314B6}" type="datetimeFigureOut">
              <a:rPr lang="en-JO" smtClean="0"/>
              <a:t>13/09/2025</a:t>
            </a:fld>
            <a:endParaRPr lang="en-JO"/>
          </a:p>
        </p:txBody>
      </p:sp>
      <p:sp>
        <p:nvSpPr>
          <p:cNvPr id="4" name="Footer Placeholder 3">
            <a:extLst>
              <a:ext uri="{FF2B5EF4-FFF2-40B4-BE49-F238E27FC236}">
                <a16:creationId xmlns:a16="http://schemas.microsoft.com/office/drawing/2014/main" id="{2D5D8E26-306A-1A17-E27E-C22A44D46D36}"/>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429646FE-7276-EE72-8B40-448C3C68AE3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75C548D2-CB5D-6241-83D9-E3A430115294}" type="slidenum">
              <a:rPr lang="en-JO" smtClean="0"/>
              <a:t>‹#›</a:t>
            </a:fld>
            <a:endParaRPr lang="en-JO"/>
          </a:p>
        </p:txBody>
      </p:sp>
    </p:spTree>
    <p:extLst>
      <p:ext uri="{BB962C8B-B14F-4D97-AF65-F5344CB8AC3E}">
        <p14:creationId xmlns:p14="http://schemas.microsoft.com/office/powerpoint/2010/main" val="154234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8461BC93-83F7-484E-8E70-E41AAACC7B68}" type="datetimeFigureOut">
              <a:rPr lang="en-JO" smtClean="0"/>
              <a:t>13/09/2025</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4A5165B-2D49-5B4C-B012-16E88A8639F7}" type="slidenum">
              <a:rPr lang="en-JO" smtClean="0"/>
              <a:t>‹#›</a:t>
            </a:fld>
            <a:endParaRPr lang="en-JO"/>
          </a:p>
        </p:txBody>
      </p:sp>
    </p:spTree>
    <p:extLst>
      <p:ext uri="{BB962C8B-B14F-4D97-AF65-F5344CB8AC3E}">
        <p14:creationId xmlns:p14="http://schemas.microsoft.com/office/powerpoint/2010/main" val="234929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60</a:t>
            </a:fld>
            <a:endParaRPr lang="en-US" dirty="0"/>
          </a:p>
        </p:txBody>
      </p:sp>
    </p:spTree>
    <p:extLst>
      <p:ext uri="{BB962C8B-B14F-4D97-AF65-F5344CB8AC3E}">
        <p14:creationId xmlns:p14="http://schemas.microsoft.com/office/powerpoint/2010/main" val="153155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215444"/>
          </a:xfrm>
          <a:prstGeom prst="rect">
            <a:avLst/>
          </a:prstGeom>
        </p:spPr>
        <p:txBody>
          <a:bodyPr wrap="square" lIns="0" tIns="0" rIns="0" bIns="0">
            <a:spAutoFit/>
          </a:bodyPr>
          <a:lstStyle>
            <a:lvl1pPr>
              <a:defRPr sz="1400" b="0" i="0">
                <a:solidFill>
                  <a:srgbClr val="00B050"/>
                </a:solidFill>
                <a:latin typeface="Calibri"/>
                <a:cs typeface="Calibri"/>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8CEE481-F2AE-9B4E-B599-91D3275E52E3}" type="datetime1">
              <a:rPr lang="en-US" smtClean="0"/>
              <a:t>9/13/25</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05E49D-63C8-E545-B97D-59B60F5E35D2}" type="datetime1">
              <a:rPr lang="en-US" smtClean="0"/>
              <a:t>9/13/25</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CE4B483-9856-5B43-9A48-28D237C9803E}" type="datetime1">
              <a:rPr lang="en-US" smtClean="0"/>
              <a:t>9/13/25</a:t>
            </a:fld>
            <a:endParaRPr lang="en-US"/>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66A55978-869A-7749-9E40-78C6512F2E18}" type="datetime1">
              <a:rPr lang="en-US" smtClean="0"/>
              <a:t>9/13/25</a:t>
            </a:fld>
            <a:endParaRPr lang="en-US"/>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2C3B7A2-EDC6-CD45-BE0A-48613216CE71}" type="datetime1">
              <a:rPr lang="en-US" smtClean="0"/>
              <a:t>9/13/25</a:t>
            </a:fld>
            <a:endParaRPr lang="en-US"/>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F975-AE50-5F43-A24F-270AEB51A374}"/>
              </a:ext>
            </a:extLst>
          </p:cNvPr>
          <p:cNvSpPr>
            <a:spLocks noGrp="1"/>
          </p:cNvSpPr>
          <p:nvPr>
            <p:ph type="title"/>
          </p:nvPr>
        </p:nvSpPr>
        <p:spPr>
          <a:xfrm>
            <a:off x="230505" y="140194"/>
            <a:ext cx="4149090" cy="215444"/>
          </a:xfrm>
          <a:prstGeom prst="rect">
            <a:avLst/>
          </a:prstGeom>
        </p:spPr>
        <p:txBody>
          <a:bodyPr/>
          <a:lstStyle>
            <a:lvl1pPr>
              <a:defRPr>
                <a:solidFill>
                  <a:srgbClr val="00B050"/>
                </a:solidFill>
              </a:defRPr>
            </a:lvl1pPr>
          </a:lstStyle>
          <a:p>
            <a:r>
              <a:rPr lang="en-US"/>
              <a:t>Click to edit Master title style</a:t>
            </a:r>
          </a:p>
        </p:txBody>
      </p:sp>
      <p:sp>
        <p:nvSpPr>
          <p:cNvPr id="3" name="Text Placeholder 2">
            <a:extLst>
              <a:ext uri="{FF2B5EF4-FFF2-40B4-BE49-F238E27FC236}">
                <a16:creationId xmlns:a16="http://schemas.microsoft.com/office/drawing/2014/main" id="{5B80CA24-E017-5041-AF18-A7D8B04FAA52}"/>
              </a:ext>
            </a:extLst>
          </p:cNvPr>
          <p:cNvSpPr>
            <a:spLocks noGrp="1"/>
          </p:cNvSpPr>
          <p:nvPr>
            <p:ph type="body" sz="half" idx="1"/>
          </p:nvPr>
        </p:nvSpPr>
        <p:spPr>
          <a:xfrm>
            <a:off x="230505"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03F2A2-2B3A-214F-8CC0-BB32A968CCB8}"/>
              </a:ext>
            </a:extLst>
          </p:cNvPr>
          <p:cNvSpPr>
            <a:spLocks noGrp="1"/>
          </p:cNvSpPr>
          <p:nvPr>
            <p:ph sz="half" idx="2"/>
          </p:nvPr>
        </p:nvSpPr>
        <p:spPr>
          <a:xfrm>
            <a:off x="2343467"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DFCC44-7061-9944-AE51-1EA36163FF28}"/>
              </a:ext>
            </a:extLst>
          </p:cNvPr>
          <p:cNvSpPr>
            <a:spLocks noGrp="1"/>
          </p:cNvSpPr>
          <p:nvPr>
            <p:ph type="dt" sz="half" idx="10"/>
          </p:nvPr>
        </p:nvSpPr>
        <p:spPr>
          <a:xfrm>
            <a:off x="230505" y="3150725"/>
            <a:ext cx="1075690" cy="1107996"/>
          </a:xfrm>
        </p:spPr>
        <p:txBody>
          <a:bodyPr/>
          <a:lstStyle>
            <a:lvl1pPr>
              <a:defRPr/>
            </a:lvl1pPr>
          </a:lstStyle>
          <a:p>
            <a:fld id="{344C2BA8-118C-EA45-BA3B-5ACCDBAE6A41}" type="datetime1">
              <a:rPr lang="en-US" altLang="zh-CN" smtClean="0"/>
              <a:t>9/13/25</a:t>
            </a:fld>
            <a:endParaRPr lang="en-US" altLang="zh-CN"/>
          </a:p>
        </p:txBody>
      </p:sp>
      <p:sp>
        <p:nvSpPr>
          <p:cNvPr id="6" name="Footer Placeholder 5">
            <a:extLst>
              <a:ext uri="{FF2B5EF4-FFF2-40B4-BE49-F238E27FC236}">
                <a16:creationId xmlns:a16="http://schemas.microsoft.com/office/drawing/2014/main" id="{3A2785CB-6EDD-D744-943B-6AFCA51058F8}"/>
              </a:ext>
            </a:extLst>
          </p:cNvPr>
          <p:cNvSpPr>
            <a:spLocks noGrp="1"/>
          </p:cNvSpPr>
          <p:nvPr>
            <p:ph type="ftr" sz="quarter" idx="11"/>
          </p:nvPr>
        </p:nvSpPr>
        <p:spPr>
          <a:xfrm>
            <a:off x="1575118" y="3153128"/>
            <a:ext cx="1459865" cy="553998"/>
          </a:xfrm>
        </p:spPr>
        <p:txBody>
          <a:bodyPr/>
          <a:lstStyle>
            <a:lvl1pPr>
              <a:defRPr/>
            </a:lvl1pPr>
          </a:lstStyle>
          <a:p>
            <a:r>
              <a:rPr lang="en-US" altLang="zh-CN"/>
              <a:t>Dr. Malak Abdullah</a:t>
            </a:r>
          </a:p>
        </p:txBody>
      </p:sp>
      <p:sp>
        <p:nvSpPr>
          <p:cNvPr id="7" name="Slide Number Placeholder 6">
            <a:extLst>
              <a:ext uri="{FF2B5EF4-FFF2-40B4-BE49-F238E27FC236}">
                <a16:creationId xmlns:a16="http://schemas.microsoft.com/office/drawing/2014/main" id="{53C62D73-BB9E-9248-8CE4-71306B200576}"/>
              </a:ext>
            </a:extLst>
          </p:cNvPr>
          <p:cNvSpPr>
            <a:spLocks noGrp="1"/>
          </p:cNvSpPr>
          <p:nvPr>
            <p:ph type="sldNum" sz="quarter" idx="12"/>
          </p:nvPr>
        </p:nvSpPr>
        <p:spPr>
          <a:xfrm>
            <a:off x="3303905" y="3150725"/>
            <a:ext cx="1075690" cy="92333"/>
          </a:xfrm>
        </p:spPr>
        <p:txBody>
          <a:bodyPr/>
          <a:lstStyle>
            <a:lvl1pPr>
              <a:defRPr/>
            </a:lvl1pPr>
          </a:lstStyle>
          <a:p>
            <a:fld id="{A330EDA8-A071-2D49-A815-3ABBCCF52F78}" type="slidenum">
              <a:rPr lang="en-US" altLang="zh-CN"/>
              <a:pPr/>
              <a:t>‹#›</a:t>
            </a:fld>
            <a:endParaRPr lang="en-US" altLang="zh-CN"/>
          </a:p>
        </p:txBody>
      </p:sp>
    </p:spTree>
    <p:extLst>
      <p:ext uri="{BB962C8B-B14F-4D97-AF65-F5344CB8AC3E}">
        <p14:creationId xmlns:p14="http://schemas.microsoft.com/office/powerpoint/2010/main" val="269124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4608004" cy="449999"/>
          </a:xfrm>
          <a:prstGeom prst="rect">
            <a:avLst/>
          </a:prstGeom>
        </p:spPr>
      </p:pic>
      <p:sp>
        <p:nvSpPr>
          <p:cNvPr id="2" name="Holder 2"/>
          <p:cNvSpPr>
            <a:spLocks noGrp="1"/>
          </p:cNvSpPr>
          <p:nvPr>
            <p:ph type="title"/>
          </p:nvPr>
        </p:nvSpPr>
        <p:spPr>
          <a:xfrm>
            <a:off x="606488" y="211465"/>
            <a:ext cx="3394075" cy="215444"/>
          </a:xfrm>
          <a:prstGeom prst="rect">
            <a:avLst/>
          </a:prstGeom>
        </p:spPr>
        <p:txBody>
          <a:bodyPr wrap="square" lIns="0" tIns="0" rIns="0" bIns="0">
            <a:spAutoFit/>
          </a:bodyPr>
          <a:lstStyle>
            <a:lvl1pPr>
              <a:defRPr sz="1400" b="0" i="0">
                <a:solidFill>
                  <a:srgbClr val="3333B2"/>
                </a:solidFill>
                <a:latin typeface="Calibri"/>
                <a:cs typeface="Calibri"/>
              </a:defRPr>
            </a:lvl1pPr>
          </a:lstStyle>
          <a:p>
            <a:pPr rtl="0"/>
            <a:endParaRPr dirty="0"/>
          </a:p>
        </p:txBody>
      </p:sp>
      <p:sp>
        <p:nvSpPr>
          <p:cNvPr id="3" name="Holder 3"/>
          <p:cNvSpPr>
            <a:spLocks noGrp="1"/>
          </p:cNvSpPr>
          <p:nvPr>
            <p:ph type="body" idx="1"/>
          </p:nvPr>
        </p:nvSpPr>
        <p:spPr>
          <a:xfrm>
            <a:off x="491858" y="1078076"/>
            <a:ext cx="3766820" cy="133858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567434" y="3218497"/>
            <a:ext cx="1475232" cy="138499"/>
          </a:xfrm>
          <a:prstGeom prst="rect">
            <a:avLst/>
          </a:prstGeom>
        </p:spPr>
        <p:txBody>
          <a:bodyPr wrap="square" lIns="0" tIns="0" rIns="0" bIns="0">
            <a:spAutoFit/>
          </a:bodyPr>
          <a:lstStyle>
            <a:lvl1pPr algn="ctr">
              <a:defRPr sz="900">
                <a:solidFill>
                  <a:schemeClr val="tx1">
                    <a:tint val="75000"/>
                  </a:schemeClr>
                </a:solidFill>
              </a:defRPr>
            </a:lvl1pPr>
          </a:lstStyle>
          <a:p>
            <a:pPr rtl="0"/>
            <a:r>
              <a:rPr lang="en-US"/>
              <a:t>Dr. Malak Abdullah</a:t>
            </a:r>
            <a:endParaRPr lang="en-JO" dirty="0"/>
          </a:p>
        </p:txBody>
      </p:sp>
      <p:sp>
        <p:nvSpPr>
          <p:cNvPr id="5" name="Holder 5"/>
          <p:cNvSpPr>
            <a:spLocks noGrp="1"/>
          </p:cNvSpPr>
          <p:nvPr>
            <p:ph type="dt" sz="half" idx="6"/>
          </p:nvPr>
        </p:nvSpPr>
        <p:spPr>
          <a:xfrm>
            <a:off x="230505" y="3218497"/>
            <a:ext cx="1060323" cy="123111"/>
          </a:xfrm>
          <a:prstGeom prst="rect">
            <a:avLst/>
          </a:prstGeom>
        </p:spPr>
        <p:txBody>
          <a:bodyPr wrap="square" lIns="0" tIns="0" rIns="0" bIns="0">
            <a:spAutoFit/>
          </a:bodyPr>
          <a:lstStyle>
            <a:lvl1pPr algn="l">
              <a:defRPr sz="800">
                <a:solidFill>
                  <a:schemeClr val="tx1">
                    <a:tint val="75000"/>
                  </a:schemeClr>
                </a:solidFill>
              </a:defRPr>
            </a:lvl1pPr>
          </a:lstStyle>
          <a:p>
            <a:fld id="{373BB5ED-96E5-2541-AFC1-DC9C4B8A5EAC}" type="datetime1">
              <a:rPr lang="en-US" smtClean="0"/>
              <a:t>9/13/25</a:t>
            </a:fld>
            <a:endParaRPr lang="en-US" dirty="0"/>
          </a:p>
        </p:txBody>
      </p:sp>
      <p:sp>
        <p:nvSpPr>
          <p:cNvPr id="6" name="Holder 6"/>
          <p:cNvSpPr>
            <a:spLocks noGrp="1"/>
          </p:cNvSpPr>
          <p:nvPr>
            <p:ph type="sldNum" sz="quarter" idx="7"/>
          </p:nvPr>
        </p:nvSpPr>
        <p:spPr>
          <a:xfrm>
            <a:off x="4214215" y="3342078"/>
            <a:ext cx="314362" cy="183063"/>
          </a:xfrm>
          <a:prstGeom prst="rect">
            <a:avLst/>
          </a:prstGeom>
        </p:spPr>
        <p:txBody>
          <a:bodyPr wrap="square" lIns="0" tIns="0" rIns="0" bIns="0">
            <a:spAutoFit/>
          </a:bodyPr>
          <a:lstStyle>
            <a:lvl1pPr>
              <a:defRPr sz="800" b="0" i="0">
                <a:solidFill>
                  <a:srgbClr val="7F7F7F"/>
                </a:solidFill>
                <a:latin typeface="Lucida Console"/>
                <a:cs typeface="Lucida Console"/>
              </a:defRPr>
            </a:lvl1pPr>
          </a:lstStyle>
          <a:p>
            <a:pPr marL="84455">
              <a:lnSpc>
                <a:spcPts val="670"/>
              </a:lnSpc>
            </a:pPr>
            <a:fld id="{81D60167-4931-47E6-BA6A-407CBD079E47}" type="slidenum">
              <a:rPr lang="en-JO" smtClean="0"/>
              <a:pPr marL="84455">
                <a:lnSpc>
                  <a:spcPts val="670"/>
                </a:lnSpc>
              </a:pPr>
              <a:t>‹#›</a:t>
            </a:fld>
            <a:r>
              <a:rPr lang="en-JO" spc="-240"/>
              <a:t> </a:t>
            </a:r>
            <a:r>
              <a:rPr lang="en-JO"/>
              <a:t>/</a:t>
            </a:r>
            <a:r>
              <a:rPr lang="en-JO" spc="-240"/>
              <a:t> </a:t>
            </a:r>
            <a:r>
              <a:rPr lang="en-JO" spc="-25"/>
              <a:t>21</a:t>
            </a:r>
            <a:endParaRPr lang="en-JO"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dt="0"/>
  <p:txStyles>
    <p:titleStyle>
      <a:lvl1pPr>
        <a:defRPr>
          <a:solidFill>
            <a:srgbClr val="00B050"/>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8.bin"/><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22.emf"/><Relationship Id="rId5" Type="http://schemas.openxmlformats.org/officeDocument/2006/relationships/image" Target="../media/image19.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4.bin"/><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8.bin"/><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53.wmf"/><Relationship Id="rId1" Type="http://schemas.openxmlformats.org/officeDocument/2006/relationships/slideLayout" Target="../slideLayouts/slideLayout5.xml"/><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s.stanford.edu/people/karpathy/svmjs/demo/" TargetMode="External"/><Relationship Id="rId2" Type="http://schemas.openxmlformats.org/officeDocument/2006/relationships/hyperlink" Target="http://vision.stanford.edu/teaching/cs231n-demos/linear-classif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6.bin"/><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7.bin"/><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06- Support Vector Machine</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
        <p:nvSpPr>
          <p:cNvPr id="4" name="Footer Placeholder 3">
            <a:extLst>
              <a:ext uri="{FF2B5EF4-FFF2-40B4-BE49-F238E27FC236}">
                <a16:creationId xmlns:a16="http://schemas.microsoft.com/office/drawing/2014/main" id="{421665B4-690E-2115-E581-0DE5D4441CA0}"/>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06488" y="211465"/>
            <a:ext cx="3394075" cy="215444"/>
          </a:xfrm>
        </p:spPr>
        <p:txBody>
          <a:bodyPr/>
          <a:lstStyle/>
          <a:p>
            <a:r>
              <a:rPr lang="en-US" dirty="0"/>
              <a:t>Noisy data</a:t>
            </a:r>
          </a:p>
        </p:txBody>
      </p:sp>
      <p:sp>
        <p:nvSpPr>
          <p:cNvPr id="26628" name="Rectangle 3"/>
          <p:cNvSpPr>
            <a:spLocks noGrp="1" noChangeArrowheads="1"/>
          </p:cNvSpPr>
          <p:nvPr>
            <p:ph type="body" sz="half" idx="4294967295"/>
          </p:nvPr>
        </p:nvSpPr>
        <p:spPr>
          <a:xfrm>
            <a:off x="867626" y="3141890"/>
            <a:ext cx="3342323" cy="230505"/>
          </a:xfrm>
        </p:spPr>
        <p:txBody>
          <a:bodyPr>
            <a:normAutofit fontScale="85000"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extLst>
              <p:ext uri="{D42A27DB-BD31-4B8C-83A1-F6EECF244321}">
                <p14:modId xmlns:p14="http://schemas.microsoft.com/office/powerpoint/2010/main" val="1164417216"/>
              </p:ext>
            </p:extLst>
          </p:nvPr>
        </p:nvGraphicFramePr>
        <p:xfrm>
          <a:off x="965800" y="840819"/>
          <a:ext cx="2384286" cy="1844040"/>
        </p:xfrm>
        <a:graphic>
          <a:graphicData uri="http://schemas.openxmlformats.org/presentationml/2006/ole">
            <mc:AlternateContent xmlns:mc="http://schemas.openxmlformats.org/markup-compatibility/2006">
              <mc:Choice xmlns:v="urn:schemas-microsoft-com:vml" Requires="v">
                <p:oleObj name="Visio" r:id="rId2" imgW="9963043" imgH="7704847" progId="Visio.Drawing.11">
                  <p:embed/>
                </p:oleObj>
              </mc:Choice>
              <mc:Fallback>
                <p:oleObj name="Visio" r:id="rId2" imgW="9963043" imgH="7704847" progId="Visio.Drawing.11">
                  <p:embed/>
                  <p:pic>
                    <p:nvPicPr>
                      <p:cNvPr id="266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800" y="840819"/>
                        <a:ext cx="2384286"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0DD638ED-3618-1F46-A812-AD7E5B38A790}"/>
              </a:ext>
            </a:extLst>
          </p:cNvPr>
          <p:cNvSpPr/>
          <p:nvPr/>
        </p:nvSpPr>
        <p:spPr>
          <a:xfrm>
            <a:off x="0" y="741261"/>
            <a:ext cx="1085850" cy="2062103"/>
          </a:xfrm>
          <a:prstGeom prst="rect">
            <a:avLst/>
          </a:prstGeom>
        </p:spPr>
        <p:txBody>
          <a:bodyPr wrap="square">
            <a:spAutoFit/>
          </a:bodyPr>
          <a:lstStyle/>
          <a:p>
            <a:pPr algn="just"/>
            <a:r>
              <a:rPr lang="en-US" sz="800" dirty="0">
                <a:solidFill>
                  <a:srgbClr val="292929"/>
                </a:solidFill>
                <a:latin typeface="charter" panose="02040503050506020203" pitchFamily="18" charset="0"/>
              </a:rPr>
              <a:t>This is the </a:t>
            </a:r>
            <a:r>
              <a:rPr lang="en-US" sz="800" dirty="0">
                <a:solidFill>
                  <a:srgbClr val="FF0000"/>
                </a:solidFill>
                <a:latin typeface="charter" panose="02040503050506020203" pitchFamily="18" charset="0"/>
              </a:rPr>
              <a:t>Maximum Margin Classifier</a:t>
            </a:r>
            <a:r>
              <a:rPr lang="en-US" sz="800" dirty="0">
                <a:solidFill>
                  <a:srgbClr val="292929"/>
                </a:solidFill>
                <a:latin typeface="charter" panose="02040503050506020203" pitchFamily="18" charset="0"/>
              </a:rPr>
              <a:t>. It maximizes the margin of the hyperplane. This is the best hyperplane because it reduces the generalization error the most. If we add new data, the Maximum Margin Classifier is the best hyperplane to correctly classify the new data. </a:t>
            </a:r>
            <a:endParaRPr lang="en-US" sz="800" dirty="0"/>
          </a:p>
        </p:txBody>
      </p:sp>
      <p:sp>
        <p:nvSpPr>
          <p:cNvPr id="6" name="Rectangle 5">
            <a:extLst>
              <a:ext uri="{FF2B5EF4-FFF2-40B4-BE49-F238E27FC236}">
                <a16:creationId xmlns:a16="http://schemas.microsoft.com/office/drawing/2014/main" id="{7C4A25C2-ED45-6C49-975C-946B40AE7A1D}"/>
              </a:ext>
            </a:extLst>
          </p:cNvPr>
          <p:cNvSpPr/>
          <p:nvPr/>
        </p:nvSpPr>
        <p:spPr>
          <a:xfrm>
            <a:off x="3300034" y="770135"/>
            <a:ext cx="1219017" cy="1615827"/>
          </a:xfrm>
          <a:prstGeom prst="rect">
            <a:avLst/>
          </a:prstGeom>
        </p:spPr>
        <p:txBody>
          <a:bodyPr wrap="square">
            <a:spAutoFit/>
          </a:bodyPr>
          <a:lstStyle/>
          <a:p>
            <a:r>
              <a:rPr lang="en-US" sz="900" dirty="0">
                <a:solidFill>
                  <a:srgbClr val="292929"/>
                </a:solidFill>
                <a:latin typeface="charter" panose="02040503050506020203" pitchFamily="18" charset="0"/>
              </a:rPr>
              <a:t>The Maximum Margin Classifier is our first SVM. But this SVM requires the two classes to be completely linearly separated. This isn’t always the case so in 1993 </a:t>
            </a:r>
            <a:r>
              <a:rPr lang="en-US" sz="900" dirty="0" err="1">
                <a:solidFill>
                  <a:srgbClr val="292929"/>
                </a:solidFill>
                <a:latin typeface="charter" panose="02040503050506020203" pitchFamily="18" charset="0"/>
              </a:rPr>
              <a:t>Vapnik</a:t>
            </a:r>
            <a:r>
              <a:rPr lang="en-US" sz="900" dirty="0">
                <a:solidFill>
                  <a:srgbClr val="292929"/>
                </a:solidFill>
                <a:latin typeface="charter" panose="02040503050506020203" pitchFamily="18" charset="0"/>
              </a:rPr>
              <a:t> developed another one of his machines.</a:t>
            </a:r>
            <a:endParaRPr lang="en-US" sz="900" dirty="0"/>
          </a:p>
        </p:txBody>
      </p:sp>
      <p:sp>
        <p:nvSpPr>
          <p:cNvPr id="3" name="Footer Placeholder 2">
            <a:extLst>
              <a:ext uri="{FF2B5EF4-FFF2-40B4-BE49-F238E27FC236}">
                <a16:creationId xmlns:a16="http://schemas.microsoft.com/office/drawing/2014/main" id="{33F02B97-4EC4-0695-383D-7004CA3F26A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21588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08025">
              <a:lnSpc>
                <a:spcPct val="100000"/>
              </a:lnSpc>
              <a:spcBef>
                <a:spcPts val="135"/>
              </a:spcBef>
            </a:pPr>
            <a:r>
              <a:rPr spc="50" dirty="0"/>
              <a:t>Support</a:t>
            </a:r>
            <a:r>
              <a:rPr spc="240" dirty="0"/>
              <a:t> </a:t>
            </a:r>
            <a:r>
              <a:rPr dirty="0"/>
              <a:t>Vector</a:t>
            </a:r>
            <a:r>
              <a:rPr spc="245" dirty="0"/>
              <a:t> </a:t>
            </a:r>
            <a:r>
              <a:rPr spc="-10" dirty="0"/>
              <a:t>Machines</a:t>
            </a:r>
          </a:p>
        </p:txBody>
      </p:sp>
      <p:sp>
        <p:nvSpPr>
          <p:cNvPr id="3" name="object 3"/>
          <p:cNvSpPr txBox="1"/>
          <p:nvPr/>
        </p:nvSpPr>
        <p:spPr>
          <a:xfrm>
            <a:off x="323850" y="886445"/>
            <a:ext cx="3890365" cy="1731564"/>
          </a:xfrm>
          <a:prstGeom prst="rect">
            <a:avLst/>
          </a:prstGeom>
        </p:spPr>
        <p:txBody>
          <a:bodyPr vert="horz" wrap="square" lIns="0" tIns="6985" rIns="0" bIns="0" rtlCol="0">
            <a:spAutoFit/>
          </a:bodyPr>
          <a:lstStyle/>
          <a:p>
            <a:pPr marL="12700" marR="316230">
              <a:lnSpc>
                <a:spcPct val="102600"/>
              </a:lnSpc>
              <a:spcBef>
                <a:spcPts val="55"/>
              </a:spcBef>
            </a:pPr>
            <a:r>
              <a:rPr sz="1100" dirty="0">
                <a:latin typeface="Calibri"/>
                <a:cs typeface="Calibri"/>
              </a:rPr>
              <a:t>Here</a:t>
            </a:r>
            <a:r>
              <a:rPr sz="1100" spc="185" dirty="0">
                <a:latin typeface="Calibri"/>
                <a:cs typeface="Calibri"/>
              </a:rPr>
              <a:t> </a:t>
            </a:r>
            <a:r>
              <a:rPr sz="1100" dirty="0">
                <a:latin typeface="Calibri"/>
                <a:cs typeface="Calibri"/>
              </a:rPr>
              <a:t>we</a:t>
            </a:r>
            <a:r>
              <a:rPr sz="1100" spc="185" dirty="0">
                <a:latin typeface="Calibri"/>
                <a:cs typeface="Calibri"/>
              </a:rPr>
              <a:t> </a:t>
            </a:r>
            <a:r>
              <a:rPr sz="1100" dirty="0">
                <a:latin typeface="Calibri"/>
                <a:cs typeface="Calibri"/>
              </a:rPr>
              <a:t>approach</a:t>
            </a:r>
            <a:r>
              <a:rPr sz="1100" spc="185" dirty="0">
                <a:latin typeface="Calibri"/>
                <a:cs typeface="Calibri"/>
              </a:rPr>
              <a:t> </a:t>
            </a:r>
            <a:r>
              <a:rPr sz="1100" dirty="0">
                <a:latin typeface="Calibri"/>
                <a:cs typeface="Calibri"/>
              </a:rPr>
              <a:t>the</a:t>
            </a:r>
            <a:r>
              <a:rPr sz="1100" spc="185" dirty="0">
                <a:latin typeface="Calibri"/>
                <a:cs typeface="Calibri"/>
              </a:rPr>
              <a:t> </a:t>
            </a:r>
            <a:r>
              <a:rPr sz="1100" dirty="0">
                <a:latin typeface="Calibri"/>
                <a:cs typeface="Calibri"/>
              </a:rPr>
              <a:t>two-class</a:t>
            </a:r>
            <a:r>
              <a:rPr sz="1100" spc="190" dirty="0">
                <a:latin typeface="Calibri"/>
                <a:cs typeface="Calibri"/>
              </a:rPr>
              <a:t> </a:t>
            </a:r>
            <a:r>
              <a:rPr sz="1100" dirty="0">
                <a:latin typeface="Calibri"/>
                <a:cs typeface="Calibri"/>
              </a:rPr>
              <a:t>classification</a:t>
            </a:r>
            <a:r>
              <a:rPr sz="1100" spc="185" dirty="0">
                <a:latin typeface="Calibri"/>
                <a:cs typeface="Calibri"/>
              </a:rPr>
              <a:t> </a:t>
            </a:r>
            <a:r>
              <a:rPr sz="1100" dirty="0">
                <a:latin typeface="Calibri"/>
                <a:cs typeface="Calibri"/>
              </a:rPr>
              <a:t>problem</a:t>
            </a:r>
            <a:r>
              <a:rPr sz="1100" spc="180" dirty="0">
                <a:latin typeface="Calibri"/>
                <a:cs typeface="Calibri"/>
              </a:rPr>
              <a:t> </a:t>
            </a:r>
            <a:r>
              <a:rPr sz="1100" dirty="0">
                <a:latin typeface="Calibri"/>
                <a:cs typeface="Calibri"/>
              </a:rPr>
              <a:t>in</a:t>
            </a:r>
            <a:r>
              <a:rPr sz="1100" spc="185" dirty="0">
                <a:latin typeface="Calibri"/>
                <a:cs typeface="Calibri"/>
              </a:rPr>
              <a:t> </a:t>
            </a:r>
            <a:r>
              <a:rPr sz="1100" spc="-50" dirty="0">
                <a:latin typeface="Calibri"/>
                <a:cs typeface="Calibri"/>
              </a:rPr>
              <a:t>a</a:t>
            </a:r>
            <a:r>
              <a:rPr sz="1100" dirty="0">
                <a:latin typeface="Calibri"/>
                <a:cs typeface="Calibri"/>
              </a:rPr>
              <a:t> direct</a:t>
            </a:r>
            <a:r>
              <a:rPr sz="1100" spc="240" dirty="0">
                <a:latin typeface="Calibri"/>
                <a:cs typeface="Calibri"/>
              </a:rPr>
              <a:t> </a:t>
            </a:r>
            <a:r>
              <a:rPr sz="1100" spc="-20" dirty="0">
                <a:latin typeface="Calibri"/>
                <a:cs typeface="Calibri"/>
              </a:rPr>
              <a:t>way:</a:t>
            </a:r>
            <a:endParaRPr sz="1100" dirty="0">
              <a:latin typeface="Calibri"/>
              <a:cs typeface="Calibri"/>
            </a:endParaRPr>
          </a:p>
          <a:p>
            <a:pPr marL="289560" marR="385445">
              <a:lnSpc>
                <a:spcPct val="102600"/>
              </a:lnSpc>
              <a:spcBef>
                <a:spcPts val="1310"/>
              </a:spcBef>
            </a:pPr>
            <a:r>
              <a:rPr sz="1100" i="1" dirty="0">
                <a:solidFill>
                  <a:srgbClr val="009900"/>
                </a:solidFill>
                <a:latin typeface="Calibri"/>
                <a:cs typeface="Calibri"/>
              </a:rPr>
              <a:t>We</a:t>
            </a:r>
            <a:r>
              <a:rPr sz="1100" i="1" spc="170" dirty="0">
                <a:solidFill>
                  <a:srgbClr val="009900"/>
                </a:solidFill>
                <a:latin typeface="Calibri"/>
                <a:cs typeface="Calibri"/>
              </a:rPr>
              <a:t> </a:t>
            </a:r>
            <a:r>
              <a:rPr sz="1100" i="1" dirty="0">
                <a:solidFill>
                  <a:srgbClr val="009900"/>
                </a:solidFill>
                <a:latin typeface="Calibri"/>
                <a:cs typeface="Calibri"/>
              </a:rPr>
              <a:t>try</a:t>
            </a:r>
            <a:r>
              <a:rPr sz="1100" i="1" spc="170" dirty="0">
                <a:solidFill>
                  <a:srgbClr val="009900"/>
                </a:solidFill>
                <a:latin typeface="Calibri"/>
                <a:cs typeface="Calibri"/>
              </a:rPr>
              <a:t> </a:t>
            </a:r>
            <a:r>
              <a:rPr sz="1100" i="1" dirty="0">
                <a:solidFill>
                  <a:srgbClr val="009900"/>
                </a:solidFill>
                <a:latin typeface="Calibri"/>
                <a:cs typeface="Calibri"/>
              </a:rPr>
              <a:t>and</a:t>
            </a:r>
            <a:r>
              <a:rPr sz="1100" i="1" spc="170" dirty="0">
                <a:solidFill>
                  <a:srgbClr val="009900"/>
                </a:solidFill>
                <a:latin typeface="Calibri"/>
                <a:cs typeface="Calibri"/>
              </a:rPr>
              <a:t> </a:t>
            </a:r>
            <a:r>
              <a:rPr sz="1100" i="1" dirty="0">
                <a:solidFill>
                  <a:srgbClr val="009900"/>
                </a:solidFill>
                <a:latin typeface="Calibri"/>
                <a:cs typeface="Calibri"/>
              </a:rPr>
              <a:t>find</a:t>
            </a:r>
            <a:r>
              <a:rPr sz="1100" i="1" spc="170" dirty="0">
                <a:solidFill>
                  <a:srgbClr val="009900"/>
                </a:solidFill>
                <a:latin typeface="Calibri"/>
                <a:cs typeface="Calibri"/>
              </a:rPr>
              <a:t> </a:t>
            </a:r>
            <a:r>
              <a:rPr sz="1100" i="1" dirty="0">
                <a:solidFill>
                  <a:srgbClr val="009900"/>
                </a:solidFill>
                <a:latin typeface="Calibri"/>
                <a:cs typeface="Calibri"/>
              </a:rPr>
              <a:t>a</a:t>
            </a:r>
            <a:r>
              <a:rPr sz="1100" i="1" spc="170" dirty="0">
                <a:solidFill>
                  <a:srgbClr val="009900"/>
                </a:solidFill>
                <a:latin typeface="Calibri"/>
                <a:cs typeface="Calibri"/>
              </a:rPr>
              <a:t> </a:t>
            </a:r>
            <a:r>
              <a:rPr sz="1100" i="1" u="sng" dirty="0">
                <a:solidFill>
                  <a:srgbClr val="009900"/>
                </a:solidFill>
                <a:latin typeface="Calibri"/>
                <a:cs typeface="Calibri"/>
              </a:rPr>
              <a:t>plan</a:t>
            </a:r>
            <a:r>
              <a:rPr sz="1100" i="1" dirty="0">
                <a:solidFill>
                  <a:srgbClr val="009900"/>
                </a:solidFill>
                <a:latin typeface="Calibri"/>
                <a:cs typeface="Calibri"/>
              </a:rPr>
              <a:t>e</a:t>
            </a:r>
            <a:r>
              <a:rPr sz="1100" i="1" spc="170" dirty="0">
                <a:solidFill>
                  <a:srgbClr val="009900"/>
                </a:solidFill>
                <a:latin typeface="Calibri"/>
                <a:cs typeface="Calibri"/>
              </a:rPr>
              <a:t> </a:t>
            </a:r>
            <a:r>
              <a:rPr sz="1100" i="1" dirty="0">
                <a:solidFill>
                  <a:srgbClr val="009900"/>
                </a:solidFill>
                <a:latin typeface="Calibri"/>
                <a:cs typeface="Calibri"/>
              </a:rPr>
              <a:t>that</a:t>
            </a:r>
            <a:r>
              <a:rPr sz="1100" i="1" spc="170" dirty="0">
                <a:solidFill>
                  <a:srgbClr val="009900"/>
                </a:solidFill>
                <a:latin typeface="Calibri"/>
                <a:cs typeface="Calibri"/>
              </a:rPr>
              <a:t> </a:t>
            </a:r>
            <a:r>
              <a:rPr sz="1100" i="1" dirty="0">
                <a:solidFill>
                  <a:srgbClr val="009900"/>
                </a:solidFill>
                <a:latin typeface="Calibri"/>
                <a:cs typeface="Calibri"/>
              </a:rPr>
              <a:t>separates</a:t>
            </a:r>
            <a:r>
              <a:rPr sz="1100" i="1" spc="170" dirty="0">
                <a:solidFill>
                  <a:srgbClr val="009900"/>
                </a:solidFill>
                <a:latin typeface="Calibri"/>
                <a:cs typeface="Calibri"/>
              </a:rPr>
              <a:t> </a:t>
            </a:r>
            <a:r>
              <a:rPr sz="1100" i="1" dirty="0">
                <a:solidFill>
                  <a:srgbClr val="009900"/>
                </a:solidFill>
                <a:latin typeface="Calibri"/>
                <a:cs typeface="Calibri"/>
              </a:rPr>
              <a:t>the</a:t>
            </a:r>
            <a:r>
              <a:rPr sz="1100" i="1" spc="170" dirty="0">
                <a:solidFill>
                  <a:srgbClr val="009900"/>
                </a:solidFill>
                <a:latin typeface="Calibri"/>
                <a:cs typeface="Calibri"/>
              </a:rPr>
              <a:t> </a:t>
            </a:r>
            <a:r>
              <a:rPr sz="1100" i="1" dirty="0">
                <a:solidFill>
                  <a:srgbClr val="009900"/>
                </a:solidFill>
                <a:latin typeface="Calibri"/>
                <a:cs typeface="Calibri"/>
              </a:rPr>
              <a:t>classes</a:t>
            </a:r>
            <a:r>
              <a:rPr sz="1100" i="1" spc="170" dirty="0">
                <a:solidFill>
                  <a:srgbClr val="009900"/>
                </a:solidFill>
                <a:latin typeface="Calibri"/>
                <a:cs typeface="Calibri"/>
              </a:rPr>
              <a:t> </a:t>
            </a:r>
            <a:r>
              <a:rPr sz="1100" i="1" spc="40" dirty="0">
                <a:solidFill>
                  <a:srgbClr val="009900"/>
                </a:solidFill>
                <a:latin typeface="Calibri"/>
                <a:cs typeface="Calibri"/>
              </a:rPr>
              <a:t>in </a:t>
            </a:r>
            <a:r>
              <a:rPr sz="1100" i="1" dirty="0">
                <a:solidFill>
                  <a:srgbClr val="009900"/>
                </a:solidFill>
                <a:latin typeface="Calibri"/>
                <a:cs typeface="Calibri"/>
              </a:rPr>
              <a:t>feature</a:t>
            </a:r>
            <a:r>
              <a:rPr sz="1100" i="1" spc="55" dirty="0">
                <a:solidFill>
                  <a:srgbClr val="009900"/>
                </a:solidFill>
                <a:latin typeface="Calibri"/>
                <a:cs typeface="Calibri"/>
              </a:rPr>
              <a:t> </a:t>
            </a:r>
            <a:r>
              <a:rPr sz="1100" i="1" spc="-10" dirty="0">
                <a:solidFill>
                  <a:srgbClr val="009900"/>
                </a:solidFill>
                <a:latin typeface="Calibri"/>
                <a:cs typeface="Calibri"/>
              </a:rPr>
              <a:t>space.</a:t>
            </a:r>
            <a:endParaRPr sz="1100" dirty="0">
              <a:latin typeface="Calibri"/>
              <a:cs typeface="Calibri"/>
            </a:endParaRPr>
          </a:p>
          <a:p>
            <a:pPr marL="12700">
              <a:lnSpc>
                <a:spcPct val="100000"/>
              </a:lnSpc>
              <a:spcBef>
                <a:spcPts val="844"/>
              </a:spcBef>
            </a:pPr>
            <a:r>
              <a:rPr sz="1100" spc="55" dirty="0">
                <a:latin typeface="Calibri"/>
                <a:cs typeface="Calibri"/>
              </a:rPr>
              <a:t>If</a:t>
            </a:r>
            <a:r>
              <a:rPr sz="1100" spc="125" dirty="0">
                <a:latin typeface="Calibri"/>
                <a:cs typeface="Calibri"/>
              </a:rPr>
              <a:t> </a:t>
            </a:r>
            <a:r>
              <a:rPr sz="1100" dirty="0">
                <a:latin typeface="Calibri"/>
                <a:cs typeface="Calibri"/>
              </a:rPr>
              <a:t>we</a:t>
            </a:r>
            <a:r>
              <a:rPr sz="1100" spc="125" dirty="0">
                <a:latin typeface="Calibri"/>
                <a:cs typeface="Calibri"/>
              </a:rPr>
              <a:t> </a:t>
            </a:r>
            <a:r>
              <a:rPr sz="1100" dirty="0">
                <a:latin typeface="Calibri"/>
                <a:cs typeface="Calibri"/>
              </a:rPr>
              <a:t>cannot,</a:t>
            </a:r>
            <a:r>
              <a:rPr sz="1100" spc="125" dirty="0">
                <a:latin typeface="Calibri"/>
                <a:cs typeface="Calibri"/>
              </a:rPr>
              <a:t> </a:t>
            </a:r>
            <a:r>
              <a:rPr sz="1100" dirty="0">
                <a:latin typeface="Calibri"/>
                <a:cs typeface="Calibri"/>
              </a:rPr>
              <a:t>we</a:t>
            </a:r>
            <a:r>
              <a:rPr sz="1100" spc="125" dirty="0">
                <a:latin typeface="Calibri"/>
                <a:cs typeface="Calibri"/>
              </a:rPr>
              <a:t> </a:t>
            </a:r>
            <a:r>
              <a:rPr sz="1100" dirty="0">
                <a:latin typeface="Calibri"/>
                <a:cs typeface="Calibri"/>
              </a:rPr>
              <a:t>get</a:t>
            </a:r>
            <a:r>
              <a:rPr sz="1100" spc="125" dirty="0">
                <a:latin typeface="Calibri"/>
                <a:cs typeface="Calibri"/>
              </a:rPr>
              <a:t> </a:t>
            </a:r>
            <a:r>
              <a:rPr sz="1100" dirty="0">
                <a:latin typeface="Calibri"/>
                <a:cs typeface="Calibri"/>
              </a:rPr>
              <a:t>creative</a:t>
            </a:r>
            <a:r>
              <a:rPr sz="1100" spc="125" dirty="0">
                <a:latin typeface="Calibri"/>
                <a:cs typeface="Calibri"/>
              </a:rPr>
              <a:t> </a:t>
            </a:r>
            <a:r>
              <a:rPr sz="1100" dirty="0">
                <a:latin typeface="Calibri"/>
                <a:cs typeface="Calibri"/>
              </a:rPr>
              <a:t>in</a:t>
            </a:r>
            <a:r>
              <a:rPr sz="1100" spc="125" dirty="0">
                <a:latin typeface="Calibri"/>
                <a:cs typeface="Calibri"/>
              </a:rPr>
              <a:t> </a:t>
            </a:r>
            <a:r>
              <a:rPr sz="1100" dirty="0">
                <a:latin typeface="Calibri"/>
                <a:cs typeface="Calibri"/>
              </a:rPr>
              <a:t>two</a:t>
            </a:r>
            <a:r>
              <a:rPr sz="1100" spc="120" dirty="0">
                <a:latin typeface="Calibri"/>
                <a:cs typeface="Calibri"/>
              </a:rPr>
              <a:t> </a:t>
            </a:r>
            <a:r>
              <a:rPr sz="1100" spc="-10" dirty="0">
                <a:latin typeface="Calibri"/>
                <a:cs typeface="Calibri"/>
              </a:rPr>
              <a:t>ways:</a:t>
            </a:r>
            <a:endParaRPr sz="1100" dirty="0">
              <a:latin typeface="Calibri"/>
              <a:cs typeface="Calibri"/>
            </a:endParaRPr>
          </a:p>
          <a:p>
            <a:pPr marL="290195" indent="-133350">
              <a:lnSpc>
                <a:spcPct val="100000"/>
              </a:lnSpc>
              <a:spcBef>
                <a:spcPts val="334"/>
              </a:spcBef>
              <a:buClr>
                <a:srgbClr val="3333B2"/>
              </a:buClr>
              <a:buSzPct val="90909"/>
              <a:buFont typeface="Cambria"/>
              <a:buChar char="•"/>
              <a:tabLst>
                <a:tab pos="290195" algn="l"/>
              </a:tabLst>
            </a:pPr>
            <a:r>
              <a:rPr sz="1100" dirty="0">
                <a:latin typeface="Calibri"/>
                <a:cs typeface="Calibri"/>
              </a:rPr>
              <a:t>We</a:t>
            </a:r>
            <a:r>
              <a:rPr sz="1100" spc="145" dirty="0">
                <a:latin typeface="Calibri"/>
                <a:cs typeface="Calibri"/>
              </a:rPr>
              <a:t> </a:t>
            </a:r>
            <a:r>
              <a:rPr sz="1100" u="sng" dirty="0">
                <a:latin typeface="Calibri"/>
                <a:cs typeface="Calibri"/>
              </a:rPr>
              <a:t>soften</a:t>
            </a:r>
            <a:r>
              <a:rPr sz="1100" spc="150" dirty="0">
                <a:latin typeface="Calibri"/>
                <a:cs typeface="Calibri"/>
              </a:rPr>
              <a:t> </a:t>
            </a:r>
            <a:r>
              <a:rPr sz="1100" dirty="0">
                <a:latin typeface="Calibri"/>
                <a:cs typeface="Calibri"/>
              </a:rPr>
              <a:t>what</a:t>
            </a:r>
            <a:r>
              <a:rPr sz="1100" spc="145" dirty="0">
                <a:latin typeface="Calibri"/>
                <a:cs typeface="Calibri"/>
              </a:rPr>
              <a:t> </a:t>
            </a:r>
            <a:r>
              <a:rPr sz="1100" dirty="0">
                <a:latin typeface="Calibri"/>
                <a:cs typeface="Calibri"/>
              </a:rPr>
              <a:t>we</a:t>
            </a:r>
            <a:r>
              <a:rPr sz="1100" spc="150" dirty="0">
                <a:latin typeface="Calibri"/>
                <a:cs typeface="Calibri"/>
              </a:rPr>
              <a:t> </a:t>
            </a:r>
            <a:r>
              <a:rPr sz="1100" dirty="0">
                <a:latin typeface="Calibri"/>
                <a:cs typeface="Calibri"/>
              </a:rPr>
              <a:t>mean</a:t>
            </a:r>
            <a:r>
              <a:rPr sz="1100" spc="150" dirty="0">
                <a:latin typeface="Calibri"/>
                <a:cs typeface="Calibri"/>
              </a:rPr>
              <a:t> </a:t>
            </a:r>
            <a:r>
              <a:rPr sz="1100" dirty="0">
                <a:latin typeface="Calibri"/>
                <a:cs typeface="Calibri"/>
              </a:rPr>
              <a:t>by</a:t>
            </a:r>
            <a:r>
              <a:rPr sz="1100" spc="145" dirty="0">
                <a:latin typeface="Calibri"/>
                <a:cs typeface="Calibri"/>
              </a:rPr>
              <a:t> </a:t>
            </a:r>
            <a:r>
              <a:rPr sz="1100" dirty="0">
                <a:latin typeface="Calibri"/>
                <a:cs typeface="Calibri"/>
              </a:rPr>
              <a:t>“separates”,</a:t>
            </a:r>
            <a:r>
              <a:rPr sz="1100" spc="150" dirty="0">
                <a:latin typeface="Calibri"/>
                <a:cs typeface="Calibri"/>
              </a:rPr>
              <a:t> </a:t>
            </a:r>
            <a:r>
              <a:rPr sz="1100" spc="-25" dirty="0">
                <a:latin typeface="Calibri"/>
                <a:cs typeface="Calibri"/>
              </a:rPr>
              <a:t>and</a:t>
            </a:r>
            <a:endParaRPr sz="1100" dirty="0">
              <a:latin typeface="Calibri"/>
              <a:cs typeface="Calibri"/>
            </a:endParaRPr>
          </a:p>
          <a:p>
            <a:pPr marL="289560" marR="5080" indent="-132715">
              <a:lnSpc>
                <a:spcPct val="102600"/>
              </a:lnSpc>
              <a:spcBef>
                <a:spcPts val="295"/>
              </a:spcBef>
              <a:buClr>
                <a:srgbClr val="3333B2"/>
              </a:buClr>
              <a:buSzPct val="90909"/>
              <a:buFont typeface="Cambria"/>
              <a:buChar char="•"/>
              <a:tabLst>
                <a:tab pos="289560" algn="l"/>
              </a:tabLst>
            </a:pPr>
            <a:r>
              <a:rPr sz="1100" dirty="0">
                <a:latin typeface="Calibri"/>
                <a:cs typeface="Calibri"/>
              </a:rPr>
              <a:t>We</a:t>
            </a:r>
            <a:r>
              <a:rPr sz="1100" spc="145" dirty="0">
                <a:latin typeface="Calibri"/>
                <a:cs typeface="Calibri"/>
              </a:rPr>
              <a:t> </a:t>
            </a:r>
            <a:r>
              <a:rPr sz="1100" u="sng" dirty="0">
                <a:latin typeface="Calibri"/>
                <a:cs typeface="Calibri"/>
              </a:rPr>
              <a:t>enrich</a:t>
            </a:r>
            <a:r>
              <a:rPr sz="1100" u="sng" spc="145" dirty="0">
                <a:latin typeface="Calibri"/>
                <a:cs typeface="Calibri"/>
              </a:rPr>
              <a:t> </a:t>
            </a:r>
            <a:r>
              <a:rPr sz="1100" u="sng" dirty="0">
                <a:latin typeface="Calibri"/>
                <a:cs typeface="Calibri"/>
              </a:rPr>
              <a:t>and</a:t>
            </a:r>
            <a:r>
              <a:rPr sz="1100" u="sng" spc="150" dirty="0">
                <a:latin typeface="Calibri"/>
                <a:cs typeface="Calibri"/>
              </a:rPr>
              <a:t> </a:t>
            </a:r>
            <a:r>
              <a:rPr sz="1100" u="sng" dirty="0">
                <a:latin typeface="Calibri"/>
                <a:cs typeface="Calibri"/>
              </a:rPr>
              <a:t>enlarge</a:t>
            </a:r>
            <a:r>
              <a:rPr sz="1100" u="sng" spc="145" dirty="0">
                <a:latin typeface="Calibri"/>
                <a:cs typeface="Calibri"/>
              </a:rPr>
              <a:t> </a:t>
            </a:r>
            <a:r>
              <a:rPr sz="1100" dirty="0">
                <a:latin typeface="Calibri"/>
                <a:cs typeface="Calibri"/>
              </a:rPr>
              <a:t>the</a:t>
            </a:r>
            <a:r>
              <a:rPr sz="1100" spc="150" dirty="0">
                <a:latin typeface="Calibri"/>
                <a:cs typeface="Calibri"/>
              </a:rPr>
              <a:t> </a:t>
            </a:r>
            <a:r>
              <a:rPr sz="1100" dirty="0">
                <a:latin typeface="Calibri"/>
                <a:cs typeface="Calibri"/>
              </a:rPr>
              <a:t>feature</a:t>
            </a:r>
            <a:r>
              <a:rPr sz="1100" spc="145" dirty="0">
                <a:latin typeface="Calibri"/>
                <a:cs typeface="Calibri"/>
              </a:rPr>
              <a:t> </a:t>
            </a:r>
            <a:r>
              <a:rPr sz="1100" dirty="0">
                <a:latin typeface="Calibri"/>
                <a:cs typeface="Calibri"/>
              </a:rPr>
              <a:t>space</a:t>
            </a:r>
            <a:r>
              <a:rPr sz="1100" spc="150" dirty="0">
                <a:latin typeface="Calibri"/>
                <a:cs typeface="Calibri"/>
              </a:rPr>
              <a:t> </a:t>
            </a:r>
            <a:r>
              <a:rPr sz="1100" dirty="0">
                <a:latin typeface="Calibri"/>
                <a:cs typeface="Calibri"/>
              </a:rPr>
              <a:t>so</a:t>
            </a:r>
            <a:r>
              <a:rPr sz="1100" spc="140" dirty="0">
                <a:latin typeface="Calibri"/>
                <a:cs typeface="Calibri"/>
              </a:rPr>
              <a:t> </a:t>
            </a:r>
            <a:r>
              <a:rPr sz="1100" dirty="0">
                <a:latin typeface="Calibri"/>
                <a:cs typeface="Calibri"/>
              </a:rPr>
              <a:t>that</a:t>
            </a:r>
            <a:r>
              <a:rPr sz="1100" spc="150" dirty="0">
                <a:latin typeface="Calibri"/>
                <a:cs typeface="Calibri"/>
              </a:rPr>
              <a:t> </a:t>
            </a:r>
            <a:r>
              <a:rPr sz="1100" spc="-10" dirty="0">
                <a:latin typeface="Calibri"/>
                <a:cs typeface="Calibri"/>
              </a:rPr>
              <a:t>separation </a:t>
            </a:r>
            <a:r>
              <a:rPr sz="1100" dirty="0">
                <a:latin typeface="Calibri"/>
                <a:cs typeface="Calibri"/>
              </a:rPr>
              <a:t>is</a:t>
            </a:r>
            <a:r>
              <a:rPr sz="1100" spc="165" dirty="0">
                <a:latin typeface="Calibri"/>
                <a:cs typeface="Calibri"/>
              </a:rPr>
              <a:t> </a:t>
            </a:r>
            <a:r>
              <a:rPr sz="1100" spc="-10" dirty="0">
                <a:latin typeface="Calibri"/>
                <a:cs typeface="Calibri"/>
              </a:rPr>
              <a:t>possible.</a:t>
            </a:r>
            <a:endParaRPr sz="1100" dirty="0">
              <a:latin typeface="Calibri"/>
              <a:cs typeface="Calibri"/>
            </a:endParaRPr>
          </a:p>
        </p:txBody>
      </p:sp>
      <p:sp>
        <p:nvSpPr>
          <p:cNvPr id="5" name="Footer Placeholder 4">
            <a:extLst>
              <a:ext uri="{FF2B5EF4-FFF2-40B4-BE49-F238E27FC236}">
                <a16:creationId xmlns:a16="http://schemas.microsoft.com/office/drawing/2014/main" id="{50F533D9-A4BF-D399-EB2D-76F42D6E2E2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507877732"/>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C408-9165-6748-9EF2-47A74C756D01}"/>
              </a:ext>
            </a:extLst>
          </p:cNvPr>
          <p:cNvSpPr>
            <a:spLocks noGrp="1"/>
          </p:cNvSpPr>
          <p:nvPr>
            <p:ph type="title"/>
          </p:nvPr>
        </p:nvSpPr>
        <p:spPr>
          <a:xfrm>
            <a:off x="606488" y="211465"/>
            <a:ext cx="3394075" cy="215444"/>
          </a:xfrm>
        </p:spPr>
        <p:txBody>
          <a:bodyPr/>
          <a:lstStyle/>
          <a:p>
            <a:r>
              <a:rPr lang="en-US" dirty="0"/>
              <a:t>How does SVM work?</a:t>
            </a:r>
          </a:p>
        </p:txBody>
      </p:sp>
      <p:sp>
        <p:nvSpPr>
          <p:cNvPr id="3" name="Content Placeholder 2">
            <a:extLst>
              <a:ext uri="{FF2B5EF4-FFF2-40B4-BE49-F238E27FC236}">
                <a16:creationId xmlns:a16="http://schemas.microsoft.com/office/drawing/2014/main" id="{6AEF7F6F-2362-D642-84C8-B954981F032C}"/>
              </a:ext>
            </a:extLst>
          </p:cNvPr>
          <p:cNvSpPr>
            <a:spLocks noGrp="1"/>
          </p:cNvSpPr>
          <p:nvPr>
            <p:ph idx="1"/>
          </p:nvPr>
        </p:nvSpPr>
        <p:spPr>
          <a:xfrm>
            <a:off x="95250" y="683016"/>
            <a:ext cx="4305761" cy="507831"/>
          </a:xfrm>
        </p:spPr>
        <p:txBody>
          <a:bodyPr/>
          <a:lstStyle/>
          <a:p>
            <a:r>
              <a:rPr lang="en-US" dirty="0"/>
              <a:t>The objective is to select a hyperplane with the maximum possible margin between support vectors in the given dataset. Follow these steps:</a:t>
            </a:r>
          </a:p>
          <a:p>
            <a:endParaRPr lang="en-US" dirty="0"/>
          </a:p>
        </p:txBody>
      </p:sp>
      <p:pic>
        <p:nvPicPr>
          <p:cNvPr id="6" name="Picture 5">
            <a:extLst>
              <a:ext uri="{FF2B5EF4-FFF2-40B4-BE49-F238E27FC236}">
                <a16:creationId xmlns:a16="http://schemas.microsoft.com/office/drawing/2014/main" id="{E57874DC-66A6-454A-84C9-16AF68AFCA55}"/>
              </a:ext>
            </a:extLst>
          </p:cNvPr>
          <p:cNvPicPr>
            <a:picLocks noChangeAspect="1"/>
          </p:cNvPicPr>
          <p:nvPr/>
        </p:nvPicPr>
        <p:blipFill>
          <a:blip r:embed="rId2"/>
          <a:stretch>
            <a:fillRect/>
          </a:stretch>
        </p:blipFill>
        <p:spPr>
          <a:xfrm>
            <a:off x="198013" y="1132662"/>
            <a:ext cx="4100837" cy="2092626"/>
          </a:xfrm>
          <a:prstGeom prst="rect">
            <a:avLst/>
          </a:prstGeom>
        </p:spPr>
      </p:pic>
      <p:sp>
        <p:nvSpPr>
          <p:cNvPr id="7" name="Footer Placeholder 6">
            <a:extLst>
              <a:ext uri="{FF2B5EF4-FFF2-40B4-BE49-F238E27FC236}">
                <a16:creationId xmlns:a16="http://schemas.microsoft.com/office/drawing/2014/main" id="{F1615B23-97B0-9398-F73A-5B9FDB6010B8}"/>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263471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613A-4A9D-304D-B38D-5BD88C740E44}"/>
              </a:ext>
            </a:extLst>
          </p:cNvPr>
          <p:cNvSpPr>
            <a:spLocks noGrp="1"/>
          </p:cNvSpPr>
          <p:nvPr>
            <p:ph type="title"/>
          </p:nvPr>
        </p:nvSpPr>
        <p:spPr>
          <a:xfrm>
            <a:off x="210350" y="366273"/>
            <a:ext cx="3394075" cy="215444"/>
          </a:xfrm>
        </p:spPr>
        <p:txBody>
          <a:bodyPr/>
          <a:lstStyle/>
          <a:p>
            <a:r>
              <a:rPr lang="en-US" dirty="0"/>
              <a:t>Terminologies</a:t>
            </a:r>
          </a:p>
        </p:txBody>
      </p:sp>
      <p:sp>
        <p:nvSpPr>
          <p:cNvPr id="3" name="Content Placeholder 2">
            <a:extLst>
              <a:ext uri="{FF2B5EF4-FFF2-40B4-BE49-F238E27FC236}">
                <a16:creationId xmlns:a16="http://schemas.microsoft.com/office/drawing/2014/main" id="{531754E6-6A2D-8C45-813B-375B71BA503D}"/>
              </a:ext>
            </a:extLst>
          </p:cNvPr>
          <p:cNvSpPr>
            <a:spLocks noGrp="1"/>
          </p:cNvSpPr>
          <p:nvPr>
            <p:ph idx="1"/>
          </p:nvPr>
        </p:nvSpPr>
        <p:spPr>
          <a:xfrm>
            <a:off x="185984" y="841432"/>
            <a:ext cx="4328866" cy="2031325"/>
          </a:xfrm>
        </p:spPr>
        <p:txBody>
          <a:bodyPr/>
          <a:lstStyle/>
          <a:p>
            <a:r>
              <a:rPr lang="en-US" b="1" dirty="0"/>
              <a:t>Support vectors</a:t>
            </a:r>
            <a:r>
              <a:rPr lang="en-US" dirty="0"/>
              <a:t> are the data points, which are closest to the hyperplane. These points will define the separating line better by calculating margins.</a:t>
            </a:r>
          </a:p>
          <a:p>
            <a:r>
              <a:rPr lang="en-US" dirty="0"/>
              <a:t>A </a:t>
            </a:r>
            <a:r>
              <a:rPr lang="en-US" b="1" dirty="0"/>
              <a:t>hyperplane</a:t>
            </a:r>
            <a:r>
              <a:rPr lang="en-US" dirty="0"/>
              <a:t> is a decision plane which separates between a set of objects having different class memberships.</a:t>
            </a:r>
          </a:p>
          <a:p>
            <a:r>
              <a:rPr lang="en-US" dirty="0"/>
              <a:t>A </a:t>
            </a:r>
            <a:r>
              <a:rPr lang="en-US" b="1" dirty="0"/>
              <a:t>margin</a:t>
            </a:r>
            <a:r>
              <a:rPr lang="en-US" dirty="0"/>
              <a:t> is a gap between the two lines on the closest class points. If the margin is larger in between the classes, then it is considered a good margin, a smaller margin is a bad margin.</a:t>
            </a:r>
          </a:p>
          <a:p>
            <a:endParaRPr lang="en-US" dirty="0"/>
          </a:p>
          <a:p>
            <a:r>
              <a:rPr lang="en-US" altLang="en-US" dirty="0">
                <a:solidFill>
                  <a:srgbClr val="FF0000"/>
                </a:solidFill>
                <a:ea typeface="ＭＳ Ｐゴシック" panose="020B0600070205080204" pitchFamily="34" charset="-128"/>
              </a:rPr>
              <a:t>large margin classifiers,        </a:t>
            </a:r>
            <a:r>
              <a:rPr lang="ar-SA" altLang="en-US" dirty="0">
                <a:solidFill>
                  <a:srgbClr val="FF0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maximum margin classifiers </a:t>
            </a:r>
          </a:p>
          <a:p>
            <a:r>
              <a:rPr lang="en-US" altLang="en-US" dirty="0">
                <a:solidFill>
                  <a:srgbClr val="FF0000"/>
                </a:solidFill>
                <a:ea typeface="ＭＳ Ｐゴシック" panose="020B0600070205080204" pitchFamily="34" charset="-128"/>
              </a:rPr>
              <a:t>Support Vector Classifier, </a:t>
            </a:r>
            <a:r>
              <a:rPr lang="ar-SA" altLang="en-US" dirty="0">
                <a:solidFill>
                  <a:srgbClr val="FF0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    </a:t>
            </a:r>
            <a:r>
              <a:rPr lang="ar-SA" altLang="en-US" dirty="0">
                <a:solidFill>
                  <a:srgbClr val="FF0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soft marginal classifier</a:t>
            </a:r>
          </a:p>
          <a:p>
            <a:r>
              <a:rPr lang="en-US" altLang="en-US" dirty="0">
                <a:solidFill>
                  <a:srgbClr val="FF0000"/>
                </a:solidFill>
                <a:ea typeface="ＭＳ Ｐゴシック" panose="020B0600070205080204" pitchFamily="34" charset="-128"/>
              </a:rPr>
              <a:t>Support Vector Machines</a:t>
            </a:r>
          </a:p>
          <a:p>
            <a:endParaRPr lang="en-US" dirty="0"/>
          </a:p>
        </p:txBody>
      </p:sp>
      <p:sp>
        <p:nvSpPr>
          <p:cNvPr id="6" name="Footer Placeholder 5">
            <a:extLst>
              <a:ext uri="{FF2B5EF4-FFF2-40B4-BE49-F238E27FC236}">
                <a16:creationId xmlns:a16="http://schemas.microsoft.com/office/drawing/2014/main" id="{B9C0BA77-FF57-4FAC-8105-32DF0380427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071569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92480">
              <a:lnSpc>
                <a:spcPct val="100000"/>
              </a:lnSpc>
              <a:spcBef>
                <a:spcPts val="135"/>
              </a:spcBef>
            </a:pPr>
            <a:r>
              <a:rPr spc="75" dirty="0"/>
              <a:t>What</a:t>
            </a:r>
            <a:r>
              <a:rPr spc="180" dirty="0"/>
              <a:t> </a:t>
            </a:r>
            <a:r>
              <a:rPr dirty="0"/>
              <a:t>is</a:t>
            </a:r>
            <a:r>
              <a:rPr spc="180" dirty="0"/>
              <a:t> </a:t>
            </a:r>
            <a:r>
              <a:rPr dirty="0"/>
              <a:t>a</a:t>
            </a:r>
            <a:r>
              <a:rPr spc="185" dirty="0"/>
              <a:t> </a:t>
            </a:r>
            <a:r>
              <a:rPr spc="-10" dirty="0"/>
              <a:t>Hyperplane?</a:t>
            </a:r>
          </a:p>
        </p:txBody>
      </p:sp>
      <p:sp>
        <p:nvSpPr>
          <p:cNvPr id="3" name="object 3"/>
          <p:cNvSpPr txBox="1"/>
          <p:nvPr/>
        </p:nvSpPr>
        <p:spPr>
          <a:xfrm>
            <a:off x="171450" y="663575"/>
            <a:ext cx="4267200" cy="2098331"/>
          </a:xfrm>
          <a:prstGeom prst="rect">
            <a:avLst/>
          </a:prstGeom>
        </p:spPr>
        <p:txBody>
          <a:bodyPr vert="horz" wrap="square" lIns="0" tIns="6985" rIns="0" bIns="0" rtlCol="0">
            <a:spAutoFit/>
          </a:bodyPr>
          <a:lstStyle/>
          <a:p>
            <a:pPr marL="182880" marR="176530" indent="-132715">
              <a:lnSpc>
                <a:spcPct val="102600"/>
              </a:lnSpc>
              <a:spcBef>
                <a:spcPts val="55"/>
              </a:spcBef>
              <a:buClr>
                <a:srgbClr val="3333B2"/>
              </a:buClr>
              <a:buSzPct val="90909"/>
              <a:buFont typeface="Cambria"/>
              <a:buChar char="•"/>
              <a:tabLst>
                <a:tab pos="182880" algn="l"/>
              </a:tabLst>
            </a:pPr>
            <a:r>
              <a:rPr sz="1100" spc="175" dirty="0">
                <a:latin typeface="Calibri"/>
                <a:cs typeface="Calibri"/>
              </a:rPr>
              <a:t>A</a:t>
            </a:r>
            <a:r>
              <a:rPr sz="1100" spc="155" dirty="0">
                <a:latin typeface="Calibri"/>
                <a:cs typeface="Calibri"/>
              </a:rPr>
              <a:t> </a:t>
            </a:r>
            <a:r>
              <a:rPr sz="1100" dirty="0">
                <a:latin typeface="Calibri"/>
                <a:cs typeface="Calibri"/>
              </a:rPr>
              <a:t>hyperplane</a:t>
            </a:r>
            <a:r>
              <a:rPr sz="1100" spc="165" dirty="0">
                <a:latin typeface="Calibri"/>
                <a:cs typeface="Calibri"/>
              </a:rPr>
              <a:t> </a:t>
            </a:r>
            <a:r>
              <a:rPr sz="1100" dirty="0">
                <a:latin typeface="Calibri"/>
                <a:cs typeface="Calibri"/>
              </a:rPr>
              <a:t>in</a:t>
            </a:r>
            <a:r>
              <a:rPr sz="1100" spc="160" dirty="0">
                <a:latin typeface="Calibri"/>
                <a:cs typeface="Calibri"/>
              </a:rPr>
              <a:t> </a:t>
            </a:r>
            <a:r>
              <a:rPr sz="1100" i="1" dirty="0">
                <a:latin typeface="Calibri"/>
                <a:cs typeface="Calibri"/>
              </a:rPr>
              <a:t>p</a:t>
            </a:r>
            <a:r>
              <a:rPr sz="1100" i="1" spc="165" dirty="0">
                <a:latin typeface="Calibri"/>
                <a:cs typeface="Calibri"/>
              </a:rPr>
              <a:t> </a:t>
            </a:r>
            <a:r>
              <a:rPr sz="1100" dirty="0">
                <a:latin typeface="Calibri"/>
                <a:cs typeface="Calibri"/>
              </a:rPr>
              <a:t>dimensions</a:t>
            </a:r>
            <a:r>
              <a:rPr sz="1100" spc="160" dirty="0">
                <a:latin typeface="Calibri"/>
                <a:cs typeface="Calibri"/>
              </a:rPr>
              <a:t> </a:t>
            </a:r>
            <a:r>
              <a:rPr sz="1100" dirty="0">
                <a:latin typeface="Calibri"/>
                <a:cs typeface="Calibri"/>
              </a:rPr>
              <a:t>is</a:t>
            </a:r>
            <a:r>
              <a:rPr sz="1100" spc="165" dirty="0">
                <a:latin typeface="Calibri"/>
                <a:cs typeface="Calibri"/>
              </a:rPr>
              <a:t> </a:t>
            </a:r>
            <a:r>
              <a:rPr sz="1100" dirty="0">
                <a:latin typeface="Calibri"/>
                <a:cs typeface="Calibri"/>
              </a:rPr>
              <a:t>a</a:t>
            </a:r>
            <a:r>
              <a:rPr sz="1100" spc="155" dirty="0">
                <a:latin typeface="Calibri"/>
                <a:cs typeface="Calibri"/>
              </a:rPr>
              <a:t> </a:t>
            </a:r>
            <a:r>
              <a:rPr sz="1100" dirty="0">
                <a:latin typeface="Calibri"/>
                <a:cs typeface="Calibri"/>
              </a:rPr>
              <a:t>flat</a:t>
            </a:r>
            <a:r>
              <a:rPr sz="1100" spc="165" dirty="0">
                <a:latin typeface="Calibri"/>
                <a:cs typeface="Calibri"/>
              </a:rPr>
              <a:t> </a:t>
            </a:r>
            <a:r>
              <a:rPr sz="1100" dirty="0">
                <a:latin typeface="Calibri"/>
                <a:cs typeface="Calibri"/>
              </a:rPr>
              <a:t>affine</a:t>
            </a:r>
            <a:r>
              <a:rPr sz="1100" spc="165" dirty="0">
                <a:latin typeface="Calibri"/>
                <a:cs typeface="Calibri"/>
              </a:rPr>
              <a:t> </a:t>
            </a:r>
            <a:r>
              <a:rPr sz="1100" dirty="0">
                <a:latin typeface="Calibri"/>
                <a:cs typeface="Calibri"/>
              </a:rPr>
              <a:t>subspace</a:t>
            </a:r>
            <a:r>
              <a:rPr sz="1100" spc="160" dirty="0">
                <a:latin typeface="Calibri"/>
                <a:cs typeface="Calibri"/>
              </a:rPr>
              <a:t> </a:t>
            </a:r>
            <a:r>
              <a:rPr sz="1100" spc="-25" dirty="0">
                <a:latin typeface="Calibri"/>
                <a:cs typeface="Calibri"/>
              </a:rPr>
              <a:t>of </a:t>
            </a:r>
            <a:r>
              <a:rPr sz="1100" dirty="0">
                <a:latin typeface="Calibri"/>
                <a:cs typeface="Calibri"/>
              </a:rPr>
              <a:t>dimension</a:t>
            </a:r>
            <a:r>
              <a:rPr sz="1100" spc="140" dirty="0">
                <a:latin typeface="Calibri"/>
                <a:cs typeface="Calibri"/>
              </a:rPr>
              <a:t> </a:t>
            </a:r>
            <a:r>
              <a:rPr sz="1100" i="1" dirty="0">
                <a:latin typeface="Calibri"/>
                <a:cs typeface="Calibri"/>
              </a:rPr>
              <a:t>p</a:t>
            </a:r>
            <a:r>
              <a:rPr sz="1100" i="1" spc="15" dirty="0">
                <a:latin typeface="Calibri"/>
                <a:cs typeface="Calibri"/>
              </a:rPr>
              <a:t> </a:t>
            </a:r>
            <a:r>
              <a:rPr sz="1100" spc="229" dirty="0">
                <a:latin typeface="Cambria"/>
                <a:cs typeface="Cambria"/>
              </a:rPr>
              <a:t>−</a:t>
            </a:r>
            <a:r>
              <a:rPr sz="1100" spc="20" dirty="0">
                <a:latin typeface="Cambria"/>
                <a:cs typeface="Cambria"/>
              </a:rPr>
              <a:t> </a:t>
            </a:r>
            <a:r>
              <a:rPr sz="1100" spc="-25" dirty="0">
                <a:latin typeface="Calibri"/>
                <a:cs typeface="Calibri"/>
              </a:rPr>
              <a:t>1.</a:t>
            </a:r>
            <a:endParaRPr sz="1100" dirty="0">
              <a:latin typeface="Calibri"/>
              <a:cs typeface="Calibri"/>
            </a:endParaRPr>
          </a:p>
          <a:p>
            <a:pPr marL="184150" indent="-133350">
              <a:lnSpc>
                <a:spcPct val="100000"/>
              </a:lnSpc>
              <a:spcBef>
                <a:spcPts val="335"/>
              </a:spcBef>
              <a:buClr>
                <a:srgbClr val="3333B2"/>
              </a:buClr>
              <a:buSzPct val="90909"/>
              <a:buFont typeface="Cambria"/>
              <a:buChar char="•"/>
              <a:tabLst>
                <a:tab pos="184150" algn="l"/>
              </a:tabLst>
            </a:pPr>
            <a:r>
              <a:rPr sz="1100" spc="70" dirty="0">
                <a:latin typeface="Calibri"/>
                <a:cs typeface="Calibri"/>
              </a:rPr>
              <a:t>In</a:t>
            </a:r>
            <a:r>
              <a:rPr sz="1100" spc="155" dirty="0">
                <a:latin typeface="Calibri"/>
                <a:cs typeface="Calibri"/>
              </a:rPr>
              <a:t> </a:t>
            </a:r>
            <a:r>
              <a:rPr sz="1100" dirty="0">
                <a:latin typeface="Calibri"/>
                <a:cs typeface="Calibri"/>
              </a:rPr>
              <a:t>general</a:t>
            </a:r>
            <a:r>
              <a:rPr lang="en-JO" sz="1100" dirty="0">
                <a:latin typeface="Calibri"/>
                <a:cs typeface="Calibri"/>
              </a:rPr>
              <a:t>,</a:t>
            </a:r>
            <a:r>
              <a:rPr sz="1100" spc="155" dirty="0">
                <a:latin typeface="Calibri"/>
                <a:cs typeface="Calibri"/>
              </a:rPr>
              <a:t> </a:t>
            </a:r>
            <a:r>
              <a:rPr sz="1100" dirty="0">
                <a:latin typeface="Calibri"/>
                <a:cs typeface="Calibri"/>
              </a:rPr>
              <a:t>the</a:t>
            </a:r>
            <a:r>
              <a:rPr sz="1100" spc="155" dirty="0">
                <a:latin typeface="Calibri"/>
                <a:cs typeface="Calibri"/>
              </a:rPr>
              <a:t> </a:t>
            </a:r>
            <a:r>
              <a:rPr sz="1100" dirty="0">
                <a:latin typeface="Calibri"/>
                <a:cs typeface="Calibri"/>
              </a:rPr>
              <a:t>equation</a:t>
            </a:r>
            <a:r>
              <a:rPr sz="1100" spc="155" dirty="0">
                <a:latin typeface="Calibri"/>
                <a:cs typeface="Calibri"/>
              </a:rPr>
              <a:t> </a:t>
            </a:r>
            <a:r>
              <a:rPr sz="1100" dirty="0">
                <a:latin typeface="Calibri"/>
                <a:cs typeface="Calibri"/>
              </a:rPr>
              <a:t>for</a:t>
            </a:r>
            <a:r>
              <a:rPr sz="1100" spc="155" dirty="0">
                <a:latin typeface="Calibri"/>
                <a:cs typeface="Calibri"/>
              </a:rPr>
              <a:t> </a:t>
            </a:r>
            <a:r>
              <a:rPr sz="1100" dirty="0">
                <a:latin typeface="Calibri"/>
                <a:cs typeface="Calibri"/>
              </a:rPr>
              <a:t>a</a:t>
            </a:r>
            <a:r>
              <a:rPr sz="1100" spc="160" dirty="0">
                <a:latin typeface="Calibri"/>
                <a:cs typeface="Calibri"/>
              </a:rPr>
              <a:t> </a:t>
            </a:r>
            <a:r>
              <a:rPr sz="1100" dirty="0">
                <a:latin typeface="Calibri"/>
                <a:cs typeface="Calibri"/>
              </a:rPr>
              <a:t>hyperplane</a:t>
            </a:r>
            <a:r>
              <a:rPr sz="1100" spc="155" dirty="0">
                <a:latin typeface="Calibri"/>
                <a:cs typeface="Calibri"/>
              </a:rPr>
              <a:t> </a:t>
            </a:r>
            <a:r>
              <a:rPr sz="1100" dirty="0">
                <a:latin typeface="Calibri"/>
                <a:cs typeface="Calibri"/>
              </a:rPr>
              <a:t>has</a:t>
            </a:r>
            <a:r>
              <a:rPr sz="1100" spc="155" dirty="0">
                <a:latin typeface="Calibri"/>
                <a:cs typeface="Calibri"/>
              </a:rPr>
              <a:t> </a:t>
            </a:r>
            <a:r>
              <a:rPr sz="1100" dirty="0">
                <a:latin typeface="Calibri"/>
                <a:cs typeface="Calibri"/>
              </a:rPr>
              <a:t>the</a:t>
            </a:r>
            <a:r>
              <a:rPr sz="1100" spc="155" dirty="0">
                <a:latin typeface="Calibri"/>
                <a:cs typeface="Calibri"/>
              </a:rPr>
              <a:t> </a:t>
            </a:r>
            <a:r>
              <a:rPr sz="1100" spc="-20" dirty="0">
                <a:latin typeface="Calibri"/>
                <a:cs typeface="Calibri"/>
              </a:rPr>
              <a:t>form</a:t>
            </a:r>
            <a:endParaRPr sz="1100" dirty="0">
              <a:latin typeface="Calibri"/>
              <a:cs typeface="Calibri"/>
            </a:endParaRPr>
          </a:p>
          <a:p>
            <a:pPr>
              <a:lnSpc>
                <a:spcPct val="100000"/>
              </a:lnSpc>
              <a:spcBef>
                <a:spcPts val="45"/>
              </a:spcBef>
              <a:buClr>
                <a:srgbClr val="3333B2"/>
              </a:buClr>
              <a:buFont typeface="Cambria"/>
              <a:buChar char="•"/>
            </a:pPr>
            <a:endParaRPr sz="1100" dirty="0">
              <a:latin typeface="Calibri"/>
              <a:cs typeface="Calibri"/>
            </a:endParaRPr>
          </a:p>
          <a:p>
            <a:pPr marL="902335">
              <a:lnSpc>
                <a:spcPct val="100000"/>
              </a:lnSpc>
            </a:pPr>
            <a:r>
              <a:rPr sz="1100" i="1" dirty="0">
                <a:latin typeface="Calibri"/>
                <a:cs typeface="Calibri"/>
              </a:rPr>
              <a:t>β</a:t>
            </a:r>
            <a:r>
              <a:rPr sz="1200" baseline="-10416" dirty="0">
                <a:latin typeface="Calibri"/>
                <a:cs typeface="Calibri"/>
              </a:rPr>
              <a:t>0</a:t>
            </a:r>
            <a:r>
              <a:rPr sz="1200" spc="179" baseline="-10416" dirty="0">
                <a:latin typeface="Calibri"/>
                <a:cs typeface="Calibri"/>
              </a:rPr>
              <a:t> </a:t>
            </a:r>
            <a:r>
              <a:rPr sz="1100" spc="295" dirty="0">
                <a:latin typeface="Calibri"/>
                <a:cs typeface="Calibri"/>
              </a:rPr>
              <a:t>+</a:t>
            </a:r>
            <a:r>
              <a:rPr sz="1100" spc="5" dirty="0">
                <a:latin typeface="Calibri"/>
                <a:cs typeface="Calibri"/>
              </a:rPr>
              <a:t> </a:t>
            </a:r>
            <a:r>
              <a:rPr sz="1100" i="1" spc="110" dirty="0">
                <a:latin typeface="Calibri"/>
                <a:cs typeface="Calibri"/>
              </a:rPr>
              <a:t>β</a:t>
            </a:r>
            <a:r>
              <a:rPr sz="1200" spc="165" baseline="-10416" dirty="0">
                <a:latin typeface="Calibri"/>
                <a:cs typeface="Calibri"/>
              </a:rPr>
              <a:t>1</a:t>
            </a:r>
            <a:r>
              <a:rPr sz="1100" i="1" spc="110" dirty="0">
                <a:latin typeface="Calibri"/>
                <a:cs typeface="Calibri"/>
              </a:rPr>
              <a:t>X</a:t>
            </a:r>
            <a:r>
              <a:rPr sz="1200" spc="165" baseline="-10416" dirty="0">
                <a:latin typeface="Calibri"/>
                <a:cs typeface="Calibri"/>
              </a:rPr>
              <a:t>1</a:t>
            </a:r>
            <a:r>
              <a:rPr sz="1200" spc="179" baseline="-10416" dirty="0">
                <a:latin typeface="Calibri"/>
                <a:cs typeface="Calibri"/>
              </a:rPr>
              <a:t> </a:t>
            </a:r>
            <a:r>
              <a:rPr sz="1100" spc="295" dirty="0">
                <a:latin typeface="Calibri"/>
                <a:cs typeface="Calibri"/>
              </a:rPr>
              <a:t>+</a:t>
            </a:r>
            <a:r>
              <a:rPr sz="1100" spc="5" dirty="0">
                <a:latin typeface="Calibri"/>
                <a:cs typeface="Calibri"/>
              </a:rPr>
              <a:t> </a:t>
            </a:r>
            <a:r>
              <a:rPr sz="1100" i="1" spc="110" dirty="0">
                <a:latin typeface="Calibri"/>
                <a:cs typeface="Calibri"/>
              </a:rPr>
              <a:t>β</a:t>
            </a:r>
            <a:r>
              <a:rPr sz="1200" spc="165" baseline="-10416" dirty="0">
                <a:latin typeface="Calibri"/>
                <a:cs typeface="Calibri"/>
              </a:rPr>
              <a:t>2</a:t>
            </a:r>
            <a:r>
              <a:rPr sz="1100" i="1" spc="110" dirty="0">
                <a:latin typeface="Calibri"/>
                <a:cs typeface="Calibri"/>
              </a:rPr>
              <a:t>X</a:t>
            </a:r>
            <a:r>
              <a:rPr sz="1200" spc="165" baseline="-10416" dirty="0">
                <a:latin typeface="Calibri"/>
                <a:cs typeface="Calibri"/>
              </a:rPr>
              <a:t>2</a:t>
            </a:r>
            <a:r>
              <a:rPr sz="1200" spc="179" baseline="-10416" dirty="0">
                <a:latin typeface="Calibri"/>
                <a:cs typeface="Calibri"/>
              </a:rPr>
              <a:t> </a:t>
            </a:r>
            <a:r>
              <a:rPr sz="1100" spc="295" dirty="0">
                <a:latin typeface="Calibri"/>
                <a:cs typeface="Calibri"/>
              </a:rPr>
              <a:t>+</a:t>
            </a:r>
            <a:r>
              <a:rPr sz="1100" spc="5" dirty="0">
                <a:latin typeface="Calibri"/>
                <a:cs typeface="Calibri"/>
              </a:rPr>
              <a:t> </a:t>
            </a:r>
            <a:r>
              <a:rPr sz="1100" i="1" dirty="0">
                <a:latin typeface="Calibri"/>
                <a:cs typeface="Calibri"/>
              </a:rPr>
              <a:t>.</a:t>
            </a:r>
            <a:r>
              <a:rPr sz="1100" i="1" spc="-60" dirty="0">
                <a:latin typeface="Calibri"/>
                <a:cs typeface="Calibri"/>
              </a:rPr>
              <a:t> </a:t>
            </a:r>
            <a:r>
              <a:rPr sz="1100" i="1" dirty="0">
                <a:latin typeface="Calibri"/>
                <a:cs typeface="Calibri"/>
              </a:rPr>
              <a:t>.</a:t>
            </a:r>
            <a:r>
              <a:rPr sz="1100" i="1" spc="-55" dirty="0">
                <a:latin typeface="Calibri"/>
                <a:cs typeface="Calibri"/>
              </a:rPr>
              <a:t> </a:t>
            </a:r>
            <a:r>
              <a:rPr sz="1100" i="1" dirty="0">
                <a:latin typeface="Calibri"/>
                <a:cs typeface="Calibri"/>
              </a:rPr>
              <a:t>.</a:t>
            </a:r>
            <a:r>
              <a:rPr sz="1100" i="1" spc="10" dirty="0">
                <a:latin typeface="Calibri"/>
                <a:cs typeface="Calibri"/>
              </a:rPr>
              <a:t> </a:t>
            </a:r>
            <a:r>
              <a:rPr sz="1100" spc="295" dirty="0">
                <a:latin typeface="Calibri"/>
                <a:cs typeface="Calibri"/>
              </a:rPr>
              <a:t>+</a:t>
            </a:r>
            <a:r>
              <a:rPr sz="1100" dirty="0">
                <a:latin typeface="Calibri"/>
                <a:cs typeface="Calibri"/>
              </a:rPr>
              <a:t> </a:t>
            </a:r>
            <a:r>
              <a:rPr sz="1100" i="1" spc="110" dirty="0">
                <a:latin typeface="Calibri"/>
                <a:cs typeface="Calibri"/>
              </a:rPr>
              <a:t>β</a:t>
            </a:r>
            <a:r>
              <a:rPr sz="1200" i="1" spc="165" baseline="-10416" dirty="0">
                <a:latin typeface="Calibri"/>
                <a:cs typeface="Calibri"/>
              </a:rPr>
              <a:t>p</a:t>
            </a:r>
            <a:r>
              <a:rPr sz="1100" i="1" spc="110" dirty="0">
                <a:latin typeface="Calibri"/>
                <a:cs typeface="Calibri"/>
              </a:rPr>
              <a:t>X</a:t>
            </a:r>
            <a:r>
              <a:rPr sz="1200" i="1" spc="165" baseline="-10416" dirty="0">
                <a:latin typeface="Calibri"/>
                <a:cs typeface="Calibri"/>
              </a:rPr>
              <a:t>p</a:t>
            </a:r>
            <a:r>
              <a:rPr sz="1200" i="1" spc="277" baseline="-10416" dirty="0">
                <a:latin typeface="Calibri"/>
                <a:cs typeface="Calibri"/>
              </a:rPr>
              <a:t> </a:t>
            </a:r>
            <a:r>
              <a:rPr sz="1100" spc="295" dirty="0">
                <a:latin typeface="Calibri"/>
                <a:cs typeface="Calibri"/>
              </a:rPr>
              <a:t>=</a:t>
            </a:r>
            <a:r>
              <a:rPr sz="1100" spc="75" dirty="0">
                <a:latin typeface="Calibri"/>
                <a:cs typeface="Calibri"/>
              </a:rPr>
              <a:t> </a:t>
            </a:r>
            <a:r>
              <a:rPr sz="1100" spc="-50" dirty="0">
                <a:latin typeface="Calibri"/>
                <a:cs typeface="Calibri"/>
              </a:rPr>
              <a:t>0</a:t>
            </a:r>
            <a:endParaRPr sz="1100" dirty="0">
              <a:latin typeface="Calibri"/>
              <a:cs typeface="Calibri"/>
            </a:endParaRPr>
          </a:p>
          <a:p>
            <a:pPr marL="184150" indent="-133350">
              <a:lnSpc>
                <a:spcPct val="100000"/>
              </a:lnSpc>
              <a:spcBef>
                <a:spcPts val="685"/>
              </a:spcBef>
              <a:buClr>
                <a:srgbClr val="3333B2"/>
              </a:buClr>
              <a:buSzPct val="90909"/>
              <a:buFont typeface="Cambria"/>
              <a:buChar char="•"/>
              <a:tabLst>
                <a:tab pos="184150" algn="l"/>
              </a:tabLst>
            </a:pPr>
            <a:r>
              <a:rPr sz="1100" spc="70" dirty="0">
                <a:latin typeface="Calibri"/>
                <a:cs typeface="Calibri"/>
              </a:rPr>
              <a:t>In</a:t>
            </a:r>
            <a:r>
              <a:rPr sz="1100" spc="150" dirty="0">
                <a:latin typeface="Calibri"/>
                <a:cs typeface="Calibri"/>
              </a:rPr>
              <a:t> </a:t>
            </a:r>
            <a:r>
              <a:rPr sz="1100" i="1" dirty="0">
                <a:latin typeface="Calibri"/>
                <a:cs typeface="Calibri"/>
              </a:rPr>
              <a:t>p</a:t>
            </a:r>
            <a:r>
              <a:rPr sz="1100" i="1" spc="80" dirty="0">
                <a:latin typeface="Calibri"/>
                <a:cs typeface="Calibri"/>
              </a:rPr>
              <a:t> </a:t>
            </a:r>
            <a:r>
              <a:rPr sz="1100" spc="295" dirty="0">
                <a:latin typeface="Calibri"/>
                <a:cs typeface="Calibri"/>
              </a:rPr>
              <a:t>=</a:t>
            </a:r>
            <a:r>
              <a:rPr sz="1100" spc="85" dirty="0">
                <a:latin typeface="Calibri"/>
                <a:cs typeface="Calibri"/>
              </a:rPr>
              <a:t> </a:t>
            </a:r>
            <a:r>
              <a:rPr sz="1100" dirty="0">
                <a:latin typeface="Calibri"/>
                <a:cs typeface="Calibri"/>
              </a:rPr>
              <a:t>2</a:t>
            </a:r>
            <a:r>
              <a:rPr sz="1100" spc="145" dirty="0">
                <a:latin typeface="Calibri"/>
                <a:cs typeface="Calibri"/>
              </a:rPr>
              <a:t> </a:t>
            </a:r>
            <a:r>
              <a:rPr sz="1100" dirty="0">
                <a:latin typeface="Calibri"/>
                <a:cs typeface="Calibri"/>
              </a:rPr>
              <a:t>dimensions</a:t>
            </a:r>
            <a:r>
              <a:rPr lang="en-JO" sz="1100" dirty="0">
                <a:latin typeface="Calibri"/>
                <a:cs typeface="Calibri"/>
              </a:rPr>
              <a:t>,</a:t>
            </a:r>
            <a:r>
              <a:rPr sz="1100" spc="150" dirty="0">
                <a:latin typeface="Calibri"/>
                <a:cs typeface="Calibri"/>
              </a:rPr>
              <a:t> </a:t>
            </a:r>
            <a:r>
              <a:rPr sz="1100" dirty="0">
                <a:latin typeface="Calibri"/>
                <a:cs typeface="Calibri"/>
              </a:rPr>
              <a:t>a</a:t>
            </a:r>
            <a:r>
              <a:rPr sz="1100" spc="150" dirty="0">
                <a:latin typeface="Calibri"/>
                <a:cs typeface="Calibri"/>
              </a:rPr>
              <a:t> </a:t>
            </a:r>
            <a:r>
              <a:rPr sz="1100" dirty="0">
                <a:latin typeface="Calibri"/>
                <a:cs typeface="Calibri"/>
              </a:rPr>
              <a:t>hyperplane</a:t>
            </a:r>
            <a:r>
              <a:rPr sz="1100" spc="155" dirty="0">
                <a:latin typeface="Calibri"/>
                <a:cs typeface="Calibri"/>
              </a:rPr>
              <a:t> </a:t>
            </a:r>
            <a:r>
              <a:rPr sz="1100" dirty="0">
                <a:latin typeface="Calibri"/>
                <a:cs typeface="Calibri"/>
              </a:rPr>
              <a:t>is</a:t>
            </a:r>
            <a:r>
              <a:rPr sz="1100" spc="150" dirty="0">
                <a:latin typeface="Calibri"/>
                <a:cs typeface="Calibri"/>
              </a:rPr>
              <a:t> </a:t>
            </a:r>
            <a:r>
              <a:rPr sz="1100" dirty="0">
                <a:latin typeface="Calibri"/>
                <a:cs typeface="Calibri"/>
              </a:rPr>
              <a:t>a</a:t>
            </a:r>
            <a:r>
              <a:rPr sz="1100" spc="150" dirty="0">
                <a:latin typeface="Calibri"/>
                <a:cs typeface="Calibri"/>
              </a:rPr>
              <a:t> </a:t>
            </a:r>
            <a:r>
              <a:rPr sz="1100" spc="-10" dirty="0">
                <a:latin typeface="Calibri"/>
                <a:cs typeface="Calibri"/>
              </a:rPr>
              <a:t>line.</a:t>
            </a:r>
            <a:endParaRPr sz="1100" dirty="0">
              <a:latin typeface="Calibri"/>
              <a:cs typeface="Calibri"/>
            </a:endParaRPr>
          </a:p>
          <a:p>
            <a:pPr marL="182880" marR="567690" indent="-132715">
              <a:lnSpc>
                <a:spcPct val="102600"/>
              </a:lnSpc>
              <a:spcBef>
                <a:spcPts val="300"/>
              </a:spcBef>
              <a:buClr>
                <a:srgbClr val="3333B2"/>
              </a:buClr>
              <a:buSzPct val="90909"/>
              <a:buFont typeface="Cambria"/>
              <a:buChar char="•"/>
              <a:tabLst>
                <a:tab pos="182880" algn="l"/>
              </a:tabLst>
            </a:pPr>
            <a:r>
              <a:rPr sz="1100" spc="55" dirty="0">
                <a:latin typeface="Calibri"/>
                <a:cs typeface="Calibri"/>
              </a:rPr>
              <a:t>If</a:t>
            </a:r>
            <a:r>
              <a:rPr sz="1100" spc="160" dirty="0">
                <a:latin typeface="Calibri"/>
                <a:cs typeface="Calibri"/>
              </a:rPr>
              <a:t> </a:t>
            </a:r>
            <a:r>
              <a:rPr sz="1100" i="1" dirty="0">
                <a:latin typeface="Calibri"/>
                <a:cs typeface="Calibri"/>
              </a:rPr>
              <a:t>β</a:t>
            </a:r>
            <a:r>
              <a:rPr sz="1200" baseline="-10416" dirty="0">
                <a:latin typeface="Calibri"/>
                <a:cs typeface="Calibri"/>
              </a:rPr>
              <a:t>0</a:t>
            </a:r>
            <a:r>
              <a:rPr sz="1200" spc="307" baseline="-10416" dirty="0">
                <a:latin typeface="Calibri"/>
                <a:cs typeface="Calibri"/>
              </a:rPr>
              <a:t> </a:t>
            </a:r>
            <a:r>
              <a:rPr sz="1100" spc="295" dirty="0">
                <a:latin typeface="Calibri"/>
                <a:cs typeface="Calibri"/>
              </a:rPr>
              <a:t>=</a:t>
            </a:r>
            <a:r>
              <a:rPr sz="1100" spc="90" dirty="0">
                <a:latin typeface="Calibri"/>
                <a:cs typeface="Calibri"/>
              </a:rPr>
              <a:t> </a:t>
            </a:r>
            <a:r>
              <a:rPr sz="1100" dirty="0">
                <a:latin typeface="Calibri"/>
                <a:cs typeface="Calibri"/>
              </a:rPr>
              <a:t>0,</a:t>
            </a:r>
            <a:r>
              <a:rPr sz="1100" spc="160" dirty="0">
                <a:latin typeface="Calibri"/>
                <a:cs typeface="Calibri"/>
              </a:rPr>
              <a:t> </a:t>
            </a:r>
            <a:r>
              <a:rPr sz="1100" dirty="0">
                <a:latin typeface="Calibri"/>
                <a:cs typeface="Calibri"/>
              </a:rPr>
              <a:t>the</a:t>
            </a:r>
            <a:r>
              <a:rPr sz="1100" spc="160" dirty="0">
                <a:latin typeface="Calibri"/>
                <a:cs typeface="Calibri"/>
              </a:rPr>
              <a:t> </a:t>
            </a:r>
            <a:r>
              <a:rPr sz="1100" dirty="0">
                <a:latin typeface="Calibri"/>
                <a:cs typeface="Calibri"/>
              </a:rPr>
              <a:t>hyperplane</a:t>
            </a:r>
            <a:r>
              <a:rPr sz="1100" spc="160" dirty="0">
                <a:latin typeface="Calibri"/>
                <a:cs typeface="Calibri"/>
              </a:rPr>
              <a:t> </a:t>
            </a:r>
            <a:r>
              <a:rPr sz="1100" dirty="0">
                <a:latin typeface="Calibri"/>
                <a:cs typeface="Calibri"/>
              </a:rPr>
              <a:t>goes</a:t>
            </a:r>
            <a:r>
              <a:rPr sz="1100" spc="165" dirty="0">
                <a:latin typeface="Calibri"/>
                <a:cs typeface="Calibri"/>
              </a:rPr>
              <a:t> </a:t>
            </a:r>
            <a:r>
              <a:rPr sz="1100" dirty="0">
                <a:latin typeface="Calibri"/>
                <a:cs typeface="Calibri"/>
              </a:rPr>
              <a:t>through</a:t>
            </a:r>
            <a:r>
              <a:rPr sz="1100" spc="160" dirty="0">
                <a:latin typeface="Calibri"/>
                <a:cs typeface="Calibri"/>
              </a:rPr>
              <a:t> </a:t>
            </a:r>
            <a:r>
              <a:rPr sz="1100" dirty="0">
                <a:latin typeface="Calibri"/>
                <a:cs typeface="Calibri"/>
              </a:rPr>
              <a:t>the</a:t>
            </a:r>
            <a:r>
              <a:rPr sz="1100" spc="160" dirty="0">
                <a:latin typeface="Calibri"/>
                <a:cs typeface="Calibri"/>
              </a:rPr>
              <a:t> </a:t>
            </a:r>
            <a:r>
              <a:rPr sz="1100" spc="-10" dirty="0">
                <a:latin typeface="Calibri"/>
                <a:cs typeface="Calibri"/>
              </a:rPr>
              <a:t>origin, </a:t>
            </a:r>
            <a:r>
              <a:rPr sz="1100" dirty="0">
                <a:latin typeface="Calibri"/>
                <a:cs typeface="Calibri"/>
              </a:rPr>
              <a:t>otherwise</a:t>
            </a:r>
            <a:r>
              <a:rPr sz="1100" spc="114" dirty="0">
                <a:latin typeface="Calibri"/>
                <a:cs typeface="Calibri"/>
              </a:rPr>
              <a:t> </a:t>
            </a:r>
            <a:r>
              <a:rPr sz="1100" spc="-20" dirty="0">
                <a:latin typeface="Calibri"/>
                <a:cs typeface="Calibri"/>
              </a:rPr>
              <a:t>not.</a:t>
            </a:r>
            <a:endParaRPr sz="1100" dirty="0">
              <a:latin typeface="Calibri"/>
              <a:cs typeface="Calibri"/>
            </a:endParaRPr>
          </a:p>
          <a:p>
            <a:pPr marL="184150" indent="-133350">
              <a:lnSpc>
                <a:spcPct val="100000"/>
              </a:lnSpc>
              <a:spcBef>
                <a:spcPts val="330"/>
              </a:spcBef>
              <a:buClr>
                <a:srgbClr val="3333B2"/>
              </a:buClr>
              <a:buSzPct val="90909"/>
              <a:buFont typeface="Cambria"/>
              <a:buChar char="•"/>
              <a:tabLst>
                <a:tab pos="184150" algn="l"/>
              </a:tabLst>
            </a:pPr>
            <a:r>
              <a:rPr sz="1100" spc="65" dirty="0">
                <a:latin typeface="Calibri"/>
                <a:cs typeface="Calibri"/>
              </a:rPr>
              <a:t>The</a:t>
            </a:r>
            <a:r>
              <a:rPr sz="1100" spc="160" dirty="0">
                <a:latin typeface="Calibri"/>
                <a:cs typeface="Calibri"/>
              </a:rPr>
              <a:t> </a:t>
            </a:r>
            <a:r>
              <a:rPr sz="1100" dirty="0">
                <a:latin typeface="Calibri"/>
                <a:cs typeface="Calibri"/>
              </a:rPr>
              <a:t>vector</a:t>
            </a:r>
            <a:r>
              <a:rPr sz="1100" spc="160" dirty="0">
                <a:latin typeface="Calibri"/>
                <a:cs typeface="Calibri"/>
              </a:rPr>
              <a:t> </a:t>
            </a:r>
            <a:r>
              <a:rPr sz="1100" i="1" dirty="0">
                <a:latin typeface="Calibri"/>
                <a:cs typeface="Calibri"/>
              </a:rPr>
              <a:t>β</a:t>
            </a:r>
            <a:r>
              <a:rPr sz="1100" i="1" spc="160" dirty="0">
                <a:latin typeface="Calibri"/>
                <a:cs typeface="Calibri"/>
              </a:rPr>
              <a:t> </a:t>
            </a:r>
            <a:r>
              <a:rPr sz="1100" spc="295" dirty="0">
                <a:latin typeface="Calibri"/>
                <a:cs typeface="Calibri"/>
              </a:rPr>
              <a:t>=</a:t>
            </a:r>
            <a:r>
              <a:rPr sz="1100" spc="95" dirty="0">
                <a:latin typeface="Calibri"/>
                <a:cs typeface="Calibri"/>
              </a:rPr>
              <a:t> </a:t>
            </a:r>
            <a:r>
              <a:rPr sz="1100" spc="50" dirty="0">
                <a:latin typeface="Calibri"/>
                <a:cs typeface="Calibri"/>
              </a:rPr>
              <a:t>(</a:t>
            </a:r>
            <a:r>
              <a:rPr sz="1100" i="1" spc="50" dirty="0">
                <a:latin typeface="Calibri"/>
                <a:cs typeface="Calibri"/>
              </a:rPr>
              <a:t>β</a:t>
            </a:r>
            <a:r>
              <a:rPr sz="1200" spc="75" baseline="-10416" dirty="0">
                <a:latin typeface="Calibri"/>
                <a:cs typeface="Calibri"/>
              </a:rPr>
              <a:t>1</a:t>
            </a:r>
            <a:r>
              <a:rPr sz="1100" i="1" spc="50" dirty="0">
                <a:latin typeface="Calibri"/>
                <a:cs typeface="Calibri"/>
              </a:rPr>
              <a:t>,</a:t>
            </a:r>
            <a:r>
              <a:rPr sz="1100" i="1" spc="-45" dirty="0">
                <a:latin typeface="Calibri"/>
                <a:cs typeface="Calibri"/>
              </a:rPr>
              <a:t> </a:t>
            </a:r>
            <a:r>
              <a:rPr sz="1100" i="1" dirty="0">
                <a:latin typeface="Calibri"/>
                <a:cs typeface="Calibri"/>
              </a:rPr>
              <a:t>β</a:t>
            </a:r>
            <a:r>
              <a:rPr sz="1200" baseline="-10416" dirty="0">
                <a:latin typeface="Calibri"/>
                <a:cs typeface="Calibri"/>
              </a:rPr>
              <a:t>2</a:t>
            </a:r>
            <a:r>
              <a:rPr sz="1100" i="1" dirty="0">
                <a:latin typeface="Calibri"/>
                <a:cs typeface="Calibri"/>
              </a:rPr>
              <a:t>,</a:t>
            </a:r>
            <a:r>
              <a:rPr sz="1100" i="1" spc="-45" dirty="0">
                <a:latin typeface="Calibri"/>
                <a:cs typeface="Calibri"/>
              </a:rPr>
              <a:t> </a:t>
            </a:r>
            <a:r>
              <a:rPr sz="1100" spc="-20" dirty="0">
                <a:latin typeface="Cambria"/>
                <a:cs typeface="Cambria"/>
              </a:rPr>
              <a:t>·</a:t>
            </a:r>
            <a:r>
              <a:rPr sz="1100" spc="-40" dirty="0">
                <a:latin typeface="Cambria"/>
                <a:cs typeface="Cambria"/>
              </a:rPr>
              <a:t> </a:t>
            </a:r>
            <a:r>
              <a:rPr sz="1100" spc="-20" dirty="0">
                <a:latin typeface="Cambria"/>
                <a:cs typeface="Cambria"/>
              </a:rPr>
              <a:t>·</a:t>
            </a:r>
            <a:r>
              <a:rPr sz="1100" spc="-40" dirty="0">
                <a:latin typeface="Cambria"/>
                <a:cs typeface="Cambria"/>
              </a:rPr>
              <a:t> </a:t>
            </a:r>
            <a:r>
              <a:rPr sz="1100" dirty="0">
                <a:latin typeface="Cambria"/>
                <a:cs typeface="Cambria"/>
              </a:rPr>
              <a:t>·</a:t>
            </a:r>
            <a:r>
              <a:rPr sz="1100" spc="160" dirty="0">
                <a:latin typeface="Cambria"/>
                <a:cs typeface="Cambria"/>
              </a:rPr>
              <a:t> </a:t>
            </a:r>
            <a:r>
              <a:rPr sz="1100" i="1" dirty="0">
                <a:latin typeface="Calibri"/>
                <a:cs typeface="Calibri"/>
              </a:rPr>
              <a:t>,</a:t>
            </a:r>
            <a:r>
              <a:rPr sz="1100" i="1" spc="-45" dirty="0">
                <a:latin typeface="Calibri"/>
                <a:cs typeface="Calibri"/>
              </a:rPr>
              <a:t> </a:t>
            </a:r>
            <a:r>
              <a:rPr sz="1100" i="1" spc="60" dirty="0">
                <a:latin typeface="Calibri"/>
                <a:cs typeface="Calibri"/>
              </a:rPr>
              <a:t>β</a:t>
            </a:r>
            <a:r>
              <a:rPr sz="1200" i="1" spc="89" baseline="-10416" dirty="0">
                <a:latin typeface="Calibri"/>
                <a:cs typeface="Calibri"/>
              </a:rPr>
              <a:t>p</a:t>
            </a:r>
            <a:r>
              <a:rPr sz="1100" spc="60" dirty="0">
                <a:latin typeface="Calibri"/>
                <a:cs typeface="Calibri"/>
              </a:rPr>
              <a:t>)</a:t>
            </a:r>
            <a:r>
              <a:rPr sz="1100" spc="165" dirty="0">
                <a:latin typeface="Calibri"/>
                <a:cs typeface="Calibri"/>
              </a:rPr>
              <a:t> </a:t>
            </a:r>
            <a:r>
              <a:rPr sz="1100" dirty="0">
                <a:latin typeface="Calibri"/>
                <a:cs typeface="Calibri"/>
              </a:rPr>
              <a:t>is</a:t>
            </a:r>
            <a:r>
              <a:rPr sz="1100" spc="165" dirty="0">
                <a:latin typeface="Calibri"/>
                <a:cs typeface="Calibri"/>
              </a:rPr>
              <a:t> </a:t>
            </a:r>
            <a:r>
              <a:rPr sz="1100" dirty="0">
                <a:latin typeface="Calibri"/>
                <a:cs typeface="Calibri"/>
              </a:rPr>
              <a:t>called</a:t>
            </a:r>
            <a:r>
              <a:rPr sz="1100" spc="165" dirty="0">
                <a:latin typeface="Calibri"/>
                <a:cs typeface="Calibri"/>
              </a:rPr>
              <a:t> </a:t>
            </a:r>
            <a:r>
              <a:rPr sz="1100" dirty="0">
                <a:latin typeface="Calibri"/>
                <a:cs typeface="Calibri"/>
              </a:rPr>
              <a:t>the</a:t>
            </a:r>
            <a:r>
              <a:rPr sz="1100" spc="165" dirty="0">
                <a:latin typeface="Calibri"/>
                <a:cs typeface="Calibri"/>
              </a:rPr>
              <a:t> </a:t>
            </a:r>
            <a:r>
              <a:rPr sz="1100" dirty="0">
                <a:latin typeface="Calibri"/>
                <a:cs typeface="Calibri"/>
              </a:rPr>
              <a:t>normal</a:t>
            </a:r>
            <a:r>
              <a:rPr sz="1100" spc="160" dirty="0">
                <a:latin typeface="Calibri"/>
                <a:cs typeface="Calibri"/>
              </a:rPr>
              <a:t> </a:t>
            </a:r>
            <a:r>
              <a:rPr sz="1100" spc="-10" dirty="0">
                <a:latin typeface="Calibri"/>
                <a:cs typeface="Calibri"/>
              </a:rPr>
              <a:t>vector</a:t>
            </a:r>
            <a:endParaRPr sz="1100" dirty="0">
              <a:latin typeface="Calibri"/>
              <a:cs typeface="Calibri"/>
            </a:endParaRPr>
          </a:p>
          <a:p>
            <a:pPr marL="182880" marR="196850">
              <a:lnSpc>
                <a:spcPct val="102699"/>
              </a:lnSpc>
            </a:pPr>
            <a:r>
              <a:rPr sz="1100" spc="90" dirty="0">
                <a:latin typeface="Calibri"/>
                <a:cs typeface="Calibri"/>
              </a:rPr>
              <a:t>—</a:t>
            </a:r>
            <a:r>
              <a:rPr sz="1100" spc="160" dirty="0">
                <a:latin typeface="Calibri"/>
                <a:cs typeface="Calibri"/>
              </a:rPr>
              <a:t> </a:t>
            </a:r>
            <a:r>
              <a:rPr sz="1100" spc="55" dirty="0">
                <a:latin typeface="Calibri"/>
                <a:cs typeface="Calibri"/>
              </a:rPr>
              <a:t>it</a:t>
            </a:r>
            <a:r>
              <a:rPr sz="1100" spc="170" dirty="0">
                <a:latin typeface="Calibri"/>
                <a:cs typeface="Calibri"/>
              </a:rPr>
              <a:t> </a:t>
            </a:r>
            <a:r>
              <a:rPr sz="1100" dirty="0">
                <a:latin typeface="Calibri"/>
                <a:cs typeface="Calibri"/>
              </a:rPr>
              <a:t>points</a:t>
            </a:r>
            <a:r>
              <a:rPr sz="1100" spc="165" dirty="0">
                <a:latin typeface="Calibri"/>
                <a:cs typeface="Calibri"/>
              </a:rPr>
              <a:t> </a:t>
            </a:r>
            <a:r>
              <a:rPr sz="1100" dirty="0">
                <a:latin typeface="Calibri"/>
                <a:cs typeface="Calibri"/>
              </a:rPr>
              <a:t>in</a:t>
            </a:r>
            <a:r>
              <a:rPr sz="1100" spc="170" dirty="0">
                <a:latin typeface="Calibri"/>
                <a:cs typeface="Calibri"/>
              </a:rPr>
              <a:t> </a:t>
            </a:r>
            <a:r>
              <a:rPr sz="1100" dirty="0">
                <a:latin typeface="Calibri"/>
                <a:cs typeface="Calibri"/>
              </a:rPr>
              <a:t>a</a:t>
            </a:r>
            <a:r>
              <a:rPr sz="1100" spc="160" dirty="0">
                <a:latin typeface="Calibri"/>
                <a:cs typeface="Calibri"/>
              </a:rPr>
              <a:t> </a:t>
            </a:r>
            <a:r>
              <a:rPr sz="1100" dirty="0">
                <a:latin typeface="Calibri"/>
                <a:cs typeface="Calibri"/>
              </a:rPr>
              <a:t>direction</a:t>
            </a:r>
            <a:r>
              <a:rPr sz="1100" spc="170" dirty="0">
                <a:latin typeface="Calibri"/>
                <a:cs typeface="Calibri"/>
              </a:rPr>
              <a:t> </a:t>
            </a:r>
            <a:r>
              <a:rPr sz="1100" dirty="0">
                <a:latin typeface="Calibri"/>
                <a:cs typeface="Calibri"/>
              </a:rPr>
              <a:t>orthogonal</a:t>
            </a:r>
            <a:r>
              <a:rPr sz="1100" spc="170" dirty="0">
                <a:latin typeface="Calibri"/>
                <a:cs typeface="Calibri"/>
              </a:rPr>
              <a:t> </a:t>
            </a:r>
            <a:r>
              <a:rPr sz="1100" dirty="0">
                <a:latin typeface="Calibri"/>
                <a:cs typeface="Calibri"/>
              </a:rPr>
              <a:t>to</a:t>
            </a:r>
            <a:r>
              <a:rPr sz="1100" spc="160" dirty="0">
                <a:latin typeface="Calibri"/>
                <a:cs typeface="Calibri"/>
              </a:rPr>
              <a:t> </a:t>
            </a:r>
            <a:r>
              <a:rPr sz="1100" dirty="0">
                <a:latin typeface="Calibri"/>
                <a:cs typeface="Calibri"/>
              </a:rPr>
              <a:t>the</a:t>
            </a:r>
            <a:r>
              <a:rPr sz="1100" spc="170" dirty="0">
                <a:latin typeface="Calibri"/>
                <a:cs typeface="Calibri"/>
              </a:rPr>
              <a:t> </a:t>
            </a:r>
            <a:r>
              <a:rPr sz="1100" dirty="0">
                <a:latin typeface="Calibri"/>
                <a:cs typeface="Calibri"/>
              </a:rPr>
              <a:t>surface</a:t>
            </a:r>
            <a:r>
              <a:rPr sz="1100" spc="165" dirty="0">
                <a:latin typeface="Calibri"/>
                <a:cs typeface="Calibri"/>
              </a:rPr>
              <a:t> </a:t>
            </a:r>
            <a:r>
              <a:rPr sz="1100" dirty="0">
                <a:latin typeface="Calibri"/>
                <a:cs typeface="Calibri"/>
              </a:rPr>
              <a:t>of</a:t>
            </a:r>
            <a:r>
              <a:rPr sz="1100" spc="170" dirty="0">
                <a:latin typeface="Calibri"/>
                <a:cs typeface="Calibri"/>
              </a:rPr>
              <a:t> </a:t>
            </a:r>
            <a:r>
              <a:rPr sz="1100" spc="-50" dirty="0">
                <a:latin typeface="Calibri"/>
                <a:cs typeface="Calibri"/>
              </a:rPr>
              <a:t>a</a:t>
            </a:r>
            <a:r>
              <a:rPr sz="1100" spc="-10" dirty="0">
                <a:latin typeface="Calibri"/>
                <a:cs typeface="Calibri"/>
              </a:rPr>
              <a:t> hyperplane.</a:t>
            </a:r>
            <a:endParaRPr sz="1100" dirty="0">
              <a:latin typeface="Calibri"/>
              <a:cs typeface="Calibri"/>
            </a:endParaRPr>
          </a:p>
        </p:txBody>
      </p:sp>
      <p:sp>
        <p:nvSpPr>
          <p:cNvPr id="5" name="Footer Placeholder 4">
            <a:extLst>
              <a:ext uri="{FF2B5EF4-FFF2-40B4-BE49-F238E27FC236}">
                <a16:creationId xmlns:a16="http://schemas.microsoft.com/office/drawing/2014/main" id="{AA040D7F-D8C8-00E3-E042-F458DED994C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97056095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60F6429-FBB5-4548-B484-397B2D84D7CD}"/>
              </a:ext>
            </a:extLst>
          </p:cNvPr>
          <p:cNvPicPr>
            <a:picLocks noGrp="1" noChangeAspect="1"/>
          </p:cNvPicPr>
          <p:nvPr>
            <p:ph idx="1"/>
          </p:nvPr>
        </p:nvPicPr>
        <p:blipFill rotWithShape="1">
          <a:blip r:embed="rId2"/>
          <a:srcRect r="7861" b="3054"/>
          <a:stretch/>
        </p:blipFill>
        <p:spPr>
          <a:xfrm>
            <a:off x="0" y="-7692"/>
            <a:ext cx="3188225" cy="2515937"/>
          </a:xfrm>
        </p:spPr>
      </p:pic>
      <p:pic>
        <p:nvPicPr>
          <p:cNvPr id="6" name="Picture 5">
            <a:extLst>
              <a:ext uri="{FF2B5EF4-FFF2-40B4-BE49-F238E27FC236}">
                <a16:creationId xmlns:a16="http://schemas.microsoft.com/office/drawing/2014/main" id="{8EEA52E1-BAC1-6C4B-9A34-105A372BB14E}"/>
              </a:ext>
            </a:extLst>
          </p:cNvPr>
          <p:cNvPicPr>
            <a:picLocks noChangeAspect="1"/>
          </p:cNvPicPr>
          <p:nvPr/>
        </p:nvPicPr>
        <p:blipFill>
          <a:blip r:embed="rId3"/>
          <a:stretch>
            <a:fillRect/>
          </a:stretch>
        </p:blipFill>
        <p:spPr>
          <a:xfrm>
            <a:off x="2606460" y="2417188"/>
            <a:ext cx="1974843" cy="1043562"/>
          </a:xfrm>
          <a:prstGeom prst="rect">
            <a:avLst/>
          </a:prstGeom>
        </p:spPr>
      </p:pic>
      <p:sp>
        <p:nvSpPr>
          <p:cNvPr id="2" name="Footer Placeholder 1">
            <a:extLst>
              <a:ext uri="{FF2B5EF4-FFF2-40B4-BE49-F238E27FC236}">
                <a16:creationId xmlns:a16="http://schemas.microsoft.com/office/drawing/2014/main" id="{2C1FC761-F366-F3B4-B876-02046F8A976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558420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C3B1-BB80-4479-EAD0-CEE0605F95BB}"/>
              </a:ext>
            </a:extLst>
          </p:cNvPr>
          <p:cNvSpPr>
            <a:spLocks noGrp="1"/>
          </p:cNvSpPr>
          <p:nvPr>
            <p:ph type="title"/>
          </p:nvPr>
        </p:nvSpPr>
        <p:spPr>
          <a:xfrm>
            <a:off x="606488" y="211465"/>
            <a:ext cx="3394075" cy="215444"/>
          </a:xfrm>
        </p:spPr>
        <p:txBody>
          <a:bodyPr/>
          <a:lstStyle/>
          <a:p>
            <a:r>
              <a:rPr lang="en-JO" dirty="0"/>
              <a:t>If we have only one feature</a:t>
            </a:r>
          </a:p>
        </p:txBody>
      </p:sp>
      <p:sp>
        <p:nvSpPr>
          <p:cNvPr id="3" name="Text Placeholder 2">
            <a:extLst>
              <a:ext uri="{FF2B5EF4-FFF2-40B4-BE49-F238E27FC236}">
                <a16:creationId xmlns:a16="http://schemas.microsoft.com/office/drawing/2014/main" id="{963D4E50-CF40-7F5E-16A8-C3E7493947A4}"/>
              </a:ext>
            </a:extLst>
          </p:cNvPr>
          <p:cNvSpPr>
            <a:spLocks noGrp="1"/>
          </p:cNvSpPr>
          <p:nvPr>
            <p:ph type="body" idx="1"/>
          </p:nvPr>
        </p:nvSpPr>
        <p:spPr>
          <a:xfrm>
            <a:off x="491858" y="739775"/>
            <a:ext cx="3766820" cy="2031325"/>
          </a:xfrm>
        </p:spPr>
        <p:txBody>
          <a:bodyPr/>
          <a:lstStyle/>
          <a:p>
            <a:pPr marL="0" algn="l" rtl="0"/>
            <a:r>
              <a:rPr lang="en-US" dirty="0"/>
              <a:t>I</a:t>
            </a:r>
            <a:r>
              <a:rPr lang="en-JO" dirty="0"/>
              <a:t>f X &gt;= 60, then pass</a:t>
            </a:r>
          </a:p>
          <a:p>
            <a:pPr marL="0" algn="l" rtl="0"/>
            <a:r>
              <a:rPr lang="en-US" dirty="0"/>
              <a:t>I</a:t>
            </a:r>
            <a:r>
              <a:rPr lang="en-JO" dirty="0"/>
              <a:t>f X &lt; 60, then  fail</a:t>
            </a:r>
          </a:p>
          <a:p>
            <a:pPr marL="0" algn="l" rtl="0"/>
            <a:endParaRPr lang="en-JO" dirty="0"/>
          </a:p>
          <a:p>
            <a:pPr marL="0" algn="l" rtl="0"/>
            <a:endParaRPr lang="en-JO" dirty="0"/>
          </a:p>
          <a:p>
            <a:pPr marL="0" algn="l" rtl="0"/>
            <a:r>
              <a:rPr lang="en-JO" b="1" dirty="0">
                <a:solidFill>
                  <a:schemeClr val="tx2">
                    <a:lumMod val="60000"/>
                    <a:lumOff val="40000"/>
                  </a:schemeClr>
                </a:solidFill>
              </a:rPr>
              <a:t>------------------------------------ </a:t>
            </a:r>
            <a:r>
              <a:rPr lang="en-JO" b="1" dirty="0">
                <a:solidFill>
                  <a:srgbClr val="FF0000"/>
                </a:solidFill>
              </a:rPr>
              <a:t>*******************</a:t>
            </a:r>
          </a:p>
          <a:p>
            <a:pPr marL="0" algn="l" rtl="0"/>
            <a:r>
              <a:rPr lang="en-JO" dirty="0"/>
              <a:t>0   10    20    30     40     50    60    70     80     90     100</a:t>
            </a:r>
          </a:p>
          <a:p>
            <a:pPr marL="0" algn="l" rtl="0"/>
            <a:endParaRPr lang="en-JO" dirty="0"/>
          </a:p>
          <a:p>
            <a:pPr marL="0" algn="l" rtl="0"/>
            <a:r>
              <a:rPr lang="en-US" dirty="0"/>
              <a:t>if Grade &gt;=60     red</a:t>
            </a:r>
          </a:p>
          <a:p>
            <a:pPr marL="0" algn="l" rtl="0"/>
            <a:r>
              <a:rPr lang="en-US" dirty="0"/>
              <a:t>If Grades &lt; 60     blue</a:t>
            </a:r>
          </a:p>
          <a:p>
            <a:pPr marL="0" algn="l" rtl="0"/>
            <a:endParaRPr lang="en-US" dirty="0"/>
          </a:p>
          <a:p>
            <a:pPr marL="0" algn="l" rtl="0"/>
            <a:endParaRPr lang="en-US" dirty="0"/>
          </a:p>
          <a:p>
            <a:pPr marL="0" algn="l" rtl="0"/>
            <a:endParaRPr lang="en-JO" dirty="0"/>
          </a:p>
        </p:txBody>
      </p:sp>
      <p:cxnSp>
        <p:nvCxnSpPr>
          <p:cNvPr id="6" name="Straight Connector 5">
            <a:extLst>
              <a:ext uri="{FF2B5EF4-FFF2-40B4-BE49-F238E27FC236}">
                <a16:creationId xmlns:a16="http://schemas.microsoft.com/office/drawing/2014/main" id="{6FD07DC6-D3F9-D181-36B1-45EB13FAD67C}"/>
              </a:ext>
            </a:extLst>
          </p:cNvPr>
          <p:cNvCxnSpPr>
            <a:cxnSpLocks/>
          </p:cNvCxnSpPr>
          <p:nvPr/>
        </p:nvCxnSpPr>
        <p:spPr>
          <a:xfrm>
            <a:off x="2762250" y="2644775"/>
            <a:ext cx="1847850" cy="11669"/>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C6F3F00-FFB4-45D6-1D49-EF06E2D8EB7C}"/>
              </a:ext>
            </a:extLst>
          </p:cNvPr>
          <p:cNvCxnSpPr/>
          <p:nvPr/>
        </p:nvCxnSpPr>
        <p:spPr>
          <a:xfrm>
            <a:off x="2762250" y="2035175"/>
            <a:ext cx="0" cy="1219200"/>
          </a:xfrm>
          <a:prstGeom prst="line">
            <a:avLst/>
          </a:prstGeom>
        </p:spPr>
        <p:style>
          <a:lnRef idx="1">
            <a:schemeClr val="dk1"/>
          </a:lnRef>
          <a:fillRef idx="0">
            <a:schemeClr val="dk1"/>
          </a:fillRef>
          <a:effectRef idx="0">
            <a:schemeClr val="dk1"/>
          </a:effectRef>
          <a:fontRef idx="minor">
            <a:schemeClr val="tx1"/>
          </a:fontRef>
        </p:style>
      </p:cxnSp>
      <p:cxnSp>
        <p:nvCxnSpPr>
          <p:cNvPr id="10" name="Elbow Connector 9">
            <a:extLst>
              <a:ext uri="{FF2B5EF4-FFF2-40B4-BE49-F238E27FC236}">
                <a16:creationId xmlns:a16="http://schemas.microsoft.com/office/drawing/2014/main" id="{A88C9664-E60C-DDCE-BA65-D9FCF8859637}"/>
              </a:ext>
            </a:extLst>
          </p:cNvPr>
          <p:cNvCxnSpPr>
            <a:cxnSpLocks/>
          </p:cNvCxnSpPr>
          <p:nvPr/>
        </p:nvCxnSpPr>
        <p:spPr>
          <a:xfrm rot="10800000" flipV="1">
            <a:off x="3143253" y="2275443"/>
            <a:ext cx="1295397" cy="750329"/>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970F8FF2-80C1-ACD1-3CB1-2932D6926F5C}"/>
              </a:ext>
            </a:extLst>
          </p:cNvPr>
          <p:cNvSpPr txBox="1"/>
          <p:nvPr/>
        </p:nvSpPr>
        <p:spPr>
          <a:xfrm>
            <a:off x="2762250" y="2656444"/>
            <a:ext cx="2057400" cy="215444"/>
          </a:xfrm>
          <a:prstGeom prst="rect">
            <a:avLst/>
          </a:prstGeom>
          <a:noFill/>
        </p:spPr>
        <p:txBody>
          <a:bodyPr wrap="square" rtlCol="0">
            <a:spAutoFit/>
          </a:bodyPr>
          <a:lstStyle/>
          <a:p>
            <a:pPr algn="l" rtl="0"/>
            <a:r>
              <a:rPr lang="en-JO" sz="800" dirty="0"/>
              <a:t>      20       40          60        80        100   </a:t>
            </a:r>
          </a:p>
        </p:txBody>
      </p:sp>
      <p:sp>
        <p:nvSpPr>
          <p:cNvPr id="13" name="TextBox 12">
            <a:extLst>
              <a:ext uri="{FF2B5EF4-FFF2-40B4-BE49-F238E27FC236}">
                <a16:creationId xmlns:a16="http://schemas.microsoft.com/office/drawing/2014/main" id="{41ADA42C-8E8E-B082-26A9-589D0A9C244C}"/>
              </a:ext>
            </a:extLst>
          </p:cNvPr>
          <p:cNvSpPr txBox="1"/>
          <p:nvPr/>
        </p:nvSpPr>
        <p:spPr>
          <a:xfrm>
            <a:off x="2305050" y="2111375"/>
            <a:ext cx="457200" cy="1200329"/>
          </a:xfrm>
          <a:prstGeom prst="rect">
            <a:avLst/>
          </a:prstGeom>
          <a:noFill/>
        </p:spPr>
        <p:txBody>
          <a:bodyPr wrap="square" rtlCol="0">
            <a:spAutoFit/>
          </a:bodyPr>
          <a:lstStyle/>
          <a:p>
            <a:pPr algn="r" rtl="0"/>
            <a:r>
              <a:rPr lang="en-JO" dirty="0"/>
              <a:t>1</a:t>
            </a:r>
          </a:p>
          <a:p>
            <a:pPr algn="r" rtl="0"/>
            <a:endParaRPr lang="en-JO" dirty="0"/>
          </a:p>
          <a:p>
            <a:pPr algn="r" rtl="0"/>
            <a:endParaRPr lang="en-JO" dirty="0"/>
          </a:p>
          <a:p>
            <a:pPr algn="r" rtl="0"/>
            <a:r>
              <a:rPr lang="en-JO" dirty="0"/>
              <a:t>-1</a:t>
            </a:r>
          </a:p>
        </p:txBody>
      </p:sp>
      <p:sp>
        <p:nvSpPr>
          <p:cNvPr id="4" name="Footer Placeholder 3">
            <a:extLst>
              <a:ext uri="{FF2B5EF4-FFF2-40B4-BE49-F238E27FC236}">
                <a16:creationId xmlns:a16="http://schemas.microsoft.com/office/drawing/2014/main" id="{026F96CD-E287-BACA-EEB5-D2F091DF0B92}"/>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73374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3D19-DEAE-607F-A82B-451360A946AA}"/>
              </a:ext>
            </a:extLst>
          </p:cNvPr>
          <p:cNvSpPr>
            <a:spLocks noGrp="1"/>
          </p:cNvSpPr>
          <p:nvPr>
            <p:ph type="title"/>
          </p:nvPr>
        </p:nvSpPr>
        <p:spPr>
          <a:xfrm>
            <a:off x="606488" y="211465"/>
            <a:ext cx="3394075" cy="215444"/>
          </a:xfrm>
        </p:spPr>
        <p:txBody>
          <a:bodyPr/>
          <a:lstStyle/>
          <a:p>
            <a:r>
              <a:rPr lang="en-JO" dirty="0"/>
              <a:t>Look at this figure</a:t>
            </a:r>
          </a:p>
        </p:txBody>
      </p:sp>
      <p:pic>
        <p:nvPicPr>
          <p:cNvPr id="5" name="Picture 4">
            <a:extLst>
              <a:ext uri="{FF2B5EF4-FFF2-40B4-BE49-F238E27FC236}">
                <a16:creationId xmlns:a16="http://schemas.microsoft.com/office/drawing/2014/main" id="{DC9CFDED-E560-E24B-BC21-F2383FB90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62" y="473821"/>
            <a:ext cx="2286000" cy="2164949"/>
          </a:xfrm>
          <a:prstGeom prst="rect">
            <a:avLst/>
          </a:prstGeom>
        </p:spPr>
      </p:pic>
      <p:sp>
        <p:nvSpPr>
          <p:cNvPr id="6" name="TextBox 5">
            <a:extLst>
              <a:ext uri="{FF2B5EF4-FFF2-40B4-BE49-F238E27FC236}">
                <a16:creationId xmlns:a16="http://schemas.microsoft.com/office/drawing/2014/main" id="{AF28B07E-12A7-AE56-193B-EB557F0FE8F1}"/>
              </a:ext>
            </a:extLst>
          </p:cNvPr>
          <p:cNvSpPr txBox="1"/>
          <p:nvPr/>
        </p:nvSpPr>
        <p:spPr>
          <a:xfrm>
            <a:off x="781050" y="2685682"/>
            <a:ext cx="3468625" cy="707886"/>
          </a:xfrm>
          <a:prstGeom prst="rect">
            <a:avLst/>
          </a:prstGeom>
          <a:noFill/>
        </p:spPr>
        <p:txBody>
          <a:bodyPr wrap="square" rtlCol="0">
            <a:spAutoFit/>
          </a:bodyPr>
          <a:lstStyle/>
          <a:p>
            <a:pPr algn="ctr" rtl="0"/>
            <a:r>
              <a:rPr lang="en-US" sz="1000" dirty="0"/>
              <a:t>H</a:t>
            </a:r>
            <a:r>
              <a:rPr lang="en-JO" sz="1000" dirty="0"/>
              <a:t>yperplane  1+2x</a:t>
            </a:r>
            <a:r>
              <a:rPr lang="en-JO" sz="1000" baseline="-25000" dirty="0"/>
              <a:t>1</a:t>
            </a:r>
            <a:r>
              <a:rPr lang="en-JO" sz="1000" dirty="0"/>
              <a:t>+3x</a:t>
            </a:r>
            <a:r>
              <a:rPr lang="en-JO" sz="1000" baseline="-25000" dirty="0"/>
              <a:t>2</a:t>
            </a:r>
            <a:r>
              <a:rPr lang="en-JO" sz="1000" dirty="0"/>
              <a:t>=0    </a:t>
            </a:r>
          </a:p>
          <a:p>
            <a:pPr algn="ctr" rtl="0"/>
            <a:endParaRPr lang="en-JO" sz="1000" dirty="0"/>
          </a:p>
          <a:p>
            <a:pPr algn="l" rtl="0"/>
            <a:r>
              <a:rPr lang="en-JO" sz="1000" dirty="0"/>
              <a:t>if x1=0 and x2= 0   the hyperplane   &gt; 0       blue</a:t>
            </a:r>
          </a:p>
          <a:p>
            <a:pPr algn="l" rtl="0"/>
            <a:r>
              <a:rPr lang="en-JO" sz="1000" dirty="0"/>
              <a:t>if x1=0 and x2= 1   the hyperplane   &lt; 0       red</a:t>
            </a:r>
          </a:p>
        </p:txBody>
      </p:sp>
      <p:sp>
        <p:nvSpPr>
          <p:cNvPr id="7" name="TextBox 6">
            <a:extLst>
              <a:ext uri="{FF2B5EF4-FFF2-40B4-BE49-F238E27FC236}">
                <a16:creationId xmlns:a16="http://schemas.microsoft.com/office/drawing/2014/main" id="{833DB568-4519-F415-2844-6FE05D1B571D}"/>
              </a:ext>
            </a:extLst>
          </p:cNvPr>
          <p:cNvSpPr txBox="1"/>
          <p:nvPr/>
        </p:nvSpPr>
        <p:spPr>
          <a:xfrm>
            <a:off x="2838450" y="663575"/>
            <a:ext cx="1676400" cy="1477328"/>
          </a:xfrm>
          <a:prstGeom prst="rect">
            <a:avLst/>
          </a:prstGeom>
          <a:noFill/>
        </p:spPr>
        <p:txBody>
          <a:bodyPr wrap="square" rtlCol="0">
            <a:spAutoFit/>
          </a:bodyPr>
          <a:lstStyle/>
          <a:p>
            <a:pPr algn="l" rtl="0"/>
            <a:r>
              <a:rPr lang="en-US" sz="900" dirty="0"/>
              <a:t>X</a:t>
            </a:r>
            <a:r>
              <a:rPr lang="en-JO" sz="900" dirty="0"/>
              <a:t>1      X2          Y</a:t>
            </a:r>
          </a:p>
          <a:p>
            <a:pPr algn="l" rtl="0"/>
            <a:r>
              <a:rPr lang="en-JO" sz="900" dirty="0"/>
              <a:t>--------------------------</a:t>
            </a:r>
          </a:p>
          <a:p>
            <a:pPr algn="l" rtl="0"/>
            <a:r>
              <a:rPr lang="en-JO" sz="900" dirty="0"/>
              <a:t>0.         0          blue</a:t>
            </a:r>
          </a:p>
          <a:p>
            <a:pPr algn="l" rtl="0"/>
            <a:r>
              <a:rPr lang="en-JO" sz="900" dirty="0"/>
              <a:t>-1.        0          red</a:t>
            </a:r>
          </a:p>
          <a:p>
            <a:pPr algn="l" rtl="0"/>
            <a:r>
              <a:rPr lang="en-JO" sz="900" dirty="0"/>
              <a:t>0          1          blue</a:t>
            </a:r>
          </a:p>
          <a:p>
            <a:pPr algn="l" rtl="0"/>
            <a:r>
              <a:rPr lang="en-JO" sz="900" dirty="0"/>
              <a:t>-1         -1         red</a:t>
            </a:r>
          </a:p>
          <a:p>
            <a:pPr algn="l" rtl="0"/>
            <a:r>
              <a:rPr lang="en-JO" sz="900" dirty="0"/>
              <a:t>-1          1         blue</a:t>
            </a:r>
          </a:p>
          <a:p>
            <a:pPr algn="l" rtl="0"/>
            <a:r>
              <a:rPr lang="en-JO" sz="900" dirty="0"/>
              <a:t>0.5        -1        red</a:t>
            </a:r>
          </a:p>
          <a:p>
            <a:pPr algn="l" rtl="0"/>
            <a:r>
              <a:rPr lang="en-JO" sz="900" dirty="0"/>
              <a:t>…etc</a:t>
            </a:r>
          </a:p>
          <a:p>
            <a:pPr algn="l" rtl="0"/>
            <a:endParaRPr lang="en-JO" sz="900" dirty="0"/>
          </a:p>
        </p:txBody>
      </p:sp>
      <p:sp>
        <p:nvSpPr>
          <p:cNvPr id="3" name="Footer Placeholder 2">
            <a:extLst>
              <a:ext uri="{FF2B5EF4-FFF2-40B4-BE49-F238E27FC236}">
                <a16:creationId xmlns:a16="http://schemas.microsoft.com/office/drawing/2014/main" id="{59A935DB-8BA7-B980-2CC8-320EA0503DF5}"/>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9589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67715">
              <a:lnSpc>
                <a:spcPct val="100000"/>
              </a:lnSpc>
              <a:spcBef>
                <a:spcPts val="135"/>
              </a:spcBef>
            </a:pPr>
            <a:r>
              <a:rPr dirty="0"/>
              <a:t>Separating</a:t>
            </a:r>
            <a:r>
              <a:rPr spc="130" dirty="0"/>
              <a:t>  </a:t>
            </a:r>
            <a:r>
              <a:rPr spc="-10" dirty="0"/>
              <a:t>Hyperplanes</a:t>
            </a:r>
          </a:p>
        </p:txBody>
      </p:sp>
      <p:grpSp>
        <p:nvGrpSpPr>
          <p:cNvPr id="3" name="object 3"/>
          <p:cNvGrpSpPr/>
          <p:nvPr/>
        </p:nvGrpSpPr>
        <p:grpSpPr>
          <a:xfrm>
            <a:off x="798978" y="583838"/>
            <a:ext cx="1438275" cy="1438275"/>
            <a:chOff x="798978" y="583838"/>
            <a:chExt cx="1438275" cy="1438275"/>
          </a:xfrm>
        </p:grpSpPr>
        <p:sp>
          <p:nvSpPr>
            <p:cNvPr id="4" name="object 4"/>
            <p:cNvSpPr/>
            <p:nvPr/>
          </p:nvSpPr>
          <p:spPr>
            <a:xfrm>
              <a:off x="798978" y="589298"/>
              <a:ext cx="1432560" cy="1432560"/>
            </a:xfrm>
            <a:custGeom>
              <a:avLst/>
              <a:gdLst/>
              <a:ahLst/>
              <a:cxnLst/>
              <a:rect l="l" t="t" r="r" b="b"/>
              <a:pathLst>
                <a:path w="1432560" h="1432560">
                  <a:moveTo>
                    <a:pt x="229963" y="1397551"/>
                  </a:moveTo>
                  <a:lnTo>
                    <a:pt x="1294577" y="1397551"/>
                  </a:lnTo>
                </a:path>
                <a:path w="1432560" h="1432560">
                  <a:moveTo>
                    <a:pt x="229963" y="1397551"/>
                  </a:moveTo>
                  <a:lnTo>
                    <a:pt x="229963" y="1432488"/>
                  </a:lnTo>
                </a:path>
                <a:path w="1432560" h="1432560">
                  <a:moveTo>
                    <a:pt x="496129" y="1397551"/>
                  </a:moveTo>
                  <a:lnTo>
                    <a:pt x="496129" y="1432488"/>
                  </a:lnTo>
                </a:path>
                <a:path w="1432560" h="1432560">
                  <a:moveTo>
                    <a:pt x="762294" y="1397551"/>
                  </a:moveTo>
                  <a:lnTo>
                    <a:pt x="762294" y="1432488"/>
                  </a:lnTo>
                </a:path>
                <a:path w="1432560" h="1432560">
                  <a:moveTo>
                    <a:pt x="1028460" y="1397551"/>
                  </a:moveTo>
                  <a:lnTo>
                    <a:pt x="1028460" y="1432488"/>
                  </a:lnTo>
                </a:path>
                <a:path w="1432560" h="1432560">
                  <a:moveTo>
                    <a:pt x="1294577" y="1397551"/>
                  </a:moveTo>
                  <a:lnTo>
                    <a:pt x="1294577" y="1432488"/>
                  </a:lnTo>
                </a:path>
                <a:path w="1432560" h="1432560">
                  <a:moveTo>
                    <a:pt x="34936" y="1199904"/>
                  </a:moveTo>
                  <a:lnTo>
                    <a:pt x="34936" y="189542"/>
                  </a:lnTo>
                </a:path>
                <a:path w="1432560" h="1432560">
                  <a:moveTo>
                    <a:pt x="34936" y="1199904"/>
                  </a:moveTo>
                  <a:lnTo>
                    <a:pt x="0" y="1199904"/>
                  </a:lnTo>
                </a:path>
                <a:path w="1432560" h="1432560">
                  <a:moveTo>
                    <a:pt x="34936" y="947325"/>
                  </a:moveTo>
                  <a:lnTo>
                    <a:pt x="0" y="947325"/>
                  </a:lnTo>
                </a:path>
                <a:path w="1432560" h="1432560">
                  <a:moveTo>
                    <a:pt x="34936" y="694747"/>
                  </a:moveTo>
                  <a:lnTo>
                    <a:pt x="0" y="694747"/>
                  </a:lnTo>
                </a:path>
                <a:path w="1432560" h="1432560">
                  <a:moveTo>
                    <a:pt x="34936" y="442169"/>
                  </a:moveTo>
                  <a:lnTo>
                    <a:pt x="0" y="442169"/>
                  </a:lnTo>
                </a:path>
                <a:path w="1432560" h="1432560">
                  <a:moveTo>
                    <a:pt x="34936" y="189542"/>
                  </a:moveTo>
                  <a:lnTo>
                    <a:pt x="0" y="189542"/>
                  </a:lnTo>
                </a:path>
                <a:path w="1432560" h="1432560">
                  <a:moveTo>
                    <a:pt x="34936" y="1397551"/>
                  </a:moveTo>
                  <a:lnTo>
                    <a:pt x="1432488" y="1397551"/>
                  </a:lnTo>
                  <a:lnTo>
                    <a:pt x="1432488" y="0"/>
                  </a:lnTo>
                  <a:lnTo>
                    <a:pt x="34936" y="0"/>
                  </a:lnTo>
                  <a:lnTo>
                    <a:pt x="34936" y="1397551"/>
                  </a:lnTo>
                </a:path>
              </a:pathLst>
            </a:custGeom>
            <a:ln w="3639">
              <a:solidFill>
                <a:srgbClr val="000000"/>
              </a:solidFill>
            </a:ln>
          </p:spPr>
          <p:txBody>
            <a:bodyPr wrap="square" lIns="0" tIns="0" rIns="0" bIns="0" rtlCol="0"/>
            <a:lstStyle/>
            <a:p>
              <a:endParaRPr/>
            </a:p>
          </p:txBody>
        </p:sp>
        <p:sp>
          <p:nvSpPr>
            <p:cNvPr id="5" name="object 5"/>
            <p:cNvSpPr/>
            <p:nvPr/>
          </p:nvSpPr>
          <p:spPr>
            <a:xfrm>
              <a:off x="833914" y="1006816"/>
              <a:ext cx="1397635" cy="874394"/>
            </a:xfrm>
            <a:custGeom>
              <a:avLst/>
              <a:gdLst/>
              <a:ahLst/>
              <a:cxnLst/>
              <a:rect l="l" t="t" r="r" b="b"/>
              <a:pathLst>
                <a:path w="1397635" h="874394">
                  <a:moveTo>
                    <a:pt x="0" y="874099"/>
                  </a:moveTo>
                  <a:lnTo>
                    <a:pt x="1397551" y="0"/>
                  </a:lnTo>
                </a:path>
              </a:pathLst>
            </a:custGeom>
            <a:ln w="10918">
              <a:solidFill>
                <a:srgbClr val="000000"/>
              </a:solidFill>
            </a:ln>
          </p:spPr>
          <p:txBody>
            <a:bodyPr wrap="square" lIns="0" tIns="0" rIns="0" bIns="0" rtlCol="0"/>
            <a:lstStyle/>
            <a:p>
              <a:endParaRPr/>
            </a:p>
          </p:txBody>
        </p:sp>
        <p:sp>
          <p:nvSpPr>
            <p:cNvPr id="6" name="object 6"/>
            <p:cNvSpPr/>
            <p:nvPr/>
          </p:nvSpPr>
          <p:spPr>
            <a:xfrm>
              <a:off x="1657014" y="1505033"/>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7" name="object 7"/>
            <p:cNvSpPr/>
            <p:nvPr/>
          </p:nvSpPr>
          <p:spPr>
            <a:xfrm>
              <a:off x="1657014" y="1505033"/>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8" name="object 8"/>
            <p:cNvSpPr/>
            <p:nvPr/>
          </p:nvSpPr>
          <p:spPr>
            <a:xfrm>
              <a:off x="1821372" y="1521726"/>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9" name="object 9"/>
            <p:cNvSpPr/>
            <p:nvPr/>
          </p:nvSpPr>
          <p:spPr>
            <a:xfrm>
              <a:off x="1821372" y="1521726"/>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10" name="object 10"/>
            <p:cNvSpPr/>
            <p:nvPr/>
          </p:nvSpPr>
          <p:spPr>
            <a:xfrm>
              <a:off x="1410696" y="1570931"/>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11" name="object 11"/>
            <p:cNvSpPr/>
            <p:nvPr/>
          </p:nvSpPr>
          <p:spPr>
            <a:xfrm>
              <a:off x="1410696" y="1570931"/>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12" name="object 12"/>
            <p:cNvSpPr/>
            <p:nvPr/>
          </p:nvSpPr>
          <p:spPr>
            <a:xfrm>
              <a:off x="1451652" y="1716946"/>
              <a:ext cx="26670" cy="26670"/>
            </a:xfrm>
            <a:custGeom>
              <a:avLst/>
              <a:gdLst/>
              <a:ahLst/>
              <a:cxnLst/>
              <a:rect l="l" t="t" r="r" b="b"/>
              <a:pathLst>
                <a:path w="26669" h="26669">
                  <a:moveTo>
                    <a:pt x="20337" y="0"/>
                  </a:moveTo>
                  <a:lnTo>
                    <a:pt x="5866" y="0"/>
                  </a:lnTo>
                  <a:lnTo>
                    <a:pt x="0" y="5866"/>
                  </a:lnTo>
                  <a:lnTo>
                    <a:pt x="0" y="20336"/>
                  </a:lnTo>
                  <a:lnTo>
                    <a:pt x="5866" y="26204"/>
                  </a:lnTo>
                  <a:lnTo>
                    <a:pt x="20337" y="26204"/>
                  </a:lnTo>
                  <a:lnTo>
                    <a:pt x="26204" y="20336"/>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13" name="object 13"/>
            <p:cNvSpPr/>
            <p:nvPr/>
          </p:nvSpPr>
          <p:spPr>
            <a:xfrm>
              <a:off x="1451652" y="1716946"/>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6"/>
                  </a:lnTo>
                  <a:lnTo>
                    <a:pt x="5866" y="26204"/>
                  </a:lnTo>
                  <a:lnTo>
                    <a:pt x="13102" y="26204"/>
                  </a:lnTo>
                  <a:lnTo>
                    <a:pt x="20337" y="26204"/>
                  </a:lnTo>
                  <a:lnTo>
                    <a:pt x="26204" y="20336"/>
                  </a:lnTo>
                  <a:lnTo>
                    <a:pt x="26204" y="13102"/>
                  </a:lnTo>
                </a:path>
              </a:pathLst>
            </a:custGeom>
            <a:ln w="3639">
              <a:solidFill>
                <a:srgbClr val="C37AC0"/>
              </a:solidFill>
            </a:ln>
          </p:spPr>
          <p:txBody>
            <a:bodyPr wrap="square" lIns="0" tIns="0" rIns="0" bIns="0" rtlCol="0"/>
            <a:lstStyle/>
            <a:p>
              <a:endParaRPr/>
            </a:p>
          </p:txBody>
        </p:sp>
        <p:sp>
          <p:nvSpPr>
            <p:cNvPr id="14" name="object 14"/>
            <p:cNvSpPr/>
            <p:nvPr/>
          </p:nvSpPr>
          <p:spPr>
            <a:xfrm>
              <a:off x="2127960" y="1579375"/>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15" name="object 15"/>
            <p:cNvSpPr/>
            <p:nvPr/>
          </p:nvSpPr>
          <p:spPr>
            <a:xfrm>
              <a:off x="2127960" y="1579375"/>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16" name="object 16"/>
            <p:cNvSpPr/>
            <p:nvPr/>
          </p:nvSpPr>
          <p:spPr>
            <a:xfrm>
              <a:off x="1565688" y="1771974"/>
              <a:ext cx="26670" cy="26670"/>
            </a:xfrm>
            <a:custGeom>
              <a:avLst/>
              <a:gdLst/>
              <a:ahLst/>
              <a:cxnLst/>
              <a:rect l="l" t="t" r="r" b="b"/>
              <a:pathLst>
                <a:path w="26669" h="26669">
                  <a:moveTo>
                    <a:pt x="20337" y="0"/>
                  </a:moveTo>
                  <a:lnTo>
                    <a:pt x="5866" y="0"/>
                  </a:lnTo>
                  <a:lnTo>
                    <a:pt x="0" y="5867"/>
                  </a:lnTo>
                  <a:lnTo>
                    <a:pt x="0" y="20337"/>
                  </a:lnTo>
                  <a:lnTo>
                    <a:pt x="5866" y="26205"/>
                  </a:lnTo>
                  <a:lnTo>
                    <a:pt x="20337" y="26205"/>
                  </a:lnTo>
                  <a:lnTo>
                    <a:pt x="26204" y="20337"/>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17" name="object 17"/>
            <p:cNvSpPr/>
            <p:nvPr/>
          </p:nvSpPr>
          <p:spPr>
            <a:xfrm>
              <a:off x="1565688" y="1771974"/>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7"/>
                  </a:lnTo>
                  <a:lnTo>
                    <a:pt x="5866" y="26205"/>
                  </a:lnTo>
                  <a:lnTo>
                    <a:pt x="13102" y="26205"/>
                  </a:lnTo>
                  <a:lnTo>
                    <a:pt x="20337" y="26205"/>
                  </a:lnTo>
                  <a:lnTo>
                    <a:pt x="26204" y="20337"/>
                  </a:lnTo>
                  <a:lnTo>
                    <a:pt x="26204" y="13102"/>
                  </a:lnTo>
                </a:path>
              </a:pathLst>
            </a:custGeom>
            <a:ln w="3639">
              <a:solidFill>
                <a:srgbClr val="C37AC0"/>
              </a:solidFill>
            </a:ln>
          </p:spPr>
          <p:txBody>
            <a:bodyPr wrap="square" lIns="0" tIns="0" rIns="0" bIns="0" rtlCol="0"/>
            <a:lstStyle/>
            <a:p>
              <a:endParaRPr/>
            </a:p>
          </p:txBody>
        </p:sp>
        <p:sp>
          <p:nvSpPr>
            <p:cNvPr id="18" name="object 18"/>
            <p:cNvSpPr/>
            <p:nvPr/>
          </p:nvSpPr>
          <p:spPr>
            <a:xfrm>
              <a:off x="2166587" y="1802450"/>
              <a:ext cx="26670" cy="26670"/>
            </a:xfrm>
            <a:custGeom>
              <a:avLst/>
              <a:gdLst/>
              <a:ahLst/>
              <a:cxnLst/>
              <a:rect l="l" t="t" r="r" b="b"/>
              <a:pathLst>
                <a:path w="26669" h="26669">
                  <a:moveTo>
                    <a:pt x="20337" y="0"/>
                  </a:moveTo>
                  <a:lnTo>
                    <a:pt x="5866" y="0"/>
                  </a:lnTo>
                  <a:lnTo>
                    <a:pt x="0" y="5865"/>
                  </a:lnTo>
                  <a:lnTo>
                    <a:pt x="0" y="20334"/>
                  </a:lnTo>
                  <a:lnTo>
                    <a:pt x="5866" y="26202"/>
                  </a:lnTo>
                  <a:lnTo>
                    <a:pt x="20337" y="26202"/>
                  </a:lnTo>
                  <a:lnTo>
                    <a:pt x="26204" y="20334"/>
                  </a:lnTo>
                  <a:lnTo>
                    <a:pt x="26204" y="13099"/>
                  </a:lnTo>
                  <a:lnTo>
                    <a:pt x="26204" y="5865"/>
                  </a:lnTo>
                  <a:lnTo>
                    <a:pt x="20337" y="0"/>
                  </a:lnTo>
                  <a:close/>
                </a:path>
              </a:pathLst>
            </a:custGeom>
            <a:solidFill>
              <a:srgbClr val="C37AC0"/>
            </a:solidFill>
          </p:spPr>
          <p:txBody>
            <a:bodyPr wrap="square" lIns="0" tIns="0" rIns="0" bIns="0" rtlCol="0"/>
            <a:lstStyle/>
            <a:p>
              <a:endParaRPr/>
            </a:p>
          </p:txBody>
        </p:sp>
        <p:sp>
          <p:nvSpPr>
            <p:cNvPr id="19" name="object 19"/>
            <p:cNvSpPr/>
            <p:nvPr/>
          </p:nvSpPr>
          <p:spPr>
            <a:xfrm>
              <a:off x="2166587" y="1802450"/>
              <a:ext cx="26670" cy="26670"/>
            </a:xfrm>
            <a:custGeom>
              <a:avLst/>
              <a:gdLst/>
              <a:ahLst/>
              <a:cxnLst/>
              <a:rect l="l" t="t" r="r" b="b"/>
              <a:pathLst>
                <a:path w="26669" h="26669">
                  <a:moveTo>
                    <a:pt x="26204" y="13099"/>
                  </a:moveTo>
                  <a:lnTo>
                    <a:pt x="26204" y="5865"/>
                  </a:lnTo>
                  <a:lnTo>
                    <a:pt x="20337" y="0"/>
                  </a:lnTo>
                  <a:lnTo>
                    <a:pt x="13102" y="0"/>
                  </a:lnTo>
                  <a:lnTo>
                    <a:pt x="5866" y="0"/>
                  </a:lnTo>
                  <a:lnTo>
                    <a:pt x="0" y="5865"/>
                  </a:lnTo>
                  <a:lnTo>
                    <a:pt x="0" y="13099"/>
                  </a:lnTo>
                  <a:lnTo>
                    <a:pt x="0" y="20334"/>
                  </a:lnTo>
                  <a:lnTo>
                    <a:pt x="5866" y="26202"/>
                  </a:lnTo>
                  <a:lnTo>
                    <a:pt x="13102" y="26202"/>
                  </a:lnTo>
                  <a:lnTo>
                    <a:pt x="20337" y="26202"/>
                  </a:lnTo>
                  <a:lnTo>
                    <a:pt x="26204" y="20334"/>
                  </a:lnTo>
                  <a:lnTo>
                    <a:pt x="26204" y="13099"/>
                  </a:lnTo>
                </a:path>
              </a:pathLst>
            </a:custGeom>
            <a:ln w="3639">
              <a:solidFill>
                <a:srgbClr val="C37AC0"/>
              </a:solidFill>
            </a:ln>
          </p:spPr>
          <p:txBody>
            <a:bodyPr wrap="square" lIns="0" tIns="0" rIns="0" bIns="0" rtlCol="0"/>
            <a:lstStyle/>
            <a:p>
              <a:endParaRPr/>
            </a:p>
          </p:txBody>
        </p:sp>
        <p:sp>
          <p:nvSpPr>
            <p:cNvPr id="20" name="object 20"/>
            <p:cNvSpPr/>
            <p:nvPr/>
          </p:nvSpPr>
          <p:spPr>
            <a:xfrm>
              <a:off x="1980635" y="1760474"/>
              <a:ext cx="26670" cy="26670"/>
            </a:xfrm>
            <a:custGeom>
              <a:avLst/>
              <a:gdLst/>
              <a:ahLst/>
              <a:cxnLst/>
              <a:rect l="l" t="t" r="r" b="b"/>
              <a:pathLst>
                <a:path w="26669" h="26669">
                  <a:moveTo>
                    <a:pt x="20337" y="0"/>
                  </a:moveTo>
                  <a:lnTo>
                    <a:pt x="5866" y="0"/>
                  </a:lnTo>
                  <a:lnTo>
                    <a:pt x="0" y="5867"/>
                  </a:lnTo>
                  <a:lnTo>
                    <a:pt x="0" y="20337"/>
                  </a:lnTo>
                  <a:lnTo>
                    <a:pt x="5866" y="26205"/>
                  </a:lnTo>
                  <a:lnTo>
                    <a:pt x="20337" y="26205"/>
                  </a:lnTo>
                  <a:lnTo>
                    <a:pt x="26204" y="20337"/>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21" name="object 21"/>
            <p:cNvSpPr/>
            <p:nvPr/>
          </p:nvSpPr>
          <p:spPr>
            <a:xfrm>
              <a:off x="1980635" y="1760474"/>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7"/>
                  </a:lnTo>
                  <a:lnTo>
                    <a:pt x="5866" y="26205"/>
                  </a:lnTo>
                  <a:lnTo>
                    <a:pt x="13102" y="26205"/>
                  </a:lnTo>
                  <a:lnTo>
                    <a:pt x="20337" y="26205"/>
                  </a:lnTo>
                  <a:lnTo>
                    <a:pt x="26204" y="20337"/>
                  </a:lnTo>
                  <a:lnTo>
                    <a:pt x="26204" y="13102"/>
                  </a:lnTo>
                </a:path>
              </a:pathLst>
            </a:custGeom>
            <a:ln w="3639">
              <a:solidFill>
                <a:srgbClr val="C37AC0"/>
              </a:solidFill>
            </a:ln>
          </p:spPr>
          <p:txBody>
            <a:bodyPr wrap="square" lIns="0" tIns="0" rIns="0" bIns="0" rtlCol="0"/>
            <a:lstStyle/>
            <a:p>
              <a:endParaRPr/>
            </a:p>
          </p:txBody>
        </p:sp>
        <p:sp>
          <p:nvSpPr>
            <p:cNvPr id="22" name="object 22"/>
            <p:cNvSpPr/>
            <p:nvPr/>
          </p:nvSpPr>
          <p:spPr>
            <a:xfrm>
              <a:off x="1802156" y="135212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23" name="object 23"/>
            <p:cNvSpPr/>
            <p:nvPr/>
          </p:nvSpPr>
          <p:spPr>
            <a:xfrm>
              <a:off x="1802156" y="135212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24" name="object 24"/>
            <p:cNvSpPr/>
            <p:nvPr/>
          </p:nvSpPr>
          <p:spPr>
            <a:xfrm>
              <a:off x="1547054" y="1921969"/>
              <a:ext cx="26670" cy="26670"/>
            </a:xfrm>
            <a:custGeom>
              <a:avLst/>
              <a:gdLst/>
              <a:ahLst/>
              <a:cxnLst/>
              <a:rect l="l" t="t" r="r" b="b"/>
              <a:pathLst>
                <a:path w="26669" h="26669">
                  <a:moveTo>
                    <a:pt x="20337" y="0"/>
                  </a:moveTo>
                  <a:lnTo>
                    <a:pt x="5866" y="0"/>
                  </a:lnTo>
                  <a:lnTo>
                    <a:pt x="0" y="5867"/>
                  </a:lnTo>
                  <a:lnTo>
                    <a:pt x="0" y="20336"/>
                  </a:lnTo>
                  <a:lnTo>
                    <a:pt x="5866" y="26204"/>
                  </a:lnTo>
                  <a:lnTo>
                    <a:pt x="20337" y="26204"/>
                  </a:lnTo>
                  <a:lnTo>
                    <a:pt x="26204" y="20336"/>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25" name="object 25"/>
            <p:cNvSpPr/>
            <p:nvPr/>
          </p:nvSpPr>
          <p:spPr>
            <a:xfrm>
              <a:off x="1547054" y="1921969"/>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6"/>
                  </a:lnTo>
                  <a:lnTo>
                    <a:pt x="5866" y="26204"/>
                  </a:lnTo>
                  <a:lnTo>
                    <a:pt x="13102" y="26204"/>
                  </a:lnTo>
                  <a:lnTo>
                    <a:pt x="20337" y="26204"/>
                  </a:lnTo>
                  <a:lnTo>
                    <a:pt x="26204" y="20336"/>
                  </a:lnTo>
                  <a:lnTo>
                    <a:pt x="26204" y="13102"/>
                  </a:lnTo>
                </a:path>
              </a:pathLst>
            </a:custGeom>
            <a:ln w="3639">
              <a:solidFill>
                <a:srgbClr val="C37AC0"/>
              </a:solidFill>
            </a:ln>
          </p:spPr>
          <p:txBody>
            <a:bodyPr wrap="square" lIns="0" tIns="0" rIns="0" bIns="0" rtlCol="0"/>
            <a:lstStyle/>
            <a:p>
              <a:endParaRPr/>
            </a:p>
          </p:txBody>
        </p:sp>
        <p:sp>
          <p:nvSpPr>
            <p:cNvPr id="26" name="object 26"/>
            <p:cNvSpPr/>
            <p:nvPr/>
          </p:nvSpPr>
          <p:spPr>
            <a:xfrm>
              <a:off x="1593834" y="1743248"/>
              <a:ext cx="26670" cy="26670"/>
            </a:xfrm>
            <a:custGeom>
              <a:avLst/>
              <a:gdLst/>
              <a:ahLst/>
              <a:cxnLst/>
              <a:rect l="l" t="t" r="r" b="b"/>
              <a:pathLst>
                <a:path w="26669" h="26669">
                  <a:moveTo>
                    <a:pt x="20337" y="0"/>
                  </a:moveTo>
                  <a:lnTo>
                    <a:pt x="5866" y="0"/>
                  </a:lnTo>
                  <a:lnTo>
                    <a:pt x="0" y="5867"/>
                  </a:lnTo>
                  <a:lnTo>
                    <a:pt x="0" y="20337"/>
                  </a:lnTo>
                  <a:lnTo>
                    <a:pt x="5866" y="26202"/>
                  </a:lnTo>
                  <a:lnTo>
                    <a:pt x="20337" y="26202"/>
                  </a:lnTo>
                  <a:lnTo>
                    <a:pt x="26204" y="20337"/>
                  </a:lnTo>
                  <a:lnTo>
                    <a:pt x="26204" y="13102"/>
                  </a:lnTo>
                  <a:lnTo>
                    <a:pt x="26204" y="5867"/>
                  </a:lnTo>
                  <a:lnTo>
                    <a:pt x="20337" y="0"/>
                  </a:lnTo>
                  <a:close/>
                </a:path>
              </a:pathLst>
            </a:custGeom>
            <a:solidFill>
              <a:srgbClr val="C37AC0"/>
            </a:solidFill>
          </p:spPr>
          <p:txBody>
            <a:bodyPr wrap="square" lIns="0" tIns="0" rIns="0" bIns="0" rtlCol="0"/>
            <a:lstStyle/>
            <a:p>
              <a:endParaRPr/>
            </a:p>
          </p:txBody>
        </p:sp>
        <p:sp>
          <p:nvSpPr>
            <p:cNvPr id="27" name="object 27"/>
            <p:cNvSpPr/>
            <p:nvPr/>
          </p:nvSpPr>
          <p:spPr>
            <a:xfrm>
              <a:off x="1593834" y="1743248"/>
              <a:ext cx="26670" cy="26670"/>
            </a:xfrm>
            <a:custGeom>
              <a:avLst/>
              <a:gdLst/>
              <a:ahLst/>
              <a:cxnLst/>
              <a:rect l="l" t="t" r="r" b="b"/>
              <a:pathLst>
                <a:path w="26669" h="26669">
                  <a:moveTo>
                    <a:pt x="26204" y="13102"/>
                  </a:moveTo>
                  <a:lnTo>
                    <a:pt x="26204" y="5867"/>
                  </a:lnTo>
                  <a:lnTo>
                    <a:pt x="20337" y="0"/>
                  </a:lnTo>
                  <a:lnTo>
                    <a:pt x="13102" y="0"/>
                  </a:lnTo>
                  <a:lnTo>
                    <a:pt x="5866" y="0"/>
                  </a:lnTo>
                  <a:lnTo>
                    <a:pt x="0" y="5867"/>
                  </a:lnTo>
                  <a:lnTo>
                    <a:pt x="0" y="13102"/>
                  </a:lnTo>
                  <a:lnTo>
                    <a:pt x="0" y="20337"/>
                  </a:lnTo>
                  <a:lnTo>
                    <a:pt x="5866" y="26202"/>
                  </a:lnTo>
                  <a:lnTo>
                    <a:pt x="13102" y="26202"/>
                  </a:lnTo>
                  <a:lnTo>
                    <a:pt x="20337" y="26202"/>
                  </a:lnTo>
                  <a:lnTo>
                    <a:pt x="26204" y="20337"/>
                  </a:lnTo>
                  <a:lnTo>
                    <a:pt x="26204" y="13102"/>
                  </a:lnTo>
                </a:path>
              </a:pathLst>
            </a:custGeom>
            <a:ln w="3639">
              <a:solidFill>
                <a:srgbClr val="C37AC0"/>
              </a:solidFill>
            </a:ln>
          </p:spPr>
          <p:txBody>
            <a:bodyPr wrap="square" lIns="0" tIns="0" rIns="0" bIns="0" rtlCol="0"/>
            <a:lstStyle/>
            <a:p>
              <a:endParaRPr/>
            </a:p>
          </p:txBody>
        </p:sp>
        <p:sp>
          <p:nvSpPr>
            <p:cNvPr id="28" name="object 28"/>
            <p:cNvSpPr/>
            <p:nvPr/>
          </p:nvSpPr>
          <p:spPr>
            <a:xfrm>
              <a:off x="1721603" y="1401090"/>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C37AC0"/>
            </a:solidFill>
          </p:spPr>
          <p:txBody>
            <a:bodyPr wrap="square" lIns="0" tIns="0" rIns="0" bIns="0" rtlCol="0"/>
            <a:lstStyle/>
            <a:p>
              <a:endParaRPr/>
            </a:p>
          </p:txBody>
        </p:sp>
        <p:sp>
          <p:nvSpPr>
            <p:cNvPr id="29" name="object 29"/>
            <p:cNvSpPr/>
            <p:nvPr/>
          </p:nvSpPr>
          <p:spPr>
            <a:xfrm>
              <a:off x="1721603" y="1401090"/>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C37AC0"/>
              </a:solidFill>
            </a:ln>
          </p:spPr>
          <p:txBody>
            <a:bodyPr wrap="square" lIns="0" tIns="0" rIns="0" bIns="0" rtlCol="0"/>
            <a:lstStyle/>
            <a:p>
              <a:endParaRPr/>
            </a:p>
          </p:txBody>
        </p:sp>
        <p:sp>
          <p:nvSpPr>
            <p:cNvPr id="30" name="object 30"/>
            <p:cNvSpPr/>
            <p:nvPr/>
          </p:nvSpPr>
          <p:spPr>
            <a:xfrm>
              <a:off x="872590" y="1065338"/>
              <a:ext cx="26670" cy="26670"/>
            </a:xfrm>
            <a:custGeom>
              <a:avLst/>
              <a:gdLst/>
              <a:ahLst/>
              <a:cxnLst/>
              <a:rect l="l" t="t" r="r" b="b"/>
              <a:pathLst>
                <a:path w="26669" h="26669">
                  <a:moveTo>
                    <a:pt x="20337" y="0"/>
                  </a:moveTo>
                  <a:lnTo>
                    <a:pt x="5867" y="0"/>
                  </a:lnTo>
                  <a:lnTo>
                    <a:pt x="0" y="5866"/>
                  </a:lnTo>
                  <a:lnTo>
                    <a:pt x="0" y="20337"/>
                  </a:lnTo>
                  <a:lnTo>
                    <a:pt x="5867"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1" name="object 31"/>
            <p:cNvSpPr/>
            <p:nvPr/>
          </p:nvSpPr>
          <p:spPr>
            <a:xfrm>
              <a:off x="872590" y="1065338"/>
              <a:ext cx="26670" cy="26670"/>
            </a:xfrm>
            <a:custGeom>
              <a:avLst/>
              <a:gdLst/>
              <a:ahLst/>
              <a:cxnLst/>
              <a:rect l="l" t="t" r="r" b="b"/>
              <a:pathLst>
                <a:path w="26669" h="26669">
                  <a:moveTo>
                    <a:pt x="26204" y="13102"/>
                  </a:moveTo>
                  <a:lnTo>
                    <a:pt x="26204" y="5866"/>
                  </a:lnTo>
                  <a:lnTo>
                    <a:pt x="20337" y="0"/>
                  </a:lnTo>
                  <a:lnTo>
                    <a:pt x="13102" y="0"/>
                  </a:lnTo>
                  <a:lnTo>
                    <a:pt x="5867" y="0"/>
                  </a:lnTo>
                  <a:lnTo>
                    <a:pt x="0" y="5866"/>
                  </a:lnTo>
                  <a:lnTo>
                    <a:pt x="0" y="13102"/>
                  </a:lnTo>
                  <a:lnTo>
                    <a:pt x="0" y="20337"/>
                  </a:lnTo>
                  <a:lnTo>
                    <a:pt x="5867"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32" name="object 32"/>
            <p:cNvSpPr/>
            <p:nvPr/>
          </p:nvSpPr>
          <p:spPr>
            <a:xfrm>
              <a:off x="1213972" y="627973"/>
              <a:ext cx="26670" cy="26670"/>
            </a:xfrm>
            <a:custGeom>
              <a:avLst/>
              <a:gdLst/>
              <a:ahLst/>
              <a:cxnLst/>
              <a:rect l="l" t="t" r="r" b="b"/>
              <a:pathLst>
                <a:path w="26669" h="26670">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3" name="object 33"/>
            <p:cNvSpPr/>
            <p:nvPr/>
          </p:nvSpPr>
          <p:spPr>
            <a:xfrm>
              <a:off x="1213972" y="627973"/>
              <a:ext cx="26670" cy="26670"/>
            </a:xfrm>
            <a:custGeom>
              <a:avLst/>
              <a:gdLst/>
              <a:ahLst/>
              <a:cxnLst/>
              <a:rect l="l" t="t" r="r" b="b"/>
              <a:pathLst>
                <a:path w="26669" h="26670">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34" name="object 34"/>
            <p:cNvSpPr/>
            <p:nvPr/>
          </p:nvSpPr>
          <p:spPr>
            <a:xfrm>
              <a:off x="975952" y="1172775"/>
              <a:ext cx="26670" cy="26670"/>
            </a:xfrm>
            <a:custGeom>
              <a:avLst/>
              <a:gdLst/>
              <a:ahLst/>
              <a:cxnLst/>
              <a:rect l="l" t="t" r="r" b="b"/>
              <a:pathLst>
                <a:path w="26669" h="26669">
                  <a:moveTo>
                    <a:pt x="20335" y="0"/>
                  </a:moveTo>
                  <a:lnTo>
                    <a:pt x="5865" y="0"/>
                  </a:lnTo>
                  <a:lnTo>
                    <a:pt x="0" y="5866"/>
                  </a:lnTo>
                  <a:lnTo>
                    <a:pt x="0" y="20337"/>
                  </a:lnTo>
                  <a:lnTo>
                    <a:pt x="5865" y="26204"/>
                  </a:lnTo>
                  <a:lnTo>
                    <a:pt x="20335" y="26204"/>
                  </a:lnTo>
                  <a:lnTo>
                    <a:pt x="26202" y="20337"/>
                  </a:lnTo>
                  <a:lnTo>
                    <a:pt x="26202" y="13102"/>
                  </a:lnTo>
                  <a:lnTo>
                    <a:pt x="26202" y="5866"/>
                  </a:lnTo>
                  <a:lnTo>
                    <a:pt x="20335" y="0"/>
                  </a:lnTo>
                  <a:close/>
                </a:path>
              </a:pathLst>
            </a:custGeom>
            <a:solidFill>
              <a:srgbClr val="31B5FF"/>
            </a:solidFill>
          </p:spPr>
          <p:txBody>
            <a:bodyPr wrap="square" lIns="0" tIns="0" rIns="0" bIns="0" rtlCol="0"/>
            <a:lstStyle/>
            <a:p>
              <a:endParaRPr/>
            </a:p>
          </p:txBody>
        </p:sp>
        <p:sp>
          <p:nvSpPr>
            <p:cNvPr id="35" name="object 35"/>
            <p:cNvSpPr/>
            <p:nvPr/>
          </p:nvSpPr>
          <p:spPr>
            <a:xfrm>
              <a:off x="975952" y="1172775"/>
              <a:ext cx="26670" cy="26670"/>
            </a:xfrm>
            <a:custGeom>
              <a:avLst/>
              <a:gdLst/>
              <a:ahLst/>
              <a:cxnLst/>
              <a:rect l="l" t="t" r="r" b="b"/>
              <a:pathLst>
                <a:path w="26669" h="26669">
                  <a:moveTo>
                    <a:pt x="26202" y="13102"/>
                  </a:moveTo>
                  <a:lnTo>
                    <a:pt x="26202" y="5866"/>
                  </a:lnTo>
                  <a:lnTo>
                    <a:pt x="20335" y="0"/>
                  </a:lnTo>
                  <a:lnTo>
                    <a:pt x="13100" y="0"/>
                  </a:lnTo>
                  <a:lnTo>
                    <a:pt x="5865" y="0"/>
                  </a:lnTo>
                  <a:lnTo>
                    <a:pt x="0" y="5866"/>
                  </a:lnTo>
                  <a:lnTo>
                    <a:pt x="0" y="13102"/>
                  </a:lnTo>
                  <a:lnTo>
                    <a:pt x="0" y="20337"/>
                  </a:lnTo>
                  <a:lnTo>
                    <a:pt x="5865" y="26204"/>
                  </a:lnTo>
                  <a:lnTo>
                    <a:pt x="13100" y="26204"/>
                  </a:lnTo>
                  <a:lnTo>
                    <a:pt x="20335" y="26204"/>
                  </a:lnTo>
                  <a:lnTo>
                    <a:pt x="26202" y="20337"/>
                  </a:lnTo>
                  <a:lnTo>
                    <a:pt x="26202" y="13102"/>
                  </a:lnTo>
                </a:path>
              </a:pathLst>
            </a:custGeom>
            <a:ln w="3639">
              <a:solidFill>
                <a:srgbClr val="31B5FF"/>
              </a:solidFill>
            </a:ln>
          </p:spPr>
          <p:txBody>
            <a:bodyPr wrap="square" lIns="0" tIns="0" rIns="0" bIns="0" rtlCol="0"/>
            <a:lstStyle/>
            <a:p>
              <a:endParaRPr/>
            </a:p>
          </p:txBody>
        </p:sp>
        <p:sp>
          <p:nvSpPr>
            <p:cNvPr id="36" name="object 36"/>
            <p:cNvSpPr/>
            <p:nvPr/>
          </p:nvSpPr>
          <p:spPr>
            <a:xfrm>
              <a:off x="1285305" y="110619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7" name="object 37"/>
            <p:cNvSpPr/>
            <p:nvPr/>
          </p:nvSpPr>
          <p:spPr>
            <a:xfrm>
              <a:off x="1285305" y="110619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38" name="object 38"/>
            <p:cNvSpPr/>
            <p:nvPr/>
          </p:nvSpPr>
          <p:spPr>
            <a:xfrm>
              <a:off x="1222658" y="1431710"/>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39" name="object 39"/>
            <p:cNvSpPr/>
            <p:nvPr/>
          </p:nvSpPr>
          <p:spPr>
            <a:xfrm>
              <a:off x="1222658" y="1431710"/>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0" name="object 40"/>
            <p:cNvSpPr/>
            <p:nvPr/>
          </p:nvSpPr>
          <p:spPr>
            <a:xfrm>
              <a:off x="1518278" y="1013221"/>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1" name="object 41"/>
            <p:cNvSpPr/>
            <p:nvPr/>
          </p:nvSpPr>
          <p:spPr>
            <a:xfrm>
              <a:off x="1518278" y="1013221"/>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2" name="object 42"/>
            <p:cNvSpPr/>
            <p:nvPr/>
          </p:nvSpPr>
          <p:spPr>
            <a:xfrm>
              <a:off x="1124392" y="79310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3" name="object 43"/>
            <p:cNvSpPr/>
            <p:nvPr/>
          </p:nvSpPr>
          <p:spPr>
            <a:xfrm>
              <a:off x="1124392" y="79310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4" name="object 44"/>
            <p:cNvSpPr/>
            <p:nvPr/>
          </p:nvSpPr>
          <p:spPr>
            <a:xfrm>
              <a:off x="1107457" y="1238770"/>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5" name="object 45"/>
            <p:cNvSpPr/>
            <p:nvPr/>
          </p:nvSpPr>
          <p:spPr>
            <a:xfrm>
              <a:off x="1107457" y="1238770"/>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6" name="object 46"/>
            <p:cNvSpPr/>
            <p:nvPr/>
          </p:nvSpPr>
          <p:spPr>
            <a:xfrm>
              <a:off x="1100323" y="793544"/>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7" name="object 47"/>
            <p:cNvSpPr/>
            <p:nvPr/>
          </p:nvSpPr>
          <p:spPr>
            <a:xfrm>
              <a:off x="1100323" y="793544"/>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48" name="object 48"/>
            <p:cNvSpPr/>
            <p:nvPr/>
          </p:nvSpPr>
          <p:spPr>
            <a:xfrm>
              <a:off x="1277783" y="110522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49" name="object 49"/>
            <p:cNvSpPr/>
            <p:nvPr/>
          </p:nvSpPr>
          <p:spPr>
            <a:xfrm>
              <a:off x="1277783" y="110522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50" name="object 50"/>
            <p:cNvSpPr/>
            <p:nvPr/>
          </p:nvSpPr>
          <p:spPr>
            <a:xfrm>
              <a:off x="1164184" y="1570689"/>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51" name="object 51"/>
            <p:cNvSpPr/>
            <p:nvPr/>
          </p:nvSpPr>
          <p:spPr>
            <a:xfrm>
              <a:off x="1164184" y="1570689"/>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52" name="object 52"/>
            <p:cNvSpPr/>
            <p:nvPr/>
          </p:nvSpPr>
          <p:spPr>
            <a:xfrm>
              <a:off x="1375854" y="796067"/>
              <a:ext cx="26670" cy="26670"/>
            </a:xfrm>
            <a:custGeom>
              <a:avLst/>
              <a:gdLst/>
              <a:ahLst/>
              <a:cxnLst/>
              <a:rect l="l" t="t" r="r" b="b"/>
              <a:pathLst>
                <a:path w="26669" h="26669">
                  <a:moveTo>
                    <a:pt x="20337" y="0"/>
                  </a:moveTo>
                  <a:lnTo>
                    <a:pt x="5866" y="0"/>
                  </a:lnTo>
                  <a:lnTo>
                    <a:pt x="0" y="5866"/>
                  </a:lnTo>
                  <a:lnTo>
                    <a:pt x="0" y="20337"/>
                  </a:lnTo>
                  <a:lnTo>
                    <a:pt x="5866" y="26204"/>
                  </a:lnTo>
                  <a:lnTo>
                    <a:pt x="20337" y="26204"/>
                  </a:lnTo>
                  <a:lnTo>
                    <a:pt x="26204" y="20337"/>
                  </a:lnTo>
                  <a:lnTo>
                    <a:pt x="26204" y="13102"/>
                  </a:lnTo>
                  <a:lnTo>
                    <a:pt x="26204" y="5866"/>
                  </a:lnTo>
                  <a:lnTo>
                    <a:pt x="20337" y="0"/>
                  </a:lnTo>
                  <a:close/>
                </a:path>
              </a:pathLst>
            </a:custGeom>
            <a:solidFill>
              <a:srgbClr val="31B5FF"/>
            </a:solidFill>
          </p:spPr>
          <p:txBody>
            <a:bodyPr wrap="square" lIns="0" tIns="0" rIns="0" bIns="0" rtlCol="0"/>
            <a:lstStyle/>
            <a:p>
              <a:endParaRPr/>
            </a:p>
          </p:txBody>
        </p:sp>
        <p:sp>
          <p:nvSpPr>
            <p:cNvPr id="53" name="object 53"/>
            <p:cNvSpPr/>
            <p:nvPr/>
          </p:nvSpPr>
          <p:spPr>
            <a:xfrm>
              <a:off x="1375854" y="796067"/>
              <a:ext cx="26670" cy="26670"/>
            </a:xfrm>
            <a:custGeom>
              <a:avLst/>
              <a:gdLst/>
              <a:ahLst/>
              <a:cxnLst/>
              <a:rect l="l" t="t" r="r" b="b"/>
              <a:pathLst>
                <a:path w="26669" h="26669">
                  <a:moveTo>
                    <a:pt x="26204" y="13102"/>
                  </a:moveTo>
                  <a:lnTo>
                    <a:pt x="26204" y="5866"/>
                  </a:lnTo>
                  <a:lnTo>
                    <a:pt x="20337" y="0"/>
                  </a:lnTo>
                  <a:lnTo>
                    <a:pt x="13102" y="0"/>
                  </a:lnTo>
                  <a:lnTo>
                    <a:pt x="5866" y="0"/>
                  </a:lnTo>
                  <a:lnTo>
                    <a:pt x="0" y="5866"/>
                  </a:lnTo>
                  <a:lnTo>
                    <a:pt x="0" y="13102"/>
                  </a:lnTo>
                  <a:lnTo>
                    <a:pt x="0" y="20337"/>
                  </a:lnTo>
                  <a:lnTo>
                    <a:pt x="5866" y="26204"/>
                  </a:lnTo>
                  <a:lnTo>
                    <a:pt x="13102" y="26204"/>
                  </a:lnTo>
                  <a:lnTo>
                    <a:pt x="20337" y="26204"/>
                  </a:lnTo>
                  <a:lnTo>
                    <a:pt x="26204" y="20337"/>
                  </a:lnTo>
                  <a:lnTo>
                    <a:pt x="26204" y="13102"/>
                  </a:lnTo>
                </a:path>
              </a:pathLst>
            </a:custGeom>
            <a:ln w="3639">
              <a:solidFill>
                <a:srgbClr val="31B5FF"/>
              </a:solidFill>
            </a:ln>
          </p:spPr>
          <p:txBody>
            <a:bodyPr wrap="square" lIns="0" tIns="0" rIns="0" bIns="0" rtlCol="0"/>
            <a:lstStyle/>
            <a:p>
              <a:endParaRPr/>
            </a:p>
          </p:txBody>
        </p:sp>
        <p:sp>
          <p:nvSpPr>
            <p:cNvPr id="54" name="object 54"/>
            <p:cNvSpPr/>
            <p:nvPr/>
          </p:nvSpPr>
          <p:spPr>
            <a:xfrm>
              <a:off x="1044627" y="589298"/>
              <a:ext cx="887730" cy="1397635"/>
            </a:xfrm>
            <a:custGeom>
              <a:avLst/>
              <a:gdLst/>
              <a:ahLst/>
              <a:cxnLst/>
              <a:rect l="l" t="t" r="r" b="b"/>
              <a:pathLst>
                <a:path w="887730" h="1397635">
                  <a:moveTo>
                    <a:pt x="231451" y="1397551"/>
                  </a:moveTo>
                  <a:lnTo>
                    <a:pt x="633946" y="0"/>
                  </a:lnTo>
                </a:path>
                <a:path w="887730" h="1397635">
                  <a:moveTo>
                    <a:pt x="0" y="1397551"/>
                  </a:moveTo>
                  <a:lnTo>
                    <a:pt x="887600" y="0"/>
                  </a:lnTo>
                </a:path>
              </a:pathLst>
            </a:custGeom>
            <a:ln w="10918">
              <a:solidFill>
                <a:srgbClr val="000000"/>
              </a:solidFill>
            </a:ln>
          </p:spPr>
          <p:txBody>
            <a:bodyPr wrap="square" lIns="0" tIns="0" rIns="0" bIns="0" rtlCol="0"/>
            <a:lstStyle/>
            <a:p>
              <a:endParaRPr/>
            </a:p>
          </p:txBody>
        </p:sp>
      </p:grpSp>
      <p:graphicFrame>
        <p:nvGraphicFramePr>
          <p:cNvPr id="55" name="object 55"/>
          <p:cNvGraphicFramePr>
            <a:graphicFrameLocks noGrp="1"/>
          </p:cNvGraphicFramePr>
          <p:nvPr/>
        </p:nvGraphicFramePr>
        <p:xfrm>
          <a:off x="964000" y="2024476"/>
          <a:ext cx="2919094" cy="283844"/>
        </p:xfrm>
        <a:graphic>
          <a:graphicData uri="http://schemas.openxmlformats.org/drawingml/2006/table">
            <a:tbl>
              <a:tblPr firstRow="1" bandRow="1">
                <a:tableStyleId>{2D5ABB26-0587-4C30-8999-92F81FD0307C}</a:tableStyleId>
              </a:tblPr>
              <a:tblGrid>
                <a:gridCol w="206375">
                  <a:extLst>
                    <a:ext uri="{9D8B030D-6E8A-4147-A177-3AD203B41FA5}">
                      <a16:colId xmlns:a16="http://schemas.microsoft.com/office/drawing/2014/main" val="20000"/>
                    </a:ext>
                  </a:extLst>
                </a:gridCol>
                <a:gridCol w="234315">
                  <a:extLst>
                    <a:ext uri="{9D8B030D-6E8A-4147-A177-3AD203B41FA5}">
                      <a16:colId xmlns:a16="http://schemas.microsoft.com/office/drawing/2014/main" val="20001"/>
                    </a:ext>
                  </a:extLst>
                </a:gridCol>
                <a:gridCol w="294640">
                  <a:extLst>
                    <a:ext uri="{9D8B030D-6E8A-4147-A177-3AD203B41FA5}">
                      <a16:colId xmlns:a16="http://schemas.microsoft.com/office/drawing/2014/main" val="20002"/>
                    </a:ext>
                  </a:extLst>
                </a:gridCol>
                <a:gridCol w="260350">
                  <a:extLst>
                    <a:ext uri="{9D8B030D-6E8A-4147-A177-3AD203B41FA5}">
                      <a16:colId xmlns:a16="http://schemas.microsoft.com/office/drawing/2014/main" val="20003"/>
                    </a:ext>
                  </a:extLst>
                </a:gridCol>
                <a:gridCol w="465455">
                  <a:extLst>
                    <a:ext uri="{9D8B030D-6E8A-4147-A177-3AD203B41FA5}">
                      <a16:colId xmlns:a16="http://schemas.microsoft.com/office/drawing/2014/main" val="20004"/>
                    </a:ext>
                  </a:extLst>
                </a:gridCol>
                <a:gridCol w="490855">
                  <a:extLst>
                    <a:ext uri="{9D8B030D-6E8A-4147-A177-3AD203B41FA5}">
                      <a16:colId xmlns:a16="http://schemas.microsoft.com/office/drawing/2014/main" val="20005"/>
                    </a:ext>
                  </a:extLst>
                </a:gridCol>
                <a:gridCol w="233680">
                  <a:extLst>
                    <a:ext uri="{9D8B030D-6E8A-4147-A177-3AD203B41FA5}">
                      <a16:colId xmlns:a16="http://schemas.microsoft.com/office/drawing/2014/main" val="20006"/>
                    </a:ext>
                  </a:extLst>
                </a:gridCol>
                <a:gridCol w="294005">
                  <a:extLst>
                    <a:ext uri="{9D8B030D-6E8A-4147-A177-3AD203B41FA5}">
                      <a16:colId xmlns:a16="http://schemas.microsoft.com/office/drawing/2014/main" val="20007"/>
                    </a:ext>
                  </a:extLst>
                </a:gridCol>
                <a:gridCol w="259714">
                  <a:extLst>
                    <a:ext uri="{9D8B030D-6E8A-4147-A177-3AD203B41FA5}">
                      <a16:colId xmlns:a16="http://schemas.microsoft.com/office/drawing/2014/main" val="20008"/>
                    </a:ext>
                  </a:extLst>
                </a:gridCol>
                <a:gridCol w="179705">
                  <a:extLst>
                    <a:ext uri="{9D8B030D-6E8A-4147-A177-3AD203B41FA5}">
                      <a16:colId xmlns:a16="http://schemas.microsoft.com/office/drawing/2014/main" val="20009"/>
                    </a:ext>
                  </a:extLst>
                </a:gridCol>
              </a:tblGrid>
              <a:tr h="129539">
                <a:tc>
                  <a:txBody>
                    <a:bodyPr/>
                    <a:lstStyle/>
                    <a:p>
                      <a:pPr marL="31750">
                        <a:lnSpc>
                          <a:spcPct val="100000"/>
                        </a:lnSpc>
                        <a:spcBef>
                          <a:spcPts val="244"/>
                        </a:spcBef>
                      </a:pPr>
                      <a:r>
                        <a:rPr sz="450" spc="-25" dirty="0">
                          <a:latin typeface="Microsoft Sans Serif"/>
                          <a:cs typeface="Microsoft Sans Serif"/>
                        </a:rPr>
                        <a:t>−1</a:t>
                      </a:r>
                      <a:endParaRPr sz="450">
                        <a:latin typeface="Microsoft Sans Serif"/>
                        <a:cs typeface="Microsoft Sans Serif"/>
                      </a:endParaRPr>
                    </a:p>
                  </a:txBody>
                  <a:tcPr marL="0" marR="0" marT="31114" marB="0"/>
                </a:tc>
                <a:tc>
                  <a:txBody>
                    <a:bodyPr/>
                    <a:lstStyle/>
                    <a:p>
                      <a:pPr marL="14604" algn="ctr">
                        <a:lnSpc>
                          <a:spcPct val="100000"/>
                        </a:lnSpc>
                        <a:spcBef>
                          <a:spcPts val="244"/>
                        </a:spcBef>
                      </a:pPr>
                      <a:r>
                        <a:rPr sz="450" spc="-50" dirty="0">
                          <a:latin typeface="Microsoft Sans Serif"/>
                          <a:cs typeface="Microsoft Sans Serif"/>
                        </a:rPr>
                        <a:t>0</a:t>
                      </a:r>
                      <a:endParaRPr sz="450">
                        <a:latin typeface="Microsoft Sans Serif"/>
                        <a:cs typeface="Microsoft Sans Serif"/>
                      </a:endParaRPr>
                    </a:p>
                  </a:txBody>
                  <a:tcPr marL="0" marR="0" marT="31114" marB="0"/>
                </a:tc>
                <a:tc>
                  <a:txBody>
                    <a:bodyPr/>
                    <a:lstStyle/>
                    <a:p>
                      <a:pPr marL="17780" algn="ctr">
                        <a:lnSpc>
                          <a:spcPct val="100000"/>
                        </a:lnSpc>
                        <a:spcBef>
                          <a:spcPts val="244"/>
                        </a:spcBef>
                      </a:pPr>
                      <a:r>
                        <a:rPr sz="450" spc="-50" dirty="0">
                          <a:latin typeface="Microsoft Sans Serif"/>
                          <a:cs typeface="Microsoft Sans Serif"/>
                        </a:rPr>
                        <a:t>1</a:t>
                      </a:r>
                      <a:endParaRPr sz="450">
                        <a:latin typeface="Microsoft Sans Serif"/>
                        <a:cs typeface="Microsoft Sans Serif"/>
                      </a:endParaRPr>
                    </a:p>
                  </a:txBody>
                  <a:tcPr marL="0" marR="0" marT="31114" marB="0"/>
                </a:tc>
                <a:tc>
                  <a:txBody>
                    <a:bodyPr/>
                    <a:lstStyle/>
                    <a:p>
                      <a:pPr algn="ctr">
                        <a:lnSpc>
                          <a:spcPct val="100000"/>
                        </a:lnSpc>
                        <a:spcBef>
                          <a:spcPts val="244"/>
                        </a:spcBef>
                      </a:pPr>
                      <a:r>
                        <a:rPr sz="450" spc="-50" dirty="0">
                          <a:latin typeface="Microsoft Sans Serif"/>
                          <a:cs typeface="Microsoft Sans Serif"/>
                        </a:rPr>
                        <a:t>2</a:t>
                      </a:r>
                      <a:endParaRPr sz="450">
                        <a:latin typeface="Microsoft Sans Serif"/>
                        <a:cs typeface="Microsoft Sans Serif"/>
                      </a:endParaRPr>
                    </a:p>
                  </a:txBody>
                  <a:tcPr marL="0" marR="0" marT="31114" marB="0"/>
                </a:tc>
                <a:tc>
                  <a:txBody>
                    <a:bodyPr/>
                    <a:lstStyle/>
                    <a:p>
                      <a:pPr marL="116839">
                        <a:lnSpc>
                          <a:spcPct val="100000"/>
                        </a:lnSpc>
                        <a:spcBef>
                          <a:spcPts val="244"/>
                        </a:spcBef>
                      </a:pPr>
                      <a:r>
                        <a:rPr sz="450" spc="-50" dirty="0">
                          <a:latin typeface="Microsoft Sans Serif"/>
                          <a:cs typeface="Microsoft Sans Serif"/>
                        </a:rPr>
                        <a:t>3</a:t>
                      </a:r>
                      <a:endParaRPr sz="450">
                        <a:latin typeface="Microsoft Sans Serif"/>
                        <a:cs typeface="Microsoft Sans Serif"/>
                      </a:endParaRPr>
                    </a:p>
                  </a:txBody>
                  <a:tcPr marL="0" marR="0" marT="31114" marB="0"/>
                </a:tc>
                <a:tc>
                  <a:txBody>
                    <a:bodyPr/>
                    <a:lstStyle/>
                    <a:p>
                      <a:pPr marL="316230">
                        <a:lnSpc>
                          <a:spcPct val="100000"/>
                        </a:lnSpc>
                        <a:spcBef>
                          <a:spcPts val="244"/>
                        </a:spcBef>
                      </a:pPr>
                      <a:r>
                        <a:rPr sz="450" spc="-25" dirty="0">
                          <a:latin typeface="Microsoft Sans Serif"/>
                          <a:cs typeface="Microsoft Sans Serif"/>
                        </a:rPr>
                        <a:t>−1</a:t>
                      </a:r>
                      <a:endParaRPr sz="450">
                        <a:latin typeface="Microsoft Sans Serif"/>
                        <a:cs typeface="Microsoft Sans Serif"/>
                      </a:endParaRPr>
                    </a:p>
                  </a:txBody>
                  <a:tcPr marL="0" marR="0" marT="31114" marB="0"/>
                </a:tc>
                <a:tc>
                  <a:txBody>
                    <a:bodyPr/>
                    <a:lstStyle/>
                    <a:p>
                      <a:pPr marL="14604" algn="ctr">
                        <a:lnSpc>
                          <a:spcPct val="100000"/>
                        </a:lnSpc>
                        <a:spcBef>
                          <a:spcPts val="244"/>
                        </a:spcBef>
                      </a:pPr>
                      <a:r>
                        <a:rPr sz="450" spc="-50" dirty="0">
                          <a:latin typeface="Microsoft Sans Serif"/>
                          <a:cs typeface="Microsoft Sans Serif"/>
                        </a:rPr>
                        <a:t>0</a:t>
                      </a:r>
                      <a:endParaRPr sz="450">
                        <a:latin typeface="Microsoft Sans Serif"/>
                        <a:cs typeface="Microsoft Sans Serif"/>
                      </a:endParaRPr>
                    </a:p>
                  </a:txBody>
                  <a:tcPr marL="0" marR="0" marT="31114" marB="0"/>
                </a:tc>
                <a:tc>
                  <a:txBody>
                    <a:bodyPr/>
                    <a:lstStyle/>
                    <a:p>
                      <a:pPr marL="17780" algn="ctr">
                        <a:lnSpc>
                          <a:spcPct val="100000"/>
                        </a:lnSpc>
                        <a:spcBef>
                          <a:spcPts val="244"/>
                        </a:spcBef>
                      </a:pPr>
                      <a:r>
                        <a:rPr sz="450" spc="-50" dirty="0">
                          <a:latin typeface="Microsoft Sans Serif"/>
                          <a:cs typeface="Microsoft Sans Serif"/>
                        </a:rPr>
                        <a:t>1</a:t>
                      </a:r>
                      <a:endParaRPr sz="450">
                        <a:latin typeface="Microsoft Sans Serif"/>
                        <a:cs typeface="Microsoft Sans Serif"/>
                      </a:endParaRPr>
                    </a:p>
                  </a:txBody>
                  <a:tcPr marL="0" marR="0" marT="31114" marB="0"/>
                </a:tc>
                <a:tc>
                  <a:txBody>
                    <a:bodyPr/>
                    <a:lstStyle/>
                    <a:p>
                      <a:pPr algn="ctr">
                        <a:lnSpc>
                          <a:spcPct val="100000"/>
                        </a:lnSpc>
                        <a:spcBef>
                          <a:spcPts val="244"/>
                        </a:spcBef>
                      </a:pPr>
                      <a:r>
                        <a:rPr sz="450" spc="-50" dirty="0">
                          <a:latin typeface="Microsoft Sans Serif"/>
                          <a:cs typeface="Microsoft Sans Serif"/>
                        </a:rPr>
                        <a:t>2</a:t>
                      </a:r>
                      <a:endParaRPr sz="450">
                        <a:latin typeface="Microsoft Sans Serif"/>
                        <a:cs typeface="Microsoft Sans Serif"/>
                      </a:endParaRPr>
                    </a:p>
                  </a:txBody>
                  <a:tcPr marL="0" marR="0" marT="31114" marB="0"/>
                </a:tc>
                <a:tc>
                  <a:txBody>
                    <a:bodyPr/>
                    <a:lstStyle/>
                    <a:p>
                      <a:pPr marL="116839">
                        <a:lnSpc>
                          <a:spcPct val="100000"/>
                        </a:lnSpc>
                        <a:spcBef>
                          <a:spcPts val="244"/>
                        </a:spcBef>
                      </a:pPr>
                      <a:r>
                        <a:rPr sz="450" spc="-50" dirty="0">
                          <a:latin typeface="Microsoft Sans Serif"/>
                          <a:cs typeface="Microsoft Sans Serif"/>
                        </a:rPr>
                        <a:t>3</a:t>
                      </a:r>
                      <a:endParaRPr sz="450">
                        <a:latin typeface="Microsoft Sans Serif"/>
                        <a:cs typeface="Microsoft Sans Serif"/>
                      </a:endParaRPr>
                    </a:p>
                  </a:txBody>
                  <a:tcPr marL="0" marR="0" marT="31114" marB="0"/>
                </a:tc>
                <a:extLst>
                  <a:ext uri="{0D108BD9-81ED-4DB2-BD59-A6C34878D82A}">
                    <a16:rowId xmlns:a16="http://schemas.microsoft.com/office/drawing/2014/main" val="10000"/>
                  </a:ext>
                </a:extLst>
              </a:tr>
              <a:tr h="154305">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R="10160" algn="ctr">
                        <a:lnSpc>
                          <a:spcPts val="705"/>
                        </a:lnSpc>
                        <a:spcBef>
                          <a:spcPts val="260"/>
                        </a:spcBef>
                      </a:pPr>
                      <a:r>
                        <a:rPr sz="900" i="1" spc="-37" baseline="9259"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a:txBody>
                  <a:tcPr marL="0" marR="0" marT="3302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R="10160" algn="ctr">
                        <a:lnSpc>
                          <a:spcPts val="705"/>
                        </a:lnSpc>
                        <a:spcBef>
                          <a:spcPts val="260"/>
                        </a:spcBef>
                      </a:pPr>
                      <a:r>
                        <a:rPr sz="900" i="1" spc="-37" baseline="9259"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a:txBody>
                  <a:tcPr marL="0" marR="0" marT="3302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56" name="object 56"/>
          <p:cNvSpPr txBox="1"/>
          <p:nvPr/>
        </p:nvSpPr>
        <p:spPr>
          <a:xfrm>
            <a:off x="680960" y="1743310"/>
            <a:ext cx="83820" cy="92075"/>
          </a:xfrm>
          <a:prstGeom prst="rect">
            <a:avLst/>
          </a:prstGeom>
        </p:spPr>
        <p:txBody>
          <a:bodyPr vert="vert270" wrap="square" lIns="0" tIns="12065" rIns="0" bIns="0" rtlCol="0">
            <a:spAutoFit/>
          </a:bodyPr>
          <a:lstStyle/>
          <a:p>
            <a:pPr marL="12700">
              <a:lnSpc>
                <a:spcPct val="100000"/>
              </a:lnSpc>
              <a:spcBef>
                <a:spcPts val="95"/>
              </a:spcBef>
            </a:pPr>
            <a:r>
              <a:rPr sz="450" spc="-25" dirty="0">
                <a:latin typeface="Microsoft Sans Serif"/>
                <a:cs typeface="Microsoft Sans Serif"/>
              </a:rPr>
              <a:t>−1</a:t>
            </a:r>
            <a:endParaRPr sz="450">
              <a:latin typeface="Microsoft Sans Serif"/>
              <a:cs typeface="Microsoft Sans Serif"/>
            </a:endParaRPr>
          </a:p>
        </p:txBody>
      </p:sp>
      <p:sp>
        <p:nvSpPr>
          <p:cNvPr id="57" name="object 57"/>
          <p:cNvSpPr txBox="1"/>
          <p:nvPr/>
        </p:nvSpPr>
        <p:spPr>
          <a:xfrm>
            <a:off x="680960" y="1507734"/>
            <a:ext cx="83820" cy="57785"/>
          </a:xfrm>
          <a:prstGeom prst="rect">
            <a:avLst/>
          </a:prstGeom>
        </p:spPr>
        <p:txBody>
          <a:bodyPr vert="vert270" wrap="square" lIns="0" tIns="12065" rIns="0" bIns="0" rtlCol="0">
            <a:spAutoFit/>
          </a:bodyPr>
          <a:lstStyle/>
          <a:p>
            <a:pPr marL="12700">
              <a:lnSpc>
                <a:spcPct val="100000"/>
              </a:lnSpc>
              <a:spcBef>
                <a:spcPts val="95"/>
              </a:spcBef>
            </a:pPr>
            <a:r>
              <a:rPr sz="450" spc="-50" dirty="0">
                <a:latin typeface="Microsoft Sans Serif"/>
                <a:cs typeface="Microsoft Sans Serif"/>
              </a:rPr>
              <a:t>0</a:t>
            </a:r>
            <a:endParaRPr sz="450">
              <a:latin typeface="Microsoft Sans Serif"/>
              <a:cs typeface="Microsoft Sans Serif"/>
            </a:endParaRPr>
          </a:p>
        </p:txBody>
      </p:sp>
      <p:sp>
        <p:nvSpPr>
          <p:cNvPr id="58" name="object 58"/>
          <p:cNvSpPr txBox="1"/>
          <p:nvPr/>
        </p:nvSpPr>
        <p:spPr>
          <a:xfrm>
            <a:off x="539595" y="1220002"/>
            <a:ext cx="225425" cy="115570"/>
          </a:xfrm>
          <a:prstGeom prst="rect">
            <a:avLst/>
          </a:prstGeom>
        </p:spPr>
        <p:txBody>
          <a:bodyPr vert="vert270" wrap="square" lIns="0" tIns="5715" rIns="0" bIns="0" rtlCol="0">
            <a:spAutoFit/>
          </a:bodyPr>
          <a:lstStyle/>
          <a:p>
            <a:pPr marL="12700">
              <a:lnSpc>
                <a:spcPct val="100000"/>
              </a:lnSpc>
              <a:spcBef>
                <a:spcPts val="45"/>
              </a:spcBef>
            </a:pPr>
            <a:r>
              <a:rPr sz="900" i="1" spc="-37" baseline="9259"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marL="34290">
              <a:lnSpc>
                <a:spcPct val="100000"/>
              </a:lnSpc>
              <a:spcBef>
                <a:spcPts val="440"/>
              </a:spcBef>
            </a:pPr>
            <a:r>
              <a:rPr sz="450" spc="-50" dirty="0">
                <a:latin typeface="Microsoft Sans Serif"/>
                <a:cs typeface="Microsoft Sans Serif"/>
              </a:rPr>
              <a:t>1</a:t>
            </a:r>
            <a:endParaRPr sz="450">
              <a:latin typeface="Microsoft Sans Serif"/>
              <a:cs typeface="Microsoft Sans Serif"/>
            </a:endParaRPr>
          </a:p>
        </p:txBody>
      </p:sp>
      <p:sp>
        <p:nvSpPr>
          <p:cNvPr id="59" name="object 59"/>
          <p:cNvSpPr txBox="1"/>
          <p:nvPr/>
        </p:nvSpPr>
        <p:spPr>
          <a:xfrm>
            <a:off x="680960" y="1002579"/>
            <a:ext cx="83820" cy="57785"/>
          </a:xfrm>
          <a:prstGeom prst="rect">
            <a:avLst/>
          </a:prstGeom>
        </p:spPr>
        <p:txBody>
          <a:bodyPr vert="vert270" wrap="square" lIns="0" tIns="12065" rIns="0" bIns="0" rtlCol="0">
            <a:spAutoFit/>
          </a:bodyPr>
          <a:lstStyle/>
          <a:p>
            <a:pPr marL="12700">
              <a:lnSpc>
                <a:spcPct val="100000"/>
              </a:lnSpc>
              <a:spcBef>
                <a:spcPts val="95"/>
              </a:spcBef>
            </a:pPr>
            <a:r>
              <a:rPr sz="450" spc="-50" dirty="0">
                <a:latin typeface="Microsoft Sans Serif"/>
                <a:cs typeface="Microsoft Sans Serif"/>
              </a:rPr>
              <a:t>2</a:t>
            </a:r>
            <a:endParaRPr sz="450">
              <a:latin typeface="Microsoft Sans Serif"/>
              <a:cs typeface="Microsoft Sans Serif"/>
            </a:endParaRPr>
          </a:p>
        </p:txBody>
      </p:sp>
      <p:sp>
        <p:nvSpPr>
          <p:cNvPr id="60" name="object 60"/>
          <p:cNvSpPr txBox="1"/>
          <p:nvPr/>
        </p:nvSpPr>
        <p:spPr>
          <a:xfrm>
            <a:off x="680960" y="749953"/>
            <a:ext cx="83820" cy="57785"/>
          </a:xfrm>
          <a:prstGeom prst="rect">
            <a:avLst/>
          </a:prstGeom>
        </p:spPr>
        <p:txBody>
          <a:bodyPr vert="vert270" wrap="square" lIns="0" tIns="12065" rIns="0" bIns="0" rtlCol="0">
            <a:spAutoFit/>
          </a:bodyPr>
          <a:lstStyle/>
          <a:p>
            <a:pPr marL="12700">
              <a:lnSpc>
                <a:spcPct val="100000"/>
              </a:lnSpc>
              <a:spcBef>
                <a:spcPts val="95"/>
              </a:spcBef>
            </a:pPr>
            <a:r>
              <a:rPr sz="450" spc="-50" dirty="0">
                <a:latin typeface="Microsoft Sans Serif"/>
                <a:cs typeface="Microsoft Sans Serif"/>
              </a:rPr>
              <a:t>3</a:t>
            </a:r>
            <a:endParaRPr sz="450">
              <a:latin typeface="Microsoft Sans Serif"/>
              <a:cs typeface="Microsoft Sans Serif"/>
            </a:endParaRPr>
          </a:p>
        </p:txBody>
      </p:sp>
      <p:sp>
        <p:nvSpPr>
          <p:cNvPr id="61" name="object 61"/>
          <p:cNvSpPr txBox="1"/>
          <p:nvPr/>
        </p:nvSpPr>
        <p:spPr>
          <a:xfrm>
            <a:off x="2286532" y="749953"/>
            <a:ext cx="225425" cy="1085215"/>
          </a:xfrm>
          <a:prstGeom prst="rect">
            <a:avLst/>
          </a:prstGeom>
        </p:spPr>
        <p:txBody>
          <a:bodyPr vert="vert270" wrap="square" lIns="0" tIns="5715" rIns="0" bIns="0" rtlCol="0">
            <a:spAutoFit/>
          </a:bodyPr>
          <a:lstStyle/>
          <a:p>
            <a:pPr marL="29845" algn="ctr">
              <a:lnSpc>
                <a:spcPct val="100000"/>
              </a:lnSpc>
              <a:spcBef>
                <a:spcPts val="45"/>
              </a:spcBef>
            </a:pPr>
            <a:r>
              <a:rPr sz="900" i="1" spc="-37" baseline="9259"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algn="ctr">
              <a:lnSpc>
                <a:spcPct val="100000"/>
              </a:lnSpc>
              <a:spcBef>
                <a:spcPts val="440"/>
              </a:spcBef>
              <a:tabLst>
                <a:tab pos="269240" algn="l"/>
                <a:tab pos="521970" algn="l"/>
                <a:tab pos="774065" algn="l"/>
                <a:tab pos="1026794" algn="l"/>
              </a:tabLst>
            </a:pPr>
            <a:r>
              <a:rPr sz="450" spc="-25" dirty="0">
                <a:latin typeface="Microsoft Sans Serif"/>
                <a:cs typeface="Microsoft Sans Serif"/>
              </a:rPr>
              <a:t>−1</a:t>
            </a:r>
            <a:r>
              <a:rPr sz="450" dirty="0">
                <a:latin typeface="Microsoft Sans Serif"/>
                <a:cs typeface="Microsoft Sans Serif"/>
              </a:rPr>
              <a:t>	</a:t>
            </a:r>
            <a:r>
              <a:rPr sz="450" spc="-50" dirty="0">
                <a:latin typeface="Microsoft Sans Serif"/>
                <a:cs typeface="Microsoft Sans Serif"/>
              </a:rPr>
              <a:t>0</a:t>
            </a:r>
            <a:r>
              <a:rPr sz="450" dirty="0">
                <a:latin typeface="Microsoft Sans Serif"/>
                <a:cs typeface="Microsoft Sans Serif"/>
              </a:rPr>
              <a:t>	</a:t>
            </a:r>
            <a:r>
              <a:rPr sz="450" spc="-50" dirty="0">
                <a:latin typeface="Microsoft Sans Serif"/>
                <a:cs typeface="Microsoft Sans Serif"/>
              </a:rPr>
              <a:t>1</a:t>
            </a:r>
            <a:r>
              <a:rPr sz="450" dirty="0">
                <a:latin typeface="Microsoft Sans Serif"/>
                <a:cs typeface="Microsoft Sans Serif"/>
              </a:rPr>
              <a:t>	</a:t>
            </a:r>
            <a:r>
              <a:rPr sz="450" spc="-50" dirty="0">
                <a:latin typeface="Microsoft Sans Serif"/>
                <a:cs typeface="Microsoft Sans Serif"/>
              </a:rPr>
              <a:t>2</a:t>
            </a:r>
            <a:r>
              <a:rPr sz="450" dirty="0">
                <a:latin typeface="Microsoft Sans Serif"/>
                <a:cs typeface="Microsoft Sans Serif"/>
              </a:rPr>
              <a:t>	</a:t>
            </a:r>
            <a:r>
              <a:rPr sz="450" spc="-50" dirty="0">
                <a:latin typeface="Microsoft Sans Serif"/>
                <a:cs typeface="Microsoft Sans Serif"/>
              </a:rPr>
              <a:t>3</a:t>
            </a:r>
            <a:endParaRPr sz="450">
              <a:latin typeface="Microsoft Sans Serif"/>
              <a:cs typeface="Microsoft Sans Serif"/>
            </a:endParaRPr>
          </a:p>
        </p:txBody>
      </p:sp>
      <p:pic>
        <p:nvPicPr>
          <p:cNvPr id="62" name="object 62"/>
          <p:cNvPicPr/>
          <p:nvPr/>
        </p:nvPicPr>
        <p:blipFill>
          <a:blip r:embed="rId2" cstate="print"/>
          <a:stretch>
            <a:fillRect/>
          </a:stretch>
        </p:blipFill>
        <p:spPr>
          <a:xfrm>
            <a:off x="2545915" y="587478"/>
            <a:ext cx="1437948" cy="1434308"/>
          </a:xfrm>
          <a:prstGeom prst="rect">
            <a:avLst/>
          </a:prstGeom>
        </p:spPr>
      </p:pic>
      <p:sp>
        <p:nvSpPr>
          <p:cNvPr id="63" name="object 63"/>
          <p:cNvSpPr txBox="1"/>
          <p:nvPr/>
        </p:nvSpPr>
        <p:spPr>
          <a:xfrm>
            <a:off x="466458" y="2436182"/>
            <a:ext cx="3820160" cy="835660"/>
          </a:xfrm>
          <a:prstGeom prst="rect">
            <a:avLst/>
          </a:prstGeom>
        </p:spPr>
        <p:txBody>
          <a:bodyPr vert="horz" wrap="square" lIns="0" tIns="12065" rIns="0" bIns="0" rtlCol="0">
            <a:spAutoFit/>
          </a:bodyPr>
          <a:lstStyle/>
          <a:p>
            <a:pPr marL="170180" marR="30480" indent="-132715">
              <a:lnSpc>
                <a:spcPct val="100000"/>
              </a:lnSpc>
              <a:spcBef>
                <a:spcPts val="95"/>
              </a:spcBef>
              <a:buClr>
                <a:srgbClr val="3333B2"/>
              </a:buClr>
              <a:buFont typeface="Cambria"/>
              <a:buChar char="•"/>
              <a:tabLst>
                <a:tab pos="170180" algn="l"/>
              </a:tabLst>
            </a:pPr>
            <a:r>
              <a:rPr sz="1000" spc="55" dirty="0">
                <a:latin typeface="Calibri"/>
                <a:cs typeface="Calibri"/>
              </a:rPr>
              <a:t>If</a:t>
            </a:r>
            <a:r>
              <a:rPr sz="1000" spc="114" dirty="0">
                <a:latin typeface="Calibri"/>
                <a:cs typeface="Calibri"/>
              </a:rPr>
              <a:t> </a:t>
            </a:r>
            <a:r>
              <a:rPr sz="1000" i="1" spc="185" dirty="0">
                <a:latin typeface="Calibri"/>
                <a:cs typeface="Calibri"/>
              </a:rPr>
              <a:t>f</a:t>
            </a:r>
            <a:r>
              <a:rPr sz="1000" i="1" spc="-120"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60" dirty="0">
                <a:latin typeface="Calibri"/>
                <a:cs typeface="Calibri"/>
              </a:rPr>
              <a:t> </a:t>
            </a:r>
            <a:r>
              <a:rPr sz="1000" spc="270" dirty="0">
                <a:latin typeface="Calibri"/>
                <a:cs typeface="Calibri"/>
              </a:rPr>
              <a:t>=</a:t>
            </a:r>
            <a:r>
              <a:rPr sz="1000" spc="60" dirty="0">
                <a:latin typeface="Calibri"/>
                <a:cs typeface="Calibri"/>
              </a:rPr>
              <a:t> </a:t>
            </a:r>
            <a:r>
              <a:rPr sz="1000" i="1" dirty="0">
                <a:latin typeface="Calibri"/>
                <a:cs typeface="Calibri"/>
              </a:rPr>
              <a:t>β</a:t>
            </a:r>
            <a:r>
              <a:rPr sz="1050" baseline="-11904" dirty="0">
                <a:latin typeface="Verdana"/>
                <a:cs typeface="Verdana"/>
              </a:rPr>
              <a:t>0</a:t>
            </a:r>
            <a:r>
              <a:rPr sz="1050" spc="52" baseline="-11904" dirty="0">
                <a:latin typeface="Verdana"/>
                <a:cs typeface="Verdana"/>
              </a:rPr>
              <a:t> </a:t>
            </a:r>
            <a:r>
              <a:rPr sz="1000" spc="270" dirty="0">
                <a:latin typeface="Calibri"/>
                <a:cs typeface="Calibri"/>
              </a:rPr>
              <a:t>+</a:t>
            </a:r>
            <a:r>
              <a:rPr sz="1000" dirty="0">
                <a:latin typeface="Calibri"/>
                <a:cs typeface="Calibri"/>
              </a:rPr>
              <a:t> </a:t>
            </a:r>
            <a:r>
              <a:rPr sz="1000" i="1" spc="65" dirty="0">
                <a:latin typeface="Calibri"/>
                <a:cs typeface="Calibri"/>
              </a:rPr>
              <a:t>β</a:t>
            </a:r>
            <a:r>
              <a:rPr sz="1050" spc="97" baseline="-11904" dirty="0">
                <a:latin typeface="Verdana"/>
                <a:cs typeface="Verdana"/>
              </a:rPr>
              <a:t>1</a:t>
            </a:r>
            <a:r>
              <a:rPr sz="1000" i="1" spc="65" dirty="0">
                <a:latin typeface="Calibri"/>
                <a:cs typeface="Calibri"/>
              </a:rPr>
              <a:t>X</a:t>
            </a:r>
            <a:r>
              <a:rPr sz="1050" spc="97" baseline="-11904" dirty="0">
                <a:latin typeface="Verdana"/>
                <a:cs typeface="Verdana"/>
              </a:rPr>
              <a:t>1</a:t>
            </a:r>
            <a:r>
              <a:rPr sz="1050" spc="52" baseline="-11904" dirty="0">
                <a:latin typeface="Verdana"/>
                <a:cs typeface="Verdana"/>
              </a:rPr>
              <a:t> </a:t>
            </a:r>
            <a:r>
              <a:rPr sz="1000" spc="270" dirty="0">
                <a:latin typeface="Calibri"/>
                <a:cs typeface="Calibri"/>
              </a:rPr>
              <a:t>+</a:t>
            </a:r>
            <a:r>
              <a:rPr sz="1000" dirty="0">
                <a:latin typeface="Calibri"/>
                <a:cs typeface="Calibri"/>
              </a:rPr>
              <a:t> </a:t>
            </a:r>
            <a:r>
              <a:rPr sz="1000" spc="-20" dirty="0">
                <a:latin typeface="Cambria"/>
                <a:cs typeface="Cambria"/>
              </a:rPr>
              <a:t>·</a:t>
            </a:r>
            <a:r>
              <a:rPr sz="1000" spc="-45" dirty="0">
                <a:latin typeface="Cambria"/>
                <a:cs typeface="Cambria"/>
              </a:rPr>
              <a:t> </a:t>
            </a:r>
            <a:r>
              <a:rPr sz="1000" spc="-20" dirty="0">
                <a:latin typeface="Cambria"/>
                <a:cs typeface="Cambria"/>
              </a:rPr>
              <a:t>·</a:t>
            </a:r>
            <a:r>
              <a:rPr sz="1000" spc="-50" dirty="0">
                <a:latin typeface="Cambria"/>
                <a:cs typeface="Cambria"/>
              </a:rPr>
              <a:t> </a:t>
            </a:r>
            <a:r>
              <a:rPr sz="1000" dirty="0">
                <a:latin typeface="Cambria"/>
                <a:cs typeface="Cambria"/>
              </a:rPr>
              <a:t>·</a:t>
            </a:r>
            <a:r>
              <a:rPr sz="1000" spc="5" dirty="0">
                <a:latin typeface="Cambria"/>
                <a:cs typeface="Cambria"/>
              </a:rPr>
              <a:t> </a:t>
            </a:r>
            <a:r>
              <a:rPr sz="1000" spc="270" dirty="0">
                <a:latin typeface="Calibri"/>
                <a:cs typeface="Calibri"/>
              </a:rPr>
              <a:t>+</a:t>
            </a:r>
            <a:r>
              <a:rPr sz="1000" spc="5" dirty="0">
                <a:latin typeface="Calibri"/>
                <a:cs typeface="Calibri"/>
              </a:rPr>
              <a:t> </a:t>
            </a:r>
            <a:r>
              <a:rPr sz="1000" i="1" spc="110" dirty="0">
                <a:latin typeface="Calibri"/>
                <a:cs typeface="Calibri"/>
              </a:rPr>
              <a:t>β</a:t>
            </a:r>
            <a:r>
              <a:rPr sz="1050" i="1" spc="165" baseline="-11904" dirty="0">
                <a:latin typeface="Calibri"/>
                <a:cs typeface="Calibri"/>
              </a:rPr>
              <a:t>p</a:t>
            </a:r>
            <a:r>
              <a:rPr sz="1000" i="1" spc="110" dirty="0">
                <a:latin typeface="Calibri"/>
                <a:cs typeface="Calibri"/>
              </a:rPr>
              <a:t>X</a:t>
            </a:r>
            <a:r>
              <a:rPr sz="1050" i="1" spc="165" baseline="-11904" dirty="0">
                <a:latin typeface="Calibri"/>
                <a:cs typeface="Calibri"/>
              </a:rPr>
              <a:t>p</a:t>
            </a:r>
            <a:r>
              <a:rPr sz="1000" spc="110" dirty="0">
                <a:latin typeface="Calibri"/>
                <a:cs typeface="Calibri"/>
              </a:rPr>
              <a:t>,</a:t>
            </a:r>
            <a:r>
              <a:rPr sz="1000" spc="114" dirty="0">
                <a:latin typeface="Calibri"/>
                <a:cs typeface="Calibri"/>
              </a:rPr>
              <a:t> </a:t>
            </a:r>
            <a:r>
              <a:rPr sz="1000" dirty="0">
                <a:latin typeface="Calibri"/>
                <a:cs typeface="Calibri"/>
              </a:rPr>
              <a:t>then</a:t>
            </a:r>
            <a:r>
              <a:rPr sz="1000" spc="114" dirty="0">
                <a:latin typeface="Calibri"/>
                <a:cs typeface="Calibri"/>
              </a:rPr>
              <a:t> </a:t>
            </a:r>
            <a:r>
              <a:rPr sz="1000" i="1" spc="185" dirty="0">
                <a:latin typeface="Calibri"/>
                <a:cs typeface="Calibri"/>
              </a:rPr>
              <a:t>f</a:t>
            </a:r>
            <a:r>
              <a:rPr sz="1000" i="1" spc="-114"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55" dirty="0">
                <a:latin typeface="Calibri"/>
                <a:cs typeface="Calibri"/>
              </a:rPr>
              <a:t> </a:t>
            </a:r>
            <a:r>
              <a:rPr sz="1000" i="1" spc="270" dirty="0">
                <a:latin typeface="Calibri"/>
                <a:cs typeface="Calibri"/>
              </a:rPr>
              <a:t>&gt;</a:t>
            </a:r>
            <a:r>
              <a:rPr sz="1000" i="1" spc="60" dirty="0">
                <a:latin typeface="Calibri"/>
                <a:cs typeface="Calibri"/>
              </a:rPr>
              <a:t> </a:t>
            </a:r>
            <a:r>
              <a:rPr sz="1000" dirty="0">
                <a:latin typeface="Calibri"/>
                <a:cs typeface="Calibri"/>
              </a:rPr>
              <a:t>0</a:t>
            </a:r>
            <a:r>
              <a:rPr sz="1000" spc="114" dirty="0">
                <a:latin typeface="Calibri"/>
                <a:cs typeface="Calibri"/>
              </a:rPr>
              <a:t> </a:t>
            </a:r>
            <a:r>
              <a:rPr sz="1000" dirty="0">
                <a:latin typeface="Calibri"/>
                <a:cs typeface="Calibri"/>
              </a:rPr>
              <a:t>for</a:t>
            </a:r>
            <a:r>
              <a:rPr sz="1000" spc="120" dirty="0">
                <a:latin typeface="Calibri"/>
                <a:cs typeface="Calibri"/>
              </a:rPr>
              <a:t> </a:t>
            </a:r>
            <a:r>
              <a:rPr sz="1000" dirty="0">
                <a:latin typeface="Calibri"/>
                <a:cs typeface="Calibri"/>
              </a:rPr>
              <a:t>points</a:t>
            </a:r>
            <a:r>
              <a:rPr sz="1000" spc="114" dirty="0">
                <a:latin typeface="Calibri"/>
                <a:cs typeface="Calibri"/>
              </a:rPr>
              <a:t> </a:t>
            </a:r>
            <a:r>
              <a:rPr sz="1000" spc="-25" dirty="0">
                <a:latin typeface="Calibri"/>
                <a:cs typeface="Calibri"/>
              </a:rPr>
              <a:t>on</a:t>
            </a:r>
            <a:r>
              <a:rPr sz="1000" dirty="0">
                <a:latin typeface="Calibri"/>
                <a:cs typeface="Calibri"/>
              </a:rPr>
              <a:t> one</a:t>
            </a:r>
            <a:r>
              <a:rPr sz="1000" spc="114" dirty="0">
                <a:latin typeface="Calibri"/>
                <a:cs typeface="Calibri"/>
              </a:rPr>
              <a:t> </a:t>
            </a:r>
            <a:r>
              <a:rPr sz="1000" dirty="0">
                <a:latin typeface="Calibri"/>
                <a:cs typeface="Calibri"/>
              </a:rPr>
              <a:t>side</a:t>
            </a:r>
            <a:r>
              <a:rPr sz="1000" spc="114" dirty="0">
                <a:latin typeface="Calibri"/>
                <a:cs typeface="Calibri"/>
              </a:rPr>
              <a:t> </a:t>
            </a:r>
            <a:r>
              <a:rPr sz="1000" dirty="0">
                <a:latin typeface="Calibri"/>
                <a:cs typeface="Calibri"/>
              </a:rPr>
              <a:t>of</a:t>
            </a:r>
            <a:r>
              <a:rPr sz="1000" spc="110" dirty="0">
                <a:latin typeface="Calibri"/>
                <a:cs typeface="Calibri"/>
              </a:rPr>
              <a:t> </a:t>
            </a:r>
            <a:r>
              <a:rPr sz="1000" dirty="0">
                <a:latin typeface="Calibri"/>
                <a:cs typeface="Calibri"/>
              </a:rPr>
              <a:t>the</a:t>
            </a:r>
            <a:r>
              <a:rPr sz="1000" spc="114" dirty="0">
                <a:latin typeface="Calibri"/>
                <a:cs typeface="Calibri"/>
              </a:rPr>
              <a:t> </a:t>
            </a:r>
            <a:r>
              <a:rPr sz="1000" dirty="0">
                <a:latin typeface="Calibri"/>
                <a:cs typeface="Calibri"/>
              </a:rPr>
              <a:t>hyperplane,</a:t>
            </a:r>
            <a:r>
              <a:rPr sz="1000" spc="120" dirty="0">
                <a:latin typeface="Calibri"/>
                <a:cs typeface="Calibri"/>
              </a:rPr>
              <a:t> </a:t>
            </a:r>
            <a:r>
              <a:rPr sz="1000" dirty="0">
                <a:latin typeface="Calibri"/>
                <a:cs typeface="Calibri"/>
              </a:rPr>
              <a:t>and</a:t>
            </a:r>
            <a:r>
              <a:rPr sz="1000" spc="110" dirty="0">
                <a:latin typeface="Calibri"/>
                <a:cs typeface="Calibri"/>
              </a:rPr>
              <a:t> </a:t>
            </a:r>
            <a:r>
              <a:rPr sz="1000" i="1" spc="185" dirty="0">
                <a:latin typeface="Calibri"/>
                <a:cs typeface="Calibri"/>
              </a:rPr>
              <a:t>f</a:t>
            </a:r>
            <a:r>
              <a:rPr sz="1000" i="1" spc="-110"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70" dirty="0">
                <a:latin typeface="Calibri"/>
                <a:cs typeface="Calibri"/>
              </a:rPr>
              <a:t> </a:t>
            </a:r>
            <a:r>
              <a:rPr sz="1000" i="1" spc="270" dirty="0">
                <a:latin typeface="Calibri"/>
                <a:cs typeface="Calibri"/>
              </a:rPr>
              <a:t>&lt;</a:t>
            </a:r>
            <a:r>
              <a:rPr sz="1000" i="1" spc="75" dirty="0">
                <a:latin typeface="Calibri"/>
                <a:cs typeface="Calibri"/>
              </a:rPr>
              <a:t> </a:t>
            </a:r>
            <a:r>
              <a:rPr sz="1000" dirty="0">
                <a:latin typeface="Calibri"/>
                <a:cs typeface="Calibri"/>
              </a:rPr>
              <a:t>0</a:t>
            </a:r>
            <a:r>
              <a:rPr sz="1000" spc="110" dirty="0">
                <a:latin typeface="Calibri"/>
                <a:cs typeface="Calibri"/>
              </a:rPr>
              <a:t> </a:t>
            </a:r>
            <a:r>
              <a:rPr sz="1000" dirty="0">
                <a:latin typeface="Calibri"/>
                <a:cs typeface="Calibri"/>
              </a:rPr>
              <a:t>for</a:t>
            </a:r>
            <a:r>
              <a:rPr sz="1000" spc="110" dirty="0">
                <a:latin typeface="Calibri"/>
                <a:cs typeface="Calibri"/>
              </a:rPr>
              <a:t> </a:t>
            </a:r>
            <a:r>
              <a:rPr sz="1000" dirty="0">
                <a:latin typeface="Calibri"/>
                <a:cs typeface="Calibri"/>
              </a:rPr>
              <a:t>points</a:t>
            </a:r>
            <a:r>
              <a:rPr sz="1000" spc="114" dirty="0">
                <a:latin typeface="Calibri"/>
                <a:cs typeface="Calibri"/>
              </a:rPr>
              <a:t> </a:t>
            </a:r>
            <a:r>
              <a:rPr sz="1000" dirty="0">
                <a:latin typeface="Calibri"/>
                <a:cs typeface="Calibri"/>
              </a:rPr>
              <a:t>on</a:t>
            </a:r>
            <a:r>
              <a:rPr sz="1000" spc="120" dirty="0">
                <a:latin typeface="Calibri"/>
                <a:cs typeface="Calibri"/>
              </a:rPr>
              <a:t> </a:t>
            </a:r>
            <a:r>
              <a:rPr sz="1000" dirty="0">
                <a:latin typeface="Calibri"/>
                <a:cs typeface="Calibri"/>
              </a:rPr>
              <a:t>the</a:t>
            </a:r>
            <a:r>
              <a:rPr sz="1000" spc="114" dirty="0">
                <a:latin typeface="Calibri"/>
                <a:cs typeface="Calibri"/>
              </a:rPr>
              <a:t> </a:t>
            </a:r>
            <a:r>
              <a:rPr sz="1000" spc="-10" dirty="0">
                <a:latin typeface="Calibri"/>
                <a:cs typeface="Calibri"/>
              </a:rPr>
              <a:t>other.</a:t>
            </a:r>
            <a:endParaRPr sz="1000">
              <a:latin typeface="Calibri"/>
              <a:cs typeface="Calibri"/>
            </a:endParaRPr>
          </a:p>
          <a:p>
            <a:pPr marL="170180" marR="306705" indent="-132715">
              <a:lnSpc>
                <a:spcPct val="100000"/>
              </a:lnSpc>
              <a:spcBef>
                <a:spcPts val="390"/>
              </a:spcBef>
              <a:buClr>
                <a:srgbClr val="3333B2"/>
              </a:buClr>
              <a:buFont typeface="Cambria"/>
              <a:buChar char="•"/>
              <a:tabLst>
                <a:tab pos="170180" algn="l"/>
              </a:tabLst>
            </a:pPr>
            <a:r>
              <a:rPr sz="1000" spc="55" dirty="0">
                <a:latin typeface="Calibri"/>
                <a:cs typeface="Calibri"/>
              </a:rPr>
              <a:t>If</a:t>
            </a:r>
            <a:r>
              <a:rPr sz="1000" spc="114" dirty="0">
                <a:latin typeface="Calibri"/>
                <a:cs typeface="Calibri"/>
              </a:rPr>
              <a:t> </a:t>
            </a:r>
            <a:r>
              <a:rPr sz="1000" dirty="0">
                <a:latin typeface="Calibri"/>
                <a:cs typeface="Calibri"/>
              </a:rPr>
              <a:t>we</a:t>
            </a:r>
            <a:r>
              <a:rPr sz="1000" spc="114" dirty="0">
                <a:latin typeface="Calibri"/>
                <a:cs typeface="Calibri"/>
              </a:rPr>
              <a:t> </a:t>
            </a:r>
            <a:r>
              <a:rPr sz="1000" dirty="0">
                <a:latin typeface="Calibri"/>
                <a:cs typeface="Calibri"/>
              </a:rPr>
              <a:t>code</a:t>
            </a:r>
            <a:r>
              <a:rPr sz="1000" spc="114" dirty="0">
                <a:latin typeface="Calibri"/>
                <a:cs typeface="Calibri"/>
              </a:rPr>
              <a:t> </a:t>
            </a:r>
            <a:r>
              <a:rPr sz="1000" dirty="0">
                <a:latin typeface="Calibri"/>
                <a:cs typeface="Calibri"/>
              </a:rPr>
              <a:t>the</a:t>
            </a:r>
            <a:r>
              <a:rPr sz="1000" spc="114" dirty="0">
                <a:latin typeface="Calibri"/>
                <a:cs typeface="Calibri"/>
              </a:rPr>
              <a:t> </a:t>
            </a:r>
            <a:r>
              <a:rPr sz="1000" dirty="0">
                <a:latin typeface="Calibri"/>
                <a:cs typeface="Calibri"/>
              </a:rPr>
              <a:t>colored</a:t>
            </a:r>
            <a:r>
              <a:rPr sz="1000" spc="114" dirty="0">
                <a:latin typeface="Calibri"/>
                <a:cs typeface="Calibri"/>
              </a:rPr>
              <a:t> </a:t>
            </a:r>
            <a:r>
              <a:rPr sz="1000" dirty="0">
                <a:latin typeface="Calibri"/>
                <a:cs typeface="Calibri"/>
              </a:rPr>
              <a:t>points</a:t>
            </a:r>
            <a:r>
              <a:rPr sz="1000" spc="114" dirty="0">
                <a:latin typeface="Calibri"/>
                <a:cs typeface="Calibri"/>
              </a:rPr>
              <a:t> </a:t>
            </a:r>
            <a:r>
              <a:rPr sz="1000" dirty="0">
                <a:latin typeface="Calibri"/>
                <a:cs typeface="Calibri"/>
              </a:rPr>
              <a:t>as</a:t>
            </a:r>
            <a:r>
              <a:rPr sz="1000" spc="120" dirty="0">
                <a:latin typeface="Calibri"/>
                <a:cs typeface="Calibri"/>
              </a:rPr>
              <a:t> </a:t>
            </a:r>
            <a:r>
              <a:rPr sz="1000" i="1" spc="100" dirty="0">
                <a:latin typeface="Calibri"/>
                <a:cs typeface="Calibri"/>
              </a:rPr>
              <a:t>Y</a:t>
            </a:r>
            <a:r>
              <a:rPr sz="1050" i="1" spc="150" baseline="-11904" dirty="0">
                <a:latin typeface="Calibri"/>
                <a:cs typeface="Calibri"/>
              </a:rPr>
              <a:t>i</a:t>
            </a:r>
            <a:r>
              <a:rPr sz="1050" i="1" spc="270" baseline="-11904" dirty="0">
                <a:latin typeface="Calibri"/>
                <a:cs typeface="Calibri"/>
              </a:rPr>
              <a:t> </a:t>
            </a:r>
            <a:r>
              <a:rPr sz="1000" spc="270" dirty="0">
                <a:latin typeface="Calibri"/>
                <a:cs typeface="Calibri"/>
              </a:rPr>
              <a:t>=</a:t>
            </a:r>
            <a:r>
              <a:rPr sz="1000" spc="55" dirty="0">
                <a:latin typeface="Calibri"/>
                <a:cs typeface="Calibri"/>
              </a:rPr>
              <a:t> </a:t>
            </a:r>
            <a:r>
              <a:rPr sz="1000" spc="125" dirty="0">
                <a:latin typeface="Calibri"/>
                <a:cs typeface="Calibri"/>
              </a:rPr>
              <a:t>+1</a:t>
            </a:r>
            <a:r>
              <a:rPr sz="1000" spc="120" dirty="0">
                <a:latin typeface="Calibri"/>
                <a:cs typeface="Calibri"/>
              </a:rPr>
              <a:t> </a:t>
            </a:r>
            <a:r>
              <a:rPr sz="1000" dirty="0">
                <a:latin typeface="Calibri"/>
                <a:cs typeface="Calibri"/>
              </a:rPr>
              <a:t>for</a:t>
            </a:r>
            <a:r>
              <a:rPr sz="1000" spc="114" dirty="0">
                <a:latin typeface="Calibri"/>
                <a:cs typeface="Calibri"/>
              </a:rPr>
              <a:t> </a:t>
            </a:r>
            <a:r>
              <a:rPr sz="1000" dirty="0">
                <a:latin typeface="Calibri"/>
                <a:cs typeface="Calibri"/>
              </a:rPr>
              <a:t>blue,</a:t>
            </a:r>
            <a:r>
              <a:rPr sz="1000" spc="114" dirty="0">
                <a:latin typeface="Calibri"/>
                <a:cs typeface="Calibri"/>
              </a:rPr>
              <a:t> </a:t>
            </a:r>
            <a:r>
              <a:rPr sz="1000" dirty="0">
                <a:latin typeface="Calibri"/>
                <a:cs typeface="Calibri"/>
              </a:rPr>
              <a:t>say,</a:t>
            </a:r>
            <a:r>
              <a:rPr sz="1000" spc="114" dirty="0">
                <a:latin typeface="Calibri"/>
                <a:cs typeface="Calibri"/>
              </a:rPr>
              <a:t> </a:t>
            </a:r>
            <a:r>
              <a:rPr sz="1000" spc="-25" dirty="0">
                <a:latin typeface="Calibri"/>
                <a:cs typeface="Calibri"/>
              </a:rPr>
              <a:t>and</a:t>
            </a:r>
            <a:r>
              <a:rPr sz="1000" spc="500" dirty="0">
                <a:latin typeface="Calibri"/>
                <a:cs typeface="Calibri"/>
              </a:rPr>
              <a:t> </a:t>
            </a:r>
            <a:r>
              <a:rPr sz="1000" i="1" spc="100" dirty="0">
                <a:latin typeface="Calibri"/>
                <a:cs typeface="Calibri"/>
              </a:rPr>
              <a:t>Y</a:t>
            </a:r>
            <a:r>
              <a:rPr sz="1050" i="1" spc="150" baseline="-11904" dirty="0">
                <a:latin typeface="Calibri"/>
                <a:cs typeface="Calibri"/>
              </a:rPr>
              <a:t>i</a:t>
            </a:r>
            <a:r>
              <a:rPr sz="1050" i="1" spc="277" baseline="-11904" dirty="0">
                <a:latin typeface="Calibri"/>
                <a:cs typeface="Calibri"/>
              </a:rPr>
              <a:t> </a:t>
            </a:r>
            <a:r>
              <a:rPr sz="1000" spc="270" dirty="0">
                <a:latin typeface="Calibri"/>
                <a:cs typeface="Calibri"/>
              </a:rPr>
              <a:t>=</a:t>
            </a:r>
            <a:r>
              <a:rPr sz="1000" spc="70" dirty="0">
                <a:latin typeface="Calibri"/>
                <a:cs typeface="Calibri"/>
              </a:rPr>
              <a:t> </a:t>
            </a:r>
            <a:r>
              <a:rPr sz="1000" spc="100" dirty="0">
                <a:latin typeface="Cambria"/>
                <a:cs typeface="Cambria"/>
              </a:rPr>
              <a:t>−</a:t>
            </a:r>
            <a:r>
              <a:rPr sz="1000" spc="100" dirty="0">
                <a:latin typeface="Calibri"/>
                <a:cs typeface="Calibri"/>
              </a:rPr>
              <a:t>1</a:t>
            </a:r>
            <a:r>
              <a:rPr sz="1000" spc="120" dirty="0">
                <a:latin typeface="Calibri"/>
                <a:cs typeface="Calibri"/>
              </a:rPr>
              <a:t> </a:t>
            </a:r>
            <a:r>
              <a:rPr sz="1000" dirty="0">
                <a:latin typeface="Calibri"/>
                <a:cs typeface="Calibri"/>
              </a:rPr>
              <a:t>for</a:t>
            </a:r>
            <a:r>
              <a:rPr sz="1000" spc="125" dirty="0">
                <a:latin typeface="Calibri"/>
                <a:cs typeface="Calibri"/>
              </a:rPr>
              <a:t> </a:t>
            </a:r>
            <a:r>
              <a:rPr sz="1000" dirty="0">
                <a:latin typeface="Calibri"/>
                <a:cs typeface="Calibri"/>
              </a:rPr>
              <a:t>mauve,</a:t>
            </a:r>
            <a:r>
              <a:rPr sz="1000" spc="125" dirty="0">
                <a:latin typeface="Calibri"/>
                <a:cs typeface="Calibri"/>
              </a:rPr>
              <a:t> </a:t>
            </a:r>
            <a:r>
              <a:rPr sz="1000" dirty="0">
                <a:latin typeface="Calibri"/>
                <a:cs typeface="Calibri"/>
              </a:rPr>
              <a:t>then</a:t>
            </a:r>
            <a:r>
              <a:rPr sz="1000" spc="125" dirty="0">
                <a:latin typeface="Calibri"/>
                <a:cs typeface="Calibri"/>
              </a:rPr>
              <a:t> </a:t>
            </a:r>
            <a:r>
              <a:rPr sz="1000" dirty="0">
                <a:latin typeface="Calibri"/>
                <a:cs typeface="Calibri"/>
              </a:rPr>
              <a:t>if</a:t>
            </a:r>
            <a:r>
              <a:rPr sz="1000" spc="120" dirty="0">
                <a:latin typeface="Calibri"/>
                <a:cs typeface="Calibri"/>
              </a:rPr>
              <a:t> </a:t>
            </a:r>
            <a:r>
              <a:rPr sz="1000" i="1" spc="100" dirty="0">
                <a:latin typeface="Calibri"/>
                <a:cs typeface="Calibri"/>
              </a:rPr>
              <a:t>Y</a:t>
            </a:r>
            <a:r>
              <a:rPr sz="1050" i="1" spc="150" baseline="-11904" dirty="0">
                <a:latin typeface="Calibri"/>
                <a:cs typeface="Calibri"/>
              </a:rPr>
              <a:t>i</a:t>
            </a:r>
            <a:r>
              <a:rPr sz="1050" i="1" spc="187" baseline="-11904" dirty="0">
                <a:latin typeface="Calibri"/>
                <a:cs typeface="Calibri"/>
              </a:rPr>
              <a:t> </a:t>
            </a:r>
            <a:r>
              <a:rPr sz="1000" dirty="0">
                <a:latin typeface="Cambria"/>
                <a:cs typeface="Cambria"/>
              </a:rPr>
              <a:t>·</a:t>
            </a:r>
            <a:r>
              <a:rPr sz="1000" spc="10" dirty="0">
                <a:latin typeface="Cambria"/>
                <a:cs typeface="Cambria"/>
              </a:rPr>
              <a:t> </a:t>
            </a:r>
            <a:r>
              <a:rPr sz="1000" i="1" spc="185" dirty="0">
                <a:latin typeface="Calibri"/>
                <a:cs typeface="Calibri"/>
              </a:rPr>
              <a:t>f</a:t>
            </a:r>
            <a:r>
              <a:rPr sz="1000" i="1" spc="-110" dirty="0">
                <a:latin typeface="Calibri"/>
                <a:cs typeface="Calibri"/>
              </a:rPr>
              <a:t> </a:t>
            </a:r>
            <a:r>
              <a:rPr sz="1000" spc="155" dirty="0">
                <a:latin typeface="Calibri"/>
                <a:cs typeface="Calibri"/>
              </a:rPr>
              <a:t>(</a:t>
            </a:r>
            <a:r>
              <a:rPr sz="1000" i="1" spc="155" dirty="0">
                <a:latin typeface="Calibri"/>
                <a:cs typeface="Calibri"/>
              </a:rPr>
              <a:t>X</a:t>
            </a:r>
            <a:r>
              <a:rPr sz="1050" i="1" spc="232" baseline="-11904" dirty="0">
                <a:latin typeface="Calibri"/>
                <a:cs typeface="Calibri"/>
              </a:rPr>
              <a:t>i</a:t>
            </a:r>
            <a:r>
              <a:rPr sz="1000" spc="155" dirty="0">
                <a:latin typeface="Calibri"/>
                <a:cs typeface="Calibri"/>
              </a:rPr>
              <a:t>)</a:t>
            </a:r>
            <a:r>
              <a:rPr sz="1000" spc="65" dirty="0">
                <a:latin typeface="Calibri"/>
                <a:cs typeface="Calibri"/>
              </a:rPr>
              <a:t> </a:t>
            </a:r>
            <a:r>
              <a:rPr sz="1000" i="1" spc="270" dirty="0">
                <a:latin typeface="Calibri"/>
                <a:cs typeface="Calibri"/>
              </a:rPr>
              <a:t>&gt;</a:t>
            </a:r>
            <a:r>
              <a:rPr sz="1000" i="1" spc="65" dirty="0">
                <a:latin typeface="Calibri"/>
                <a:cs typeface="Calibri"/>
              </a:rPr>
              <a:t> </a:t>
            </a:r>
            <a:r>
              <a:rPr sz="1000" dirty="0">
                <a:latin typeface="Calibri"/>
                <a:cs typeface="Calibri"/>
              </a:rPr>
              <a:t>0</a:t>
            </a:r>
            <a:r>
              <a:rPr sz="1000" spc="125" dirty="0">
                <a:latin typeface="Calibri"/>
                <a:cs typeface="Calibri"/>
              </a:rPr>
              <a:t> </a:t>
            </a:r>
            <a:r>
              <a:rPr sz="1000" dirty="0">
                <a:latin typeface="Calibri"/>
                <a:cs typeface="Calibri"/>
              </a:rPr>
              <a:t>for</a:t>
            </a:r>
            <a:r>
              <a:rPr sz="1000" spc="125" dirty="0">
                <a:latin typeface="Calibri"/>
                <a:cs typeface="Calibri"/>
              </a:rPr>
              <a:t> </a:t>
            </a:r>
            <a:r>
              <a:rPr sz="1000" dirty="0">
                <a:latin typeface="Calibri"/>
                <a:cs typeface="Calibri"/>
              </a:rPr>
              <a:t>all</a:t>
            </a:r>
            <a:r>
              <a:rPr sz="1000" spc="114" dirty="0">
                <a:latin typeface="Calibri"/>
                <a:cs typeface="Calibri"/>
              </a:rPr>
              <a:t> </a:t>
            </a:r>
            <a:r>
              <a:rPr sz="1000" i="1" spc="70" dirty="0">
                <a:latin typeface="Calibri"/>
                <a:cs typeface="Calibri"/>
              </a:rPr>
              <a:t>i</a:t>
            </a:r>
            <a:r>
              <a:rPr sz="1000" spc="70" dirty="0">
                <a:latin typeface="Calibri"/>
                <a:cs typeface="Calibri"/>
              </a:rPr>
              <a:t>,</a:t>
            </a:r>
            <a:r>
              <a:rPr sz="1000" spc="125" dirty="0">
                <a:latin typeface="Calibri"/>
                <a:cs typeface="Calibri"/>
              </a:rPr>
              <a:t> </a:t>
            </a:r>
            <a:r>
              <a:rPr sz="1000" i="1" spc="185" dirty="0">
                <a:latin typeface="Calibri"/>
                <a:cs typeface="Calibri"/>
              </a:rPr>
              <a:t>f</a:t>
            </a:r>
            <a:r>
              <a:rPr sz="1000" i="1" spc="-114" dirty="0">
                <a:latin typeface="Calibri"/>
                <a:cs typeface="Calibri"/>
              </a:rPr>
              <a:t> </a:t>
            </a:r>
            <a:r>
              <a:rPr sz="1000" spc="180" dirty="0">
                <a:latin typeface="Calibri"/>
                <a:cs typeface="Calibri"/>
              </a:rPr>
              <a:t>(</a:t>
            </a:r>
            <a:r>
              <a:rPr sz="1000" i="1" spc="180" dirty="0">
                <a:latin typeface="Calibri"/>
                <a:cs typeface="Calibri"/>
              </a:rPr>
              <a:t>X</a:t>
            </a:r>
            <a:r>
              <a:rPr sz="1000" spc="180" dirty="0">
                <a:latin typeface="Calibri"/>
                <a:cs typeface="Calibri"/>
              </a:rPr>
              <a:t>)</a:t>
            </a:r>
            <a:r>
              <a:rPr sz="1000" spc="70" dirty="0">
                <a:latin typeface="Calibri"/>
                <a:cs typeface="Calibri"/>
              </a:rPr>
              <a:t> </a:t>
            </a:r>
            <a:r>
              <a:rPr sz="1000" spc="270" dirty="0">
                <a:latin typeface="Calibri"/>
                <a:cs typeface="Calibri"/>
              </a:rPr>
              <a:t>=</a:t>
            </a:r>
            <a:r>
              <a:rPr sz="1000" spc="65" dirty="0">
                <a:latin typeface="Calibri"/>
                <a:cs typeface="Calibri"/>
              </a:rPr>
              <a:t> </a:t>
            </a:r>
            <a:r>
              <a:rPr sz="1000" spc="-50" dirty="0">
                <a:latin typeface="Calibri"/>
                <a:cs typeface="Calibri"/>
              </a:rPr>
              <a:t>0</a:t>
            </a:r>
            <a:r>
              <a:rPr sz="1000" dirty="0">
                <a:latin typeface="Calibri"/>
                <a:cs typeface="Calibri"/>
              </a:rPr>
              <a:t> defines</a:t>
            </a:r>
            <a:r>
              <a:rPr sz="1000" spc="95" dirty="0">
                <a:latin typeface="Calibri"/>
                <a:cs typeface="Calibri"/>
              </a:rPr>
              <a:t> </a:t>
            </a:r>
            <a:r>
              <a:rPr sz="1000" dirty="0">
                <a:latin typeface="Calibri"/>
                <a:cs typeface="Calibri"/>
              </a:rPr>
              <a:t>a</a:t>
            </a:r>
            <a:r>
              <a:rPr sz="1000" spc="100" dirty="0">
                <a:latin typeface="Calibri"/>
                <a:cs typeface="Calibri"/>
              </a:rPr>
              <a:t> </a:t>
            </a:r>
            <a:r>
              <a:rPr sz="1000" i="1" dirty="0">
                <a:solidFill>
                  <a:srgbClr val="009900"/>
                </a:solidFill>
                <a:latin typeface="Calibri"/>
                <a:cs typeface="Calibri"/>
              </a:rPr>
              <a:t>separating</a:t>
            </a:r>
            <a:r>
              <a:rPr sz="1000" i="1" spc="120" dirty="0">
                <a:solidFill>
                  <a:srgbClr val="009900"/>
                </a:solidFill>
                <a:latin typeface="Calibri"/>
                <a:cs typeface="Calibri"/>
              </a:rPr>
              <a:t> </a:t>
            </a:r>
            <a:r>
              <a:rPr sz="1000" i="1" spc="-10" dirty="0">
                <a:solidFill>
                  <a:srgbClr val="009900"/>
                </a:solidFill>
                <a:latin typeface="Calibri"/>
                <a:cs typeface="Calibri"/>
              </a:rPr>
              <a:t>hyperplane</a:t>
            </a:r>
            <a:r>
              <a:rPr sz="1000" spc="-10" dirty="0">
                <a:latin typeface="Calibri"/>
                <a:cs typeface="Calibri"/>
              </a:rPr>
              <a:t>.</a:t>
            </a:r>
            <a:endParaRPr sz="1000">
              <a:latin typeface="Calibri"/>
              <a:cs typeface="Calibri"/>
            </a:endParaRPr>
          </a:p>
        </p:txBody>
      </p:sp>
      <p:sp>
        <p:nvSpPr>
          <p:cNvPr id="65" name="Footer Placeholder 64">
            <a:extLst>
              <a:ext uri="{FF2B5EF4-FFF2-40B4-BE49-F238E27FC236}">
                <a16:creationId xmlns:a16="http://schemas.microsoft.com/office/drawing/2014/main" id="{A5DA5122-8677-BFC5-880A-C2E08990FEB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104799775"/>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E2A5-C3E5-907F-7130-C9AD0855B62D}"/>
              </a:ext>
            </a:extLst>
          </p:cNvPr>
          <p:cNvSpPr>
            <a:spLocks noGrp="1"/>
          </p:cNvSpPr>
          <p:nvPr>
            <p:ph type="title"/>
          </p:nvPr>
        </p:nvSpPr>
        <p:spPr>
          <a:xfrm>
            <a:off x="400050" y="108863"/>
            <a:ext cx="3394075" cy="215444"/>
          </a:xfrm>
        </p:spPr>
        <p:txBody>
          <a:bodyPr/>
          <a:lstStyle/>
          <a:p>
            <a:pPr rtl="0"/>
            <a:r>
              <a:rPr lang="en-US" dirty="0"/>
              <a:t>Salary for poor or rich people  </a:t>
            </a:r>
            <a:endParaRPr lang="en-JO" dirty="0"/>
          </a:p>
        </p:txBody>
      </p:sp>
      <p:pic>
        <p:nvPicPr>
          <p:cNvPr id="4" name="Picture 3">
            <a:extLst>
              <a:ext uri="{FF2B5EF4-FFF2-40B4-BE49-F238E27FC236}">
                <a16:creationId xmlns:a16="http://schemas.microsoft.com/office/drawing/2014/main" id="{94BD6841-811D-0E59-ACCB-BB085DCBEE2D}"/>
              </a:ext>
            </a:extLst>
          </p:cNvPr>
          <p:cNvPicPr>
            <a:picLocks noChangeAspect="1"/>
          </p:cNvPicPr>
          <p:nvPr/>
        </p:nvPicPr>
        <p:blipFill rotWithShape="1">
          <a:blip r:embed="rId2"/>
          <a:srcRect l="621" r="-37"/>
          <a:stretch/>
        </p:blipFill>
        <p:spPr>
          <a:xfrm>
            <a:off x="235493" y="551720"/>
            <a:ext cx="4139114" cy="2200071"/>
          </a:xfrm>
          <a:prstGeom prst="rect">
            <a:avLst/>
          </a:prstGeom>
        </p:spPr>
      </p:pic>
      <p:sp>
        <p:nvSpPr>
          <p:cNvPr id="5" name="TextBox 4">
            <a:extLst>
              <a:ext uri="{FF2B5EF4-FFF2-40B4-BE49-F238E27FC236}">
                <a16:creationId xmlns:a16="http://schemas.microsoft.com/office/drawing/2014/main" id="{6BABDF5A-91F7-25A7-0054-49F94860BDB2}"/>
              </a:ext>
            </a:extLst>
          </p:cNvPr>
          <p:cNvSpPr txBox="1"/>
          <p:nvPr/>
        </p:nvSpPr>
        <p:spPr>
          <a:xfrm>
            <a:off x="-24529" y="2797175"/>
            <a:ext cx="3843020" cy="507831"/>
          </a:xfrm>
          <a:prstGeom prst="rect">
            <a:avLst/>
          </a:prstGeom>
          <a:noFill/>
        </p:spPr>
        <p:txBody>
          <a:bodyPr wrap="square" rtlCol="0">
            <a:spAutoFit/>
          </a:bodyPr>
          <a:lstStyle/>
          <a:p>
            <a:pPr algn="l" rtl="0"/>
            <a:r>
              <a:rPr lang="en-JO" sz="900" dirty="0"/>
              <a:t>Which one is better?</a:t>
            </a:r>
          </a:p>
          <a:p>
            <a:pPr algn="l" rtl="0"/>
            <a:r>
              <a:rPr lang="en-US" sz="900" dirty="0"/>
              <a:t>I</a:t>
            </a:r>
            <a:r>
              <a:rPr lang="en-JO" sz="900" dirty="0"/>
              <a:t>f salary &lt;=500  then he is poor, else, rich</a:t>
            </a:r>
          </a:p>
          <a:p>
            <a:pPr algn="l" rtl="0"/>
            <a:r>
              <a:rPr lang="en-US" sz="900" dirty="0"/>
              <a:t>I</a:t>
            </a:r>
            <a:r>
              <a:rPr lang="en-JO" sz="900" dirty="0"/>
              <a:t>f salary &gt;=800, then he is rich , else poor</a:t>
            </a:r>
          </a:p>
        </p:txBody>
      </p:sp>
      <p:sp>
        <p:nvSpPr>
          <p:cNvPr id="3" name="Text Placeholder 2">
            <a:extLst>
              <a:ext uri="{FF2B5EF4-FFF2-40B4-BE49-F238E27FC236}">
                <a16:creationId xmlns:a16="http://schemas.microsoft.com/office/drawing/2014/main" id="{58D74D4A-1C2E-09D7-252A-98930BF0652B}"/>
              </a:ext>
            </a:extLst>
          </p:cNvPr>
          <p:cNvSpPr>
            <a:spLocks noGrp="1"/>
          </p:cNvSpPr>
          <p:nvPr>
            <p:ph type="body" idx="1"/>
          </p:nvPr>
        </p:nvSpPr>
        <p:spPr>
          <a:xfrm>
            <a:off x="400050" y="739684"/>
            <a:ext cx="3766820" cy="169277"/>
          </a:xfrm>
        </p:spPr>
        <p:txBody>
          <a:bodyPr/>
          <a:lstStyle/>
          <a:p>
            <a:pPr marL="0" algn="l" rtl="0"/>
            <a:r>
              <a:rPr lang="en-JO" dirty="0"/>
              <a:t>   80        200                 500                                 800     1000    20,000</a:t>
            </a:r>
          </a:p>
        </p:txBody>
      </p:sp>
      <p:sp>
        <p:nvSpPr>
          <p:cNvPr id="6" name="TextBox 5">
            <a:extLst>
              <a:ext uri="{FF2B5EF4-FFF2-40B4-BE49-F238E27FC236}">
                <a16:creationId xmlns:a16="http://schemas.microsoft.com/office/drawing/2014/main" id="{B1426B65-5805-1C47-C18F-05F1E332105F}"/>
              </a:ext>
            </a:extLst>
          </p:cNvPr>
          <p:cNvSpPr txBox="1"/>
          <p:nvPr/>
        </p:nvSpPr>
        <p:spPr>
          <a:xfrm>
            <a:off x="2457450" y="2965839"/>
            <a:ext cx="2057400"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rtl="0"/>
            <a:r>
              <a:rPr lang="en-US" sz="1000" dirty="0"/>
              <a:t>I</a:t>
            </a:r>
            <a:r>
              <a:rPr lang="en-JO" sz="1000" dirty="0"/>
              <a:t>f salary &gt;=650, then rich, else poor</a:t>
            </a:r>
          </a:p>
        </p:txBody>
      </p:sp>
      <p:sp>
        <p:nvSpPr>
          <p:cNvPr id="7" name="Footer Placeholder 6">
            <a:extLst>
              <a:ext uri="{FF2B5EF4-FFF2-40B4-BE49-F238E27FC236}">
                <a16:creationId xmlns:a16="http://schemas.microsoft.com/office/drawing/2014/main" id="{132DB34F-EB66-4E8B-B4A8-A4A6619F2B1E}"/>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67665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65BA-14B2-3D49-BF7C-04EA6206DEB7}"/>
              </a:ext>
            </a:extLst>
          </p:cNvPr>
          <p:cNvSpPr>
            <a:spLocks noGrp="1"/>
          </p:cNvSpPr>
          <p:nvPr>
            <p:ph type="title"/>
          </p:nvPr>
        </p:nvSpPr>
        <p:spPr>
          <a:xfrm>
            <a:off x="247650" y="332223"/>
            <a:ext cx="3394075" cy="215444"/>
          </a:xfrm>
        </p:spPr>
        <p:txBody>
          <a:bodyPr/>
          <a:lstStyle/>
          <a:p>
            <a:r>
              <a:rPr lang="en-US" b="1" dirty="0"/>
              <a:t>SVM</a:t>
            </a:r>
          </a:p>
        </p:txBody>
      </p:sp>
      <p:sp>
        <p:nvSpPr>
          <p:cNvPr id="3" name="Content Placeholder 2">
            <a:extLst>
              <a:ext uri="{FF2B5EF4-FFF2-40B4-BE49-F238E27FC236}">
                <a16:creationId xmlns:a16="http://schemas.microsoft.com/office/drawing/2014/main" id="{3340E709-3FBA-1844-AADC-D9B9239636E6}"/>
              </a:ext>
            </a:extLst>
          </p:cNvPr>
          <p:cNvSpPr>
            <a:spLocks noGrp="1"/>
          </p:cNvSpPr>
          <p:nvPr>
            <p:ph idx="1"/>
          </p:nvPr>
        </p:nvSpPr>
        <p:spPr>
          <a:xfrm>
            <a:off x="491858" y="1078076"/>
            <a:ext cx="3766820" cy="169277"/>
          </a:xfrm>
        </p:spPr>
        <p:txBody>
          <a:bodyPr/>
          <a:lstStyle/>
          <a:p>
            <a:endParaRPr lang="en-US"/>
          </a:p>
        </p:txBody>
      </p:sp>
      <p:pic>
        <p:nvPicPr>
          <p:cNvPr id="7" name="Picture 6">
            <a:extLst>
              <a:ext uri="{FF2B5EF4-FFF2-40B4-BE49-F238E27FC236}">
                <a16:creationId xmlns:a16="http://schemas.microsoft.com/office/drawing/2014/main" id="{2CEF9A1A-37CE-C544-BF82-7497ED434753}"/>
              </a:ext>
            </a:extLst>
          </p:cNvPr>
          <p:cNvPicPr>
            <a:picLocks noChangeAspect="1"/>
          </p:cNvPicPr>
          <p:nvPr/>
        </p:nvPicPr>
        <p:blipFill>
          <a:blip r:embed="rId2"/>
          <a:stretch>
            <a:fillRect/>
          </a:stretch>
        </p:blipFill>
        <p:spPr>
          <a:xfrm>
            <a:off x="34710" y="1066088"/>
            <a:ext cx="4389905" cy="807408"/>
          </a:xfrm>
          <a:prstGeom prst="rect">
            <a:avLst/>
          </a:prstGeom>
        </p:spPr>
      </p:pic>
      <p:sp>
        <p:nvSpPr>
          <p:cNvPr id="5" name="Footer Placeholder 4">
            <a:extLst>
              <a:ext uri="{FF2B5EF4-FFF2-40B4-BE49-F238E27FC236}">
                <a16:creationId xmlns:a16="http://schemas.microsoft.com/office/drawing/2014/main" id="{E7483323-4F25-DC09-80FB-1FF79BE0A793}"/>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12191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17A7-DF01-6244-9CFD-3DA464D99855}"/>
              </a:ext>
            </a:extLst>
          </p:cNvPr>
          <p:cNvSpPr>
            <a:spLocks noGrp="1"/>
          </p:cNvSpPr>
          <p:nvPr>
            <p:ph type="title"/>
          </p:nvPr>
        </p:nvSpPr>
        <p:spPr>
          <a:xfrm>
            <a:off x="606488" y="211465"/>
            <a:ext cx="3394075" cy="215444"/>
          </a:xfrm>
        </p:spPr>
        <p:txBody>
          <a:bodyPr/>
          <a:lstStyle/>
          <a:p>
            <a:r>
              <a:rPr lang="en-US" dirty="0"/>
              <a:t>The core idea of SVM</a:t>
            </a:r>
          </a:p>
        </p:txBody>
      </p:sp>
      <p:sp>
        <p:nvSpPr>
          <p:cNvPr id="3" name="Content Placeholder 2">
            <a:extLst>
              <a:ext uri="{FF2B5EF4-FFF2-40B4-BE49-F238E27FC236}">
                <a16:creationId xmlns:a16="http://schemas.microsoft.com/office/drawing/2014/main" id="{D9C653DD-FDAE-1B4D-9135-A88011D1D5C1}"/>
              </a:ext>
            </a:extLst>
          </p:cNvPr>
          <p:cNvSpPr>
            <a:spLocks noGrp="1"/>
          </p:cNvSpPr>
          <p:nvPr>
            <p:ph idx="1"/>
          </p:nvPr>
        </p:nvSpPr>
        <p:spPr>
          <a:xfrm>
            <a:off x="95250" y="815975"/>
            <a:ext cx="2358910" cy="1862048"/>
          </a:xfrm>
        </p:spPr>
        <p:txBody>
          <a:bodyPr/>
          <a:lstStyle/>
          <a:p>
            <a:r>
              <a:rPr lang="en-US" dirty="0"/>
              <a:t>SVM constructs a hyperplane in multidimensional space to separate different classes. </a:t>
            </a:r>
          </a:p>
          <a:p>
            <a:endParaRPr lang="en-US" dirty="0"/>
          </a:p>
          <a:p>
            <a:r>
              <a:rPr lang="en-US" dirty="0"/>
              <a:t>SVM generates optimal hyperplane in an iterative manner, which is used to minimize an error. </a:t>
            </a:r>
          </a:p>
          <a:p>
            <a:endParaRPr lang="en-US" dirty="0"/>
          </a:p>
          <a:p>
            <a:r>
              <a:rPr lang="en-US" dirty="0"/>
              <a:t>The core idea of SVM is to find a maximum marginal hyperplane(MMH) that best divides the dataset into classes.</a:t>
            </a:r>
          </a:p>
        </p:txBody>
      </p:sp>
      <p:pic>
        <p:nvPicPr>
          <p:cNvPr id="6" name="Picture 5">
            <a:extLst>
              <a:ext uri="{FF2B5EF4-FFF2-40B4-BE49-F238E27FC236}">
                <a16:creationId xmlns:a16="http://schemas.microsoft.com/office/drawing/2014/main" id="{C779E817-3F9C-8D44-B3B6-EEB32CE35DCD}"/>
              </a:ext>
            </a:extLst>
          </p:cNvPr>
          <p:cNvPicPr>
            <a:picLocks noChangeAspect="1"/>
          </p:cNvPicPr>
          <p:nvPr/>
        </p:nvPicPr>
        <p:blipFill>
          <a:blip r:embed="rId2"/>
          <a:stretch>
            <a:fillRect/>
          </a:stretch>
        </p:blipFill>
        <p:spPr>
          <a:xfrm>
            <a:off x="2388722" y="715008"/>
            <a:ext cx="2221377" cy="1853567"/>
          </a:xfrm>
          <a:prstGeom prst="rect">
            <a:avLst/>
          </a:prstGeom>
        </p:spPr>
      </p:pic>
      <p:sp>
        <p:nvSpPr>
          <p:cNvPr id="7" name="Footer Placeholder 6">
            <a:extLst>
              <a:ext uri="{FF2B5EF4-FFF2-40B4-BE49-F238E27FC236}">
                <a16:creationId xmlns:a16="http://schemas.microsoft.com/office/drawing/2014/main" id="{F9529C99-BD1D-19D7-9F62-28700A3635A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734667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147" y="211465"/>
            <a:ext cx="2094230" cy="244475"/>
          </a:xfrm>
          <a:prstGeom prst="rect">
            <a:avLst/>
          </a:prstGeom>
        </p:spPr>
        <p:txBody>
          <a:bodyPr vert="horz" wrap="square" lIns="0" tIns="17145" rIns="0" bIns="0" rtlCol="0">
            <a:spAutoFit/>
          </a:bodyPr>
          <a:lstStyle/>
          <a:p>
            <a:pPr marL="12700">
              <a:lnSpc>
                <a:spcPct val="100000"/>
              </a:lnSpc>
              <a:spcBef>
                <a:spcPts val="135"/>
              </a:spcBef>
            </a:pPr>
            <a:r>
              <a:rPr spc="60" dirty="0"/>
              <a:t>Maximal</a:t>
            </a:r>
            <a:r>
              <a:rPr spc="300" dirty="0"/>
              <a:t> </a:t>
            </a:r>
            <a:r>
              <a:rPr dirty="0"/>
              <a:t>Margin</a:t>
            </a:r>
            <a:r>
              <a:rPr spc="305" dirty="0"/>
              <a:t> </a:t>
            </a:r>
            <a:r>
              <a:rPr spc="-10" dirty="0"/>
              <a:t>Classifier</a:t>
            </a:r>
          </a:p>
        </p:txBody>
      </p:sp>
      <p:sp>
        <p:nvSpPr>
          <p:cNvPr id="3" name="object 3"/>
          <p:cNvSpPr txBox="1"/>
          <p:nvPr/>
        </p:nvSpPr>
        <p:spPr>
          <a:xfrm>
            <a:off x="781295" y="2564306"/>
            <a:ext cx="71120" cy="73660"/>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4" name="object 4"/>
          <p:cNvSpPr txBox="1"/>
          <p:nvPr/>
        </p:nvSpPr>
        <p:spPr>
          <a:xfrm>
            <a:off x="1110690"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5" name="object 5"/>
          <p:cNvSpPr txBox="1"/>
          <p:nvPr/>
        </p:nvSpPr>
        <p:spPr>
          <a:xfrm>
            <a:off x="1428452"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6" name="object 6"/>
          <p:cNvSpPr txBox="1"/>
          <p:nvPr/>
        </p:nvSpPr>
        <p:spPr>
          <a:xfrm>
            <a:off x="1746249"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7" name="object 7"/>
          <p:cNvSpPr txBox="1"/>
          <p:nvPr/>
        </p:nvSpPr>
        <p:spPr>
          <a:xfrm>
            <a:off x="2064011" y="2564306"/>
            <a:ext cx="47625" cy="73660"/>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3</a:t>
            </a:r>
            <a:endParaRPr sz="300">
              <a:latin typeface="Microsoft Sans Serif"/>
              <a:cs typeface="Microsoft Sans Serif"/>
            </a:endParaRPr>
          </a:p>
        </p:txBody>
      </p:sp>
      <p:pic>
        <p:nvPicPr>
          <p:cNvPr id="8" name="object 8"/>
          <p:cNvPicPr/>
          <p:nvPr/>
        </p:nvPicPr>
        <p:blipFill>
          <a:blip r:embed="rId2" cstate="print"/>
          <a:stretch>
            <a:fillRect/>
          </a:stretch>
        </p:blipFill>
        <p:spPr>
          <a:xfrm>
            <a:off x="559961" y="858594"/>
            <a:ext cx="1693682" cy="1696163"/>
          </a:xfrm>
          <a:prstGeom prst="rect">
            <a:avLst/>
          </a:prstGeom>
        </p:spPr>
      </p:pic>
      <p:sp>
        <p:nvSpPr>
          <p:cNvPr id="9" name="object 9"/>
          <p:cNvSpPr txBox="1"/>
          <p:nvPr/>
        </p:nvSpPr>
        <p:spPr>
          <a:xfrm>
            <a:off x="368839" y="1064895"/>
            <a:ext cx="172085" cy="1265555"/>
          </a:xfrm>
          <a:prstGeom prst="rect">
            <a:avLst/>
          </a:prstGeom>
        </p:spPr>
        <p:txBody>
          <a:bodyPr vert="vert270" wrap="square" lIns="0" tIns="8890" rIns="0" bIns="0" rtlCol="0">
            <a:spAutoFit/>
          </a:bodyPr>
          <a:lstStyle/>
          <a:p>
            <a:pPr marL="31115" algn="ctr">
              <a:lnSpc>
                <a:spcPct val="100000"/>
              </a:lnSpc>
              <a:spcBef>
                <a:spcPts val="70"/>
              </a:spcBef>
            </a:pPr>
            <a:r>
              <a:rPr sz="750" i="1" spc="-37" baseline="11111" dirty="0">
                <a:solidFill>
                  <a:srgbClr val="231F20"/>
                </a:solidFill>
                <a:latin typeface="Verdana"/>
                <a:cs typeface="Verdana"/>
              </a:rPr>
              <a:t>X</a:t>
            </a:r>
            <a:r>
              <a:rPr sz="350" spc="-25" dirty="0">
                <a:solidFill>
                  <a:srgbClr val="231F20"/>
                </a:solidFill>
                <a:latin typeface="Calibri"/>
                <a:cs typeface="Calibri"/>
              </a:rPr>
              <a:t>2</a:t>
            </a:r>
            <a:endParaRPr sz="350">
              <a:latin typeface="Calibri"/>
              <a:cs typeface="Calibri"/>
            </a:endParaRPr>
          </a:p>
          <a:p>
            <a:pPr algn="ctr">
              <a:lnSpc>
                <a:spcPct val="100000"/>
              </a:lnSpc>
              <a:spcBef>
                <a:spcPts val="270"/>
              </a:spcBef>
              <a:tabLst>
                <a:tab pos="313055" algn="l"/>
                <a:tab pos="614680" algn="l"/>
                <a:tab pos="915669" algn="l"/>
                <a:tab pos="1217295" algn="l"/>
              </a:tabLst>
            </a:pP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r>
              <a:rPr sz="300" dirty="0">
                <a:latin typeface="Microsoft Sans Serif"/>
                <a:cs typeface="Microsoft Sans Serif"/>
              </a:rPr>
              <a:t>	</a:t>
            </a:r>
            <a:r>
              <a:rPr sz="300" spc="-50"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2</a:t>
            </a:r>
            <a:r>
              <a:rPr sz="300" dirty="0">
                <a:latin typeface="Microsoft Sans Serif"/>
                <a:cs typeface="Microsoft Sans Serif"/>
              </a:rPr>
              <a:t>	</a:t>
            </a:r>
            <a:r>
              <a:rPr sz="300" spc="-50" dirty="0">
                <a:latin typeface="Microsoft Sans Serif"/>
                <a:cs typeface="Microsoft Sans Serif"/>
              </a:rPr>
              <a:t>3</a:t>
            </a:r>
            <a:endParaRPr sz="300">
              <a:latin typeface="Microsoft Sans Serif"/>
              <a:cs typeface="Microsoft Sans Serif"/>
            </a:endParaRPr>
          </a:p>
        </p:txBody>
      </p:sp>
      <p:sp>
        <p:nvSpPr>
          <p:cNvPr id="10" name="object 10"/>
          <p:cNvSpPr txBox="1"/>
          <p:nvPr/>
        </p:nvSpPr>
        <p:spPr>
          <a:xfrm>
            <a:off x="334594" y="451699"/>
            <a:ext cx="3894454" cy="1068070"/>
          </a:xfrm>
          <a:prstGeom prst="rect">
            <a:avLst/>
          </a:prstGeom>
        </p:spPr>
        <p:txBody>
          <a:bodyPr vert="horz" wrap="square" lIns="0" tIns="6985" rIns="0" bIns="0" rtlCol="0">
            <a:spAutoFit/>
          </a:bodyPr>
          <a:lstStyle/>
          <a:p>
            <a:pPr marL="25400" marR="32384">
              <a:lnSpc>
                <a:spcPct val="102699"/>
              </a:lnSpc>
              <a:spcBef>
                <a:spcPts val="55"/>
              </a:spcBef>
            </a:pPr>
            <a:r>
              <a:rPr sz="1100" dirty="0">
                <a:latin typeface="Calibri"/>
                <a:cs typeface="Calibri"/>
              </a:rPr>
              <a:t>Among</a:t>
            </a:r>
            <a:r>
              <a:rPr sz="1100" spc="204" dirty="0">
                <a:latin typeface="Calibri"/>
                <a:cs typeface="Calibri"/>
              </a:rPr>
              <a:t> </a:t>
            </a:r>
            <a:r>
              <a:rPr sz="1100" dirty="0">
                <a:latin typeface="Calibri"/>
                <a:cs typeface="Calibri"/>
              </a:rPr>
              <a:t>all</a:t>
            </a:r>
            <a:r>
              <a:rPr sz="1100" spc="215" dirty="0">
                <a:latin typeface="Calibri"/>
                <a:cs typeface="Calibri"/>
              </a:rPr>
              <a:t> </a:t>
            </a:r>
            <a:r>
              <a:rPr sz="1100" dirty="0">
                <a:latin typeface="Calibri"/>
                <a:cs typeface="Calibri"/>
              </a:rPr>
              <a:t>separating</a:t>
            </a:r>
            <a:r>
              <a:rPr sz="1100" spc="210" dirty="0">
                <a:latin typeface="Calibri"/>
                <a:cs typeface="Calibri"/>
              </a:rPr>
              <a:t> </a:t>
            </a:r>
            <a:r>
              <a:rPr sz="1100" dirty="0">
                <a:latin typeface="Calibri"/>
                <a:cs typeface="Calibri"/>
              </a:rPr>
              <a:t>hyperplanes,</a:t>
            </a:r>
            <a:r>
              <a:rPr sz="1100" spc="215" dirty="0">
                <a:latin typeface="Calibri"/>
                <a:cs typeface="Calibri"/>
              </a:rPr>
              <a:t> </a:t>
            </a:r>
            <a:r>
              <a:rPr sz="1100" dirty="0">
                <a:latin typeface="Calibri"/>
                <a:cs typeface="Calibri"/>
              </a:rPr>
              <a:t>find</a:t>
            </a:r>
            <a:r>
              <a:rPr sz="1100" spc="220" dirty="0">
                <a:latin typeface="Calibri"/>
                <a:cs typeface="Calibri"/>
              </a:rPr>
              <a:t> </a:t>
            </a:r>
            <a:r>
              <a:rPr sz="1100" dirty="0">
                <a:latin typeface="Calibri"/>
                <a:cs typeface="Calibri"/>
              </a:rPr>
              <a:t>the</a:t>
            </a:r>
            <a:r>
              <a:rPr sz="1100" spc="215" dirty="0">
                <a:latin typeface="Calibri"/>
                <a:cs typeface="Calibri"/>
              </a:rPr>
              <a:t> </a:t>
            </a:r>
            <a:r>
              <a:rPr sz="1100" dirty="0">
                <a:latin typeface="Calibri"/>
                <a:cs typeface="Calibri"/>
              </a:rPr>
              <a:t>one</a:t>
            </a:r>
            <a:r>
              <a:rPr sz="1100" spc="215" dirty="0">
                <a:latin typeface="Calibri"/>
                <a:cs typeface="Calibri"/>
              </a:rPr>
              <a:t> </a:t>
            </a:r>
            <a:r>
              <a:rPr sz="1100" dirty="0">
                <a:latin typeface="Calibri"/>
                <a:cs typeface="Calibri"/>
              </a:rPr>
              <a:t>that</a:t>
            </a:r>
            <a:r>
              <a:rPr sz="1100" spc="215" dirty="0">
                <a:latin typeface="Calibri"/>
                <a:cs typeface="Calibri"/>
              </a:rPr>
              <a:t> </a:t>
            </a:r>
            <a:r>
              <a:rPr sz="1100" dirty="0">
                <a:latin typeface="Calibri"/>
                <a:cs typeface="Calibri"/>
              </a:rPr>
              <a:t>makes</a:t>
            </a:r>
            <a:r>
              <a:rPr sz="1100" spc="215" dirty="0">
                <a:latin typeface="Calibri"/>
                <a:cs typeface="Calibri"/>
              </a:rPr>
              <a:t> </a:t>
            </a:r>
            <a:r>
              <a:rPr sz="1100" spc="-25" dirty="0">
                <a:latin typeface="Calibri"/>
                <a:cs typeface="Calibri"/>
              </a:rPr>
              <a:t>the </a:t>
            </a:r>
            <a:r>
              <a:rPr sz="1100" dirty="0">
                <a:latin typeface="Calibri"/>
                <a:cs typeface="Calibri"/>
              </a:rPr>
              <a:t>biggest</a:t>
            </a:r>
            <a:r>
              <a:rPr sz="1100" spc="150" dirty="0">
                <a:latin typeface="Calibri"/>
                <a:cs typeface="Calibri"/>
              </a:rPr>
              <a:t> </a:t>
            </a:r>
            <a:r>
              <a:rPr sz="1100" dirty="0">
                <a:latin typeface="Calibri"/>
                <a:cs typeface="Calibri"/>
              </a:rPr>
              <a:t>gap</a:t>
            </a:r>
            <a:r>
              <a:rPr sz="1100" spc="150" dirty="0">
                <a:latin typeface="Calibri"/>
                <a:cs typeface="Calibri"/>
              </a:rPr>
              <a:t> </a:t>
            </a:r>
            <a:r>
              <a:rPr sz="1100" dirty="0">
                <a:latin typeface="Calibri"/>
                <a:cs typeface="Calibri"/>
              </a:rPr>
              <a:t>or</a:t>
            </a:r>
            <a:r>
              <a:rPr sz="1100" spc="150" dirty="0">
                <a:latin typeface="Calibri"/>
                <a:cs typeface="Calibri"/>
              </a:rPr>
              <a:t> </a:t>
            </a:r>
            <a:r>
              <a:rPr sz="1100" dirty="0">
                <a:latin typeface="Calibri"/>
                <a:cs typeface="Calibri"/>
              </a:rPr>
              <a:t>margin</a:t>
            </a:r>
            <a:r>
              <a:rPr sz="1100" spc="150" dirty="0">
                <a:latin typeface="Calibri"/>
                <a:cs typeface="Calibri"/>
              </a:rPr>
              <a:t> </a:t>
            </a:r>
            <a:r>
              <a:rPr sz="1100" dirty="0">
                <a:latin typeface="Calibri"/>
                <a:cs typeface="Calibri"/>
              </a:rPr>
              <a:t>between</a:t>
            </a:r>
            <a:r>
              <a:rPr sz="1100" spc="150" dirty="0">
                <a:latin typeface="Calibri"/>
                <a:cs typeface="Calibri"/>
              </a:rPr>
              <a:t> </a:t>
            </a:r>
            <a:r>
              <a:rPr sz="1100" dirty="0">
                <a:latin typeface="Calibri"/>
                <a:cs typeface="Calibri"/>
              </a:rPr>
              <a:t>the</a:t>
            </a:r>
            <a:r>
              <a:rPr sz="1100" spc="150" dirty="0">
                <a:latin typeface="Calibri"/>
                <a:cs typeface="Calibri"/>
              </a:rPr>
              <a:t> </a:t>
            </a:r>
            <a:r>
              <a:rPr sz="1100" dirty="0">
                <a:latin typeface="Calibri"/>
                <a:cs typeface="Calibri"/>
              </a:rPr>
              <a:t>two</a:t>
            </a:r>
            <a:r>
              <a:rPr sz="1100" spc="145" dirty="0">
                <a:latin typeface="Calibri"/>
                <a:cs typeface="Calibri"/>
              </a:rPr>
              <a:t> </a:t>
            </a:r>
            <a:r>
              <a:rPr sz="1100" spc="-10" dirty="0">
                <a:latin typeface="Calibri"/>
                <a:cs typeface="Calibri"/>
              </a:rPr>
              <a:t>classes.</a:t>
            </a:r>
            <a:endParaRPr sz="1100" dirty="0">
              <a:latin typeface="Calibri"/>
              <a:cs typeface="Calibri"/>
            </a:endParaRPr>
          </a:p>
          <a:p>
            <a:pPr marL="2221865" marR="17780" indent="-253365">
              <a:lnSpc>
                <a:spcPct val="182600"/>
              </a:lnSpc>
              <a:spcBef>
                <a:spcPts val="465"/>
              </a:spcBef>
            </a:pPr>
            <a:r>
              <a:rPr sz="1000" spc="10" dirty="0">
                <a:latin typeface="Calibri"/>
                <a:cs typeface="Calibri"/>
              </a:rPr>
              <a:t>Constrained</a:t>
            </a:r>
            <a:r>
              <a:rPr sz="1000" spc="315" dirty="0">
                <a:latin typeface="Calibri"/>
                <a:cs typeface="Calibri"/>
              </a:rPr>
              <a:t> </a:t>
            </a:r>
            <a:r>
              <a:rPr sz="1000" spc="10" dirty="0">
                <a:latin typeface="Calibri"/>
                <a:cs typeface="Calibri"/>
              </a:rPr>
              <a:t>optimization</a:t>
            </a:r>
            <a:r>
              <a:rPr sz="1000" spc="315" dirty="0">
                <a:latin typeface="Calibri"/>
                <a:cs typeface="Calibri"/>
              </a:rPr>
              <a:t> </a:t>
            </a:r>
            <a:r>
              <a:rPr sz="1000" spc="-10" dirty="0">
                <a:latin typeface="Calibri"/>
                <a:cs typeface="Calibri"/>
              </a:rPr>
              <a:t>problem </a:t>
            </a:r>
            <a:r>
              <a:rPr sz="1000" spc="10" dirty="0">
                <a:latin typeface="Calibri"/>
                <a:cs typeface="Calibri"/>
              </a:rPr>
              <a:t>maximize</a:t>
            </a:r>
            <a:r>
              <a:rPr sz="1000" spc="90" dirty="0">
                <a:latin typeface="Calibri"/>
                <a:cs typeface="Calibri"/>
              </a:rPr>
              <a:t> </a:t>
            </a:r>
            <a:r>
              <a:rPr sz="1000" i="1" spc="50" dirty="0">
                <a:latin typeface="Calibri"/>
                <a:cs typeface="Calibri"/>
              </a:rPr>
              <a:t>M</a:t>
            </a:r>
            <a:endParaRPr sz="1000" dirty="0">
              <a:latin typeface="Calibri"/>
              <a:cs typeface="Calibri"/>
            </a:endParaRPr>
          </a:p>
          <a:p>
            <a:pPr marL="2232025">
              <a:lnSpc>
                <a:spcPts val="690"/>
              </a:lnSpc>
            </a:pPr>
            <a:r>
              <a:rPr sz="1050" i="1" spc="97" baseline="7936" dirty="0">
                <a:latin typeface="Calibri"/>
                <a:cs typeface="Calibri"/>
              </a:rPr>
              <a:t>β</a:t>
            </a:r>
            <a:r>
              <a:rPr sz="500" spc="65" dirty="0">
                <a:latin typeface="Calibri"/>
                <a:cs typeface="Calibri"/>
              </a:rPr>
              <a:t>0</a:t>
            </a:r>
            <a:r>
              <a:rPr sz="1050" i="1" spc="97" baseline="7936" dirty="0">
                <a:latin typeface="Calibri"/>
                <a:cs typeface="Calibri"/>
              </a:rPr>
              <a:t>,β</a:t>
            </a:r>
            <a:r>
              <a:rPr sz="500" spc="65" dirty="0">
                <a:latin typeface="Calibri"/>
                <a:cs typeface="Calibri"/>
              </a:rPr>
              <a:t>1</a:t>
            </a:r>
            <a:r>
              <a:rPr sz="1050" i="1" spc="97" baseline="7936" dirty="0">
                <a:latin typeface="Calibri"/>
                <a:cs typeface="Calibri"/>
              </a:rPr>
              <a:t>,...,β</a:t>
            </a:r>
            <a:r>
              <a:rPr sz="500" i="1" spc="65" dirty="0">
                <a:latin typeface="Verdana"/>
                <a:cs typeface="Verdana"/>
              </a:rPr>
              <a:t>p</a:t>
            </a:r>
            <a:endParaRPr sz="500" dirty="0">
              <a:latin typeface="Verdana"/>
              <a:cs typeface="Verdana"/>
            </a:endParaRPr>
          </a:p>
        </p:txBody>
      </p:sp>
      <p:sp>
        <p:nvSpPr>
          <p:cNvPr id="11" name="object 11"/>
          <p:cNvSpPr txBox="1"/>
          <p:nvPr/>
        </p:nvSpPr>
        <p:spPr>
          <a:xfrm>
            <a:off x="1356581" y="2643057"/>
            <a:ext cx="153035" cy="105410"/>
          </a:xfrm>
          <a:prstGeom prst="rect">
            <a:avLst/>
          </a:prstGeom>
        </p:spPr>
        <p:txBody>
          <a:bodyPr vert="horz" wrap="square" lIns="0" tIns="15240" rIns="0" bIns="0" rtlCol="0">
            <a:spAutoFit/>
          </a:bodyPr>
          <a:lstStyle/>
          <a:p>
            <a:pPr marL="38100">
              <a:lnSpc>
                <a:spcPct val="100000"/>
              </a:lnSpc>
              <a:spcBef>
                <a:spcPts val="120"/>
              </a:spcBef>
            </a:pPr>
            <a:r>
              <a:rPr sz="750" i="1" spc="-37" baseline="11111" dirty="0">
                <a:solidFill>
                  <a:srgbClr val="231F20"/>
                </a:solidFill>
                <a:latin typeface="Verdana"/>
                <a:cs typeface="Verdana"/>
              </a:rPr>
              <a:t>X</a:t>
            </a:r>
            <a:r>
              <a:rPr sz="350" spc="-25" dirty="0">
                <a:solidFill>
                  <a:srgbClr val="231F20"/>
                </a:solidFill>
                <a:latin typeface="Calibri"/>
                <a:cs typeface="Calibri"/>
              </a:rPr>
              <a:t>1</a:t>
            </a:r>
            <a:endParaRPr sz="350">
              <a:latin typeface="Calibri"/>
              <a:cs typeface="Calibri"/>
            </a:endParaRPr>
          </a:p>
        </p:txBody>
      </p:sp>
      <p:sp>
        <p:nvSpPr>
          <p:cNvPr id="21" name="object 21"/>
          <p:cNvSpPr txBox="1"/>
          <p:nvPr/>
        </p:nvSpPr>
        <p:spPr>
          <a:xfrm>
            <a:off x="4286008" y="3323099"/>
            <a:ext cx="242570" cy="116839"/>
          </a:xfrm>
          <a:prstGeom prst="rect">
            <a:avLst/>
          </a:prstGeom>
        </p:spPr>
        <p:txBody>
          <a:bodyPr vert="horz" wrap="square" lIns="0" tIns="12065" rIns="0" bIns="0" rtlCol="0">
            <a:spAutoFit/>
          </a:bodyPr>
          <a:lstStyle/>
          <a:p>
            <a:pPr marL="12700">
              <a:lnSpc>
                <a:spcPct val="100000"/>
              </a:lnSpc>
              <a:spcBef>
                <a:spcPts val="95"/>
              </a:spcBef>
            </a:pPr>
            <a:r>
              <a:rPr sz="600" dirty="0">
                <a:solidFill>
                  <a:srgbClr val="7F7F7F"/>
                </a:solidFill>
                <a:latin typeface="Lucida Console"/>
                <a:cs typeface="Lucida Console"/>
              </a:rPr>
              <a:t>5</a:t>
            </a:r>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0" dirty="0">
                <a:solidFill>
                  <a:srgbClr val="7F7F7F"/>
                </a:solidFill>
                <a:latin typeface="Lucida Console"/>
                <a:cs typeface="Lucida Console"/>
              </a:rPr>
              <a:t> </a:t>
            </a:r>
            <a:r>
              <a:rPr sz="600" spc="-25" dirty="0">
                <a:solidFill>
                  <a:srgbClr val="7F7F7F"/>
                </a:solidFill>
                <a:latin typeface="Lucida Console"/>
                <a:cs typeface="Lucida Console"/>
              </a:rPr>
              <a:t>21</a:t>
            </a:r>
            <a:endParaRPr sz="600">
              <a:latin typeface="Lucida Console"/>
              <a:cs typeface="Lucida Console"/>
            </a:endParaRPr>
          </a:p>
        </p:txBody>
      </p:sp>
      <p:pic>
        <p:nvPicPr>
          <p:cNvPr id="22" name="Picture 21">
            <a:extLst>
              <a:ext uri="{FF2B5EF4-FFF2-40B4-BE49-F238E27FC236}">
                <a16:creationId xmlns:a16="http://schemas.microsoft.com/office/drawing/2014/main" id="{7039E938-A8C7-18A8-8295-4138EC60A966}"/>
              </a:ext>
            </a:extLst>
          </p:cNvPr>
          <p:cNvPicPr>
            <a:picLocks noChangeAspect="1"/>
          </p:cNvPicPr>
          <p:nvPr/>
        </p:nvPicPr>
        <p:blipFill rotWithShape="1">
          <a:blip r:embed="rId3"/>
          <a:srcRect t="21241"/>
          <a:stretch/>
        </p:blipFill>
        <p:spPr>
          <a:xfrm>
            <a:off x="2475748" y="1611537"/>
            <a:ext cx="1931545" cy="874342"/>
          </a:xfrm>
          <a:prstGeom prst="rect">
            <a:avLst/>
          </a:prstGeom>
        </p:spPr>
      </p:pic>
      <p:sp>
        <p:nvSpPr>
          <p:cNvPr id="12" name="Footer Placeholder 11">
            <a:extLst>
              <a:ext uri="{FF2B5EF4-FFF2-40B4-BE49-F238E27FC236}">
                <a16:creationId xmlns:a16="http://schemas.microsoft.com/office/drawing/2014/main" id="{24ACF8FF-1397-10E2-E9F4-59B02A8F0898}"/>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796115687"/>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5"/>
          <p:cNvGraphicFramePr>
            <a:graphicFrameLocks noGrp="1" noChangeAspect="1"/>
          </p:cNvGraphicFramePr>
          <p:nvPr>
            <p:ph idx="1"/>
          </p:nvPr>
        </p:nvGraphicFramePr>
        <p:xfrm>
          <a:off x="708323" y="1413431"/>
          <a:ext cx="508432" cy="120655"/>
        </p:xfrm>
        <a:graphic>
          <a:graphicData uri="http://schemas.openxmlformats.org/presentationml/2006/ole">
            <mc:AlternateContent xmlns:mc="http://schemas.openxmlformats.org/markup-compatibility/2006">
              <mc:Choice xmlns:v="urn:schemas-microsoft-com:vml" Requires="v">
                <p:oleObj name="Equation" r:id="rId2" imgW="749160" imgH="177480" progId="Equation.3">
                  <p:embed/>
                </p:oleObj>
              </mc:Choice>
              <mc:Fallback>
                <p:oleObj name="Equation" r:id="rId2" imgW="749160" imgH="177480" progId="Equation.3">
                  <p:embed/>
                  <p:pic>
                    <p:nvPicPr>
                      <p:cNvPr id="2765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23" y="1413431"/>
                        <a:ext cx="508432" cy="120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6" name="Rectangle 2"/>
          <p:cNvSpPr>
            <a:spLocks noGrp="1" noChangeArrowheads="1"/>
          </p:cNvSpPr>
          <p:nvPr>
            <p:ph type="title"/>
          </p:nvPr>
        </p:nvSpPr>
        <p:spPr>
          <a:xfrm>
            <a:off x="606488" y="211465"/>
            <a:ext cx="3394075" cy="215444"/>
          </a:xfrm>
        </p:spPr>
        <p:txBody>
          <a:bodyPr/>
          <a:lstStyle/>
          <a:p>
            <a:r>
              <a:rPr lang="en-US" dirty="0"/>
              <a:t>Margin</a:t>
            </a:r>
          </a:p>
        </p:txBody>
      </p:sp>
      <p:graphicFrame>
        <p:nvGraphicFramePr>
          <p:cNvPr id="27651" name="Object 3"/>
          <p:cNvGraphicFramePr>
            <a:graphicFrameLocks noGrp="1" noChangeAspect="1"/>
          </p:cNvGraphicFramePr>
          <p:nvPr>
            <p:ph sz="half" idx="4294967295"/>
          </p:nvPr>
        </p:nvGraphicFramePr>
        <p:xfrm>
          <a:off x="1490480" y="885790"/>
          <a:ext cx="1802021" cy="1740193"/>
        </p:xfrm>
        <a:graphic>
          <a:graphicData uri="http://schemas.openxmlformats.org/presentationml/2006/ole">
            <mc:AlternateContent xmlns:mc="http://schemas.openxmlformats.org/markup-compatibility/2006">
              <mc:Choice xmlns:v="urn:schemas-microsoft-com:vml" Requires="v">
                <p:oleObj name="Visio" r:id="rId4" imgW="7524013" imgH="7261968" progId="Visio.Drawing.11">
                  <p:embed/>
                </p:oleObj>
              </mc:Choice>
              <mc:Fallback>
                <p:oleObj name="Visio" r:id="rId4" imgW="7524013" imgH="7261968" progId="Visio.Drawing.11">
                  <p:embed/>
                  <p:pic>
                    <p:nvPicPr>
                      <p:cNvPr id="276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480" y="885790"/>
                        <a:ext cx="1802021"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7" name="Line 4"/>
          <p:cNvSpPr>
            <a:spLocks noChangeShapeType="1"/>
          </p:cNvSpPr>
          <p:nvPr/>
        </p:nvSpPr>
        <p:spPr bwMode="auto">
          <a:xfrm flipH="1">
            <a:off x="1216755" y="1191029"/>
            <a:ext cx="609554" cy="317545"/>
          </a:xfrm>
          <a:prstGeom prst="line">
            <a:avLst/>
          </a:prstGeom>
          <a:noFill/>
          <a:ln w="12700">
            <a:solidFill>
              <a:schemeClr val="tx1"/>
            </a:solidFill>
            <a:round/>
            <a:headEnd/>
            <a:tailEnd type="triangle" w="med" len="med"/>
          </a:ln>
        </p:spPr>
        <p:txBody>
          <a:bodyPr/>
          <a:lstStyle/>
          <a:p>
            <a:endParaRPr lang="en-US"/>
          </a:p>
        </p:txBody>
      </p:sp>
      <p:sp>
        <p:nvSpPr>
          <p:cNvPr id="27658" name="Line 6"/>
          <p:cNvSpPr>
            <a:spLocks noChangeShapeType="1"/>
          </p:cNvSpPr>
          <p:nvPr/>
        </p:nvSpPr>
        <p:spPr bwMode="auto">
          <a:xfrm flipH="1">
            <a:off x="1354218" y="1836623"/>
            <a:ext cx="904045" cy="383575"/>
          </a:xfrm>
          <a:prstGeom prst="line">
            <a:avLst/>
          </a:prstGeom>
          <a:noFill/>
          <a:ln w="12700">
            <a:solidFill>
              <a:schemeClr val="tx1"/>
            </a:solidFill>
            <a:round/>
            <a:headEnd/>
            <a:tailEnd type="triangle" w="med" len="med"/>
          </a:ln>
        </p:spPr>
        <p:txBody>
          <a:bodyPr/>
          <a:lstStyle/>
          <a:p>
            <a:endParaRPr lang="en-US"/>
          </a:p>
        </p:txBody>
      </p:sp>
      <p:graphicFrame>
        <p:nvGraphicFramePr>
          <p:cNvPr id="27652" name="Object 7"/>
          <p:cNvGraphicFramePr>
            <a:graphicFrameLocks noChangeAspect="1"/>
          </p:cNvGraphicFramePr>
          <p:nvPr/>
        </p:nvGraphicFramePr>
        <p:xfrm>
          <a:off x="756946" y="2159870"/>
          <a:ext cx="560055" cy="120655"/>
        </p:xfrm>
        <a:graphic>
          <a:graphicData uri="http://schemas.openxmlformats.org/presentationml/2006/ole">
            <mc:AlternateContent xmlns:mc="http://schemas.openxmlformats.org/markup-compatibility/2006">
              <mc:Choice xmlns:v="urn:schemas-microsoft-com:vml" Requires="v">
                <p:oleObj name="Equation" r:id="rId6" imgW="825480" imgH="177480" progId="Equation.3">
                  <p:embed/>
                </p:oleObj>
              </mc:Choice>
              <mc:Fallback>
                <p:oleObj name="Equation" r:id="rId6" imgW="825480" imgH="177480" progId="Equation.3">
                  <p:embed/>
                  <p:pic>
                    <p:nvPicPr>
                      <p:cNvPr id="2765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46" y="2159870"/>
                        <a:ext cx="560055" cy="120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9" name="Line 8"/>
          <p:cNvSpPr>
            <a:spLocks noChangeShapeType="1"/>
          </p:cNvSpPr>
          <p:nvPr/>
        </p:nvSpPr>
        <p:spPr bwMode="auto">
          <a:xfrm>
            <a:off x="2550538" y="1610737"/>
            <a:ext cx="779180" cy="39934"/>
          </a:xfrm>
          <a:prstGeom prst="line">
            <a:avLst/>
          </a:prstGeom>
          <a:noFill/>
          <a:ln w="12700">
            <a:solidFill>
              <a:schemeClr val="tx1"/>
            </a:solidFill>
            <a:round/>
            <a:headEnd/>
            <a:tailEnd type="triangle" w="med" len="med"/>
          </a:ln>
        </p:spPr>
        <p:txBody>
          <a:bodyPr/>
          <a:lstStyle/>
          <a:p>
            <a:endParaRPr lang="en-US"/>
          </a:p>
        </p:txBody>
      </p:sp>
      <p:graphicFrame>
        <p:nvGraphicFramePr>
          <p:cNvPr id="27654" name="Object 10"/>
          <p:cNvGraphicFramePr>
            <a:graphicFrameLocks noChangeAspect="1"/>
          </p:cNvGraphicFramePr>
          <p:nvPr/>
        </p:nvGraphicFramePr>
        <p:xfrm>
          <a:off x="720328" y="2537142"/>
          <a:ext cx="1639947" cy="317545"/>
        </p:xfrm>
        <a:graphic>
          <a:graphicData uri="http://schemas.openxmlformats.org/presentationml/2006/ole">
            <mc:AlternateContent xmlns:mc="http://schemas.openxmlformats.org/markup-compatibility/2006">
              <mc:Choice xmlns:v="urn:schemas-microsoft-com:vml" Requires="v">
                <p:oleObj name="Equation" r:id="rId8" imgW="2070000" imgH="457200" progId="Equation.3">
                  <p:embed/>
                </p:oleObj>
              </mc:Choice>
              <mc:Fallback>
                <p:oleObj name="Equation" r:id="rId8" imgW="2070000" imgH="457200" progId="Equation.3">
                  <p:embed/>
                  <p:pic>
                    <p:nvPicPr>
                      <p:cNvPr id="27654"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328" y="2537142"/>
                        <a:ext cx="1639947" cy="317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4" name="Object 7"/>
          <p:cNvGraphicFramePr>
            <a:graphicFrameLocks noChangeAspect="1"/>
          </p:cNvGraphicFramePr>
          <p:nvPr/>
        </p:nvGraphicFramePr>
        <p:xfrm>
          <a:off x="3329717" y="1580908"/>
          <a:ext cx="560055" cy="120655"/>
        </p:xfrm>
        <a:graphic>
          <a:graphicData uri="http://schemas.openxmlformats.org/presentationml/2006/ole">
            <mc:AlternateContent xmlns:mc="http://schemas.openxmlformats.org/markup-compatibility/2006">
              <mc:Choice xmlns:v="urn:schemas-microsoft-com:vml" Requires="v">
                <p:oleObj name="Equation" r:id="rId10" imgW="825480" imgH="177480" progId="Equation.3">
                  <p:embed/>
                </p:oleObj>
              </mc:Choice>
              <mc:Fallback>
                <p:oleObj name="Equation" r:id="rId10" imgW="825480" imgH="177480" progId="Equation.3">
                  <p:embed/>
                  <p:pic>
                    <p:nvPicPr>
                      <p:cNvPr id="147464"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9717" y="1580908"/>
                        <a:ext cx="560055" cy="120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a:extLst>
              <a:ext uri="{FF2B5EF4-FFF2-40B4-BE49-F238E27FC236}">
                <a16:creationId xmlns:a16="http://schemas.microsoft.com/office/drawing/2014/main" id="{6317B0F4-B0FF-9E45-B992-A13CD48B1C84}"/>
              </a:ext>
            </a:extLst>
          </p:cNvPr>
          <p:cNvSpPr/>
          <p:nvPr/>
        </p:nvSpPr>
        <p:spPr>
          <a:xfrm>
            <a:off x="3329717" y="1844923"/>
            <a:ext cx="1318756" cy="1615827"/>
          </a:xfrm>
          <a:prstGeom prst="rect">
            <a:avLst/>
          </a:prstGeom>
        </p:spPr>
        <p:txBody>
          <a:bodyPr wrap="square">
            <a:spAutoFit/>
          </a:bodyPr>
          <a:lstStyle/>
          <a:p>
            <a:r>
              <a:rPr lang="en-US" sz="900" dirty="0">
                <a:solidFill>
                  <a:srgbClr val="555555"/>
                </a:solidFill>
                <a:latin typeface="Helvetica Neue" panose="02000503000000020004" pitchFamily="2" charset="0"/>
              </a:rPr>
              <a:t>The distance between the line and the closest data points is referred to as the margin. </a:t>
            </a:r>
          </a:p>
          <a:p>
            <a:endParaRPr lang="en-US" sz="900" dirty="0">
              <a:solidFill>
                <a:srgbClr val="555555"/>
              </a:solidFill>
              <a:latin typeface="Helvetica Neue" panose="02000503000000020004" pitchFamily="2" charset="0"/>
            </a:endParaRPr>
          </a:p>
          <a:p>
            <a:r>
              <a:rPr lang="en-US" sz="900" dirty="0">
                <a:solidFill>
                  <a:srgbClr val="555555"/>
                </a:solidFill>
                <a:latin typeface="Helvetica Neue" panose="02000503000000020004" pitchFamily="2" charset="0"/>
              </a:rPr>
              <a:t>The best or optimal line that can separate the two classes is the line that as the largest margin. </a:t>
            </a:r>
            <a:endParaRPr lang="en-US" sz="900" dirty="0"/>
          </a:p>
        </p:txBody>
      </p:sp>
      <p:sp>
        <p:nvSpPr>
          <p:cNvPr id="3" name="Footer Placeholder 2">
            <a:extLst>
              <a:ext uri="{FF2B5EF4-FFF2-40B4-BE49-F238E27FC236}">
                <a16:creationId xmlns:a16="http://schemas.microsoft.com/office/drawing/2014/main" id="{36079B9B-C412-B193-89B6-16DDFA648726}"/>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175306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96D48E9C-03FF-C843-B363-BDB3CFE109BD}"/>
              </a:ext>
            </a:extLst>
          </p:cNvPr>
          <p:cNvSpPr>
            <a:spLocks noGrp="1" noChangeArrowheads="1"/>
          </p:cNvSpPr>
          <p:nvPr>
            <p:ph type="title"/>
          </p:nvPr>
        </p:nvSpPr>
        <p:spPr/>
        <p:txBody>
          <a:bodyPr/>
          <a:lstStyle/>
          <a:p>
            <a:r>
              <a:rPr lang="en-US" altLang="zh-CN" dirty="0"/>
              <a:t>Margin</a:t>
            </a:r>
          </a:p>
        </p:txBody>
      </p:sp>
      <p:sp>
        <p:nvSpPr>
          <p:cNvPr id="251908" name="Rectangle 4">
            <a:extLst>
              <a:ext uri="{FF2B5EF4-FFF2-40B4-BE49-F238E27FC236}">
                <a16:creationId xmlns:a16="http://schemas.microsoft.com/office/drawing/2014/main" id="{2220D09B-4F25-6642-8EFB-13572AF4FFFB}"/>
              </a:ext>
            </a:extLst>
          </p:cNvPr>
          <p:cNvSpPr>
            <a:spLocks noGrp="1" noChangeArrowheads="1"/>
          </p:cNvSpPr>
          <p:nvPr>
            <p:ph type="body" sz="half" idx="1"/>
          </p:nvPr>
        </p:nvSpPr>
        <p:spPr>
          <a:xfrm>
            <a:off x="815633" y="2146246"/>
            <a:ext cx="1469469" cy="733534"/>
          </a:xfrm>
          <a:noFill/>
          <a:ln/>
        </p:spPr>
        <p:txBody>
          <a:bodyPr>
            <a:normAutofit/>
          </a:bodyPr>
          <a:lstStyle/>
          <a:p>
            <a:pPr>
              <a:buFont typeface="Wingdings" pitchFamily="2" charset="2"/>
              <a:buNone/>
            </a:pPr>
            <a:r>
              <a:rPr lang="en-US" altLang="zh-CN" sz="983"/>
              <a:t>What we know:</a:t>
            </a:r>
          </a:p>
          <a:p>
            <a:r>
              <a:rPr lang="en-US" altLang="zh-CN" sz="983" b="1" i="1"/>
              <a:t>w</a:t>
            </a:r>
            <a:r>
              <a:rPr lang="en-US" altLang="zh-CN" sz="983" i="1"/>
              <a:t> . </a:t>
            </a:r>
            <a:r>
              <a:rPr lang="en-US" altLang="zh-CN" sz="983" b="1" i="1"/>
              <a:t>x</a:t>
            </a:r>
            <a:r>
              <a:rPr lang="en-US" altLang="zh-CN" sz="983" b="1" i="1" baseline="30000"/>
              <a:t>+</a:t>
            </a:r>
            <a:r>
              <a:rPr lang="en-US" altLang="zh-CN" sz="983" i="1"/>
              <a:t> + b = +1 </a:t>
            </a:r>
          </a:p>
          <a:p>
            <a:r>
              <a:rPr lang="en-US" altLang="zh-CN" sz="983" b="1" i="1"/>
              <a:t>w</a:t>
            </a:r>
            <a:r>
              <a:rPr lang="en-US" altLang="zh-CN" sz="983" i="1"/>
              <a:t> . </a:t>
            </a:r>
            <a:r>
              <a:rPr lang="en-US" altLang="zh-CN" sz="983" b="1" i="1"/>
              <a:t>x</a:t>
            </a:r>
            <a:r>
              <a:rPr lang="en-US" altLang="zh-CN" sz="983" b="1" i="1" baseline="30000"/>
              <a:t>-</a:t>
            </a:r>
            <a:r>
              <a:rPr lang="en-US" altLang="zh-CN" sz="983" i="1"/>
              <a:t> + b = -1 </a:t>
            </a:r>
          </a:p>
          <a:p>
            <a:r>
              <a:rPr lang="en-US" altLang="zh-CN" sz="983" b="1" i="1"/>
              <a:t>w</a:t>
            </a:r>
            <a:r>
              <a:rPr lang="en-US" altLang="zh-CN" sz="983" i="1"/>
              <a:t> . (</a:t>
            </a:r>
            <a:r>
              <a:rPr lang="en-US" altLang="zh-CN" sz="983" b="1" i="1"/>
              <a:t>x</a:t>
            </a:r>
            <a:r>
              <a:rPr lang="en-US" altLang="zh-CN" sz="983" b="1" i="1" baseline="30000"/>
              <a:t>+</a:t>
            </a:r>
            <a:r>
              <a:rPr lang="en-US" altLang="zh-CN" sz="983" b="1" i="1"/>
              <a:t>-x</a:t>
            </a:r>
            <a:r>
              <a:rPr lang="en-US" altLang="zh-CN" sz="983" b="1" i="1" baseline="30000"/>
              <a:t>-)</a:t>
            </a:r>
            <a:r>
              <a:rPr lang="en-US" altLang="zh-CN" sz="983" i="1"/>
              <a:t> = 2 </a:t>
            </a:r>
            <a:endParaRPr lang="en-US" altLang="zh-CN" sz="983"/>
          </a:p>
        </p:txBody>
      </p:sp>
      <p:sp>
        <p:nvSpPr>
          <p:cNvPr id="251934" name="Rectangle 30">
            <a:extLst>
              <a:ext uri="{FF2B5EF4-FFF2-40B4-BE49-F238E27FC236}">
                <a16:creationId xmlns:a16="http://schemas.microsoft.com/office/drawing/2014/main" id="{EB2B32A0-8BEA-F24D-BF62-DE6B580E6954}"/>
              </a:ext>
            </a:extLst>
          </p:cNvPr>
          <p:cNvSpPr>
            <a:spLocks noChangeArrowheads="1"/>
          </p:cNvSpPr>
          <p:nvPr/>
        </p:nvSpPr>
        <p:spPr bwMode="auto">
          <a:xfrm>
            <a:off x="576263" y="24911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51933" name="Object 29">
            <a:extLst>
              <a:ext uri="{FF2B5EF4-FFF2-40B4-BE49-F238E27FC236}">
                <a16:creationId xmlns:a16="http://schemas.microsoft.com/office/drawing/2014/main" id="{9A54CCC6-E27F-E447-AEBB-71685D64F256}"/>
              </a:ext>
            </a:extLst>
          </p:cNvPr>
          <p:cNvGraphicFramePr>
            <a:graphicFrameLocks noChangeAspect="1"/>
          </p:cNvGraphicFramePr>
          <p:nvPr/>
        </p:nvGraphicFramePr>
        <p:xfrm>
          <a:off x="2198663" y="2203872"/>
          <a:ext cx="1469469" cy="464612"/>
        </p:xfrm>
        <a:graphic>
          <a:graphicData uri="http://schemas.openxmlformats.org/presentationml/2006/ole">
            <mc:AlternateContent xmlns:mc="http://schemas.openxmlformats.org/markup-compatibility/2006">
              <mc:Choice xmlns:v="urn:schemas-microsoft-com:vml" Requires="v">
                <p:oleObj name="Equation" r:id="rId2" imgW="33934400" imgH="10820400" progId="Equation.3">
                  <p:embed/>
                </p:oleObj>
              </mc:Choice>
              <mc:Fallback>
                <p:oleObj name="Equation" r:id="rId2" imgW="33934400" imgH="10820400" progId="Equation.3">
                  <p:embed/>
                  <p:pic>
                    <p:nvPicPr>
                      <p:cNvPr id="251933" name="Object 29">
                        <a:extLst>
                          <a:ext uri="{FF2B5EF4-FFF2-40B4-BE49-F238E27FC236}">
                            <a16:creationId xmlns:a16="http://schemas.microsoft.com/office/drawing/2014/main" id="{9A54CCC6-E27F-E447-AEBB-71685D64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63" y="2203872"/>
                        <a:ext cx="1469469" cy="464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35" name="Text Box 31">
            <a:extLst>
              <a:ext uri="{FF2B5EF4-FFF2-40B4-BE49-F238E27FC236}">
                <a16:creationId xmlns:a16="http://schemas.microsoft.com/office/drawing/2014/main" id="{6A8A56B3-FAE0-BF41-B953-EED92551C718}"/>
              </a:ext>
            </a:extLst>
          </p:cNvPr>
          <p:cNvSpPr txBox="1">
            <a:spLocks noChangeArrowheads="1"/>
          </p:cNvSpPr>
          <p:nvPr/>
        </p:nvSpPr>
        <p:spPr bwMode="auto">
          <a:xfrm>
            <a:off x="2772183" y="792266"/>
            <a:ext cx="1469469" cy="231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chemeClr val="tx1"/>
              </a:buClr>
            </a:pPr>
            <a:r>
              <a:rPr lang="en-US" altLang="zh-CN" sz="907" b="1" i="1" dirty="0">
                <a:latin typeface="Tahoma" panose="020B0604030504040204" pitchFamily="34" charset="0"/>
              </a:rPr>
              <a:t>M</a:t>
            </a:r>
            <a:r>
              <a:rPr lang="en-US" altLang="zh-CN" sz="907" dirty="0">
                <a:latin typeface="Tahoma" panose="020B0604030504040204" pitchFamily="34" charset="0"/>
              </a:rPr>
              <a:t>=Margin Width</a:t>
            </a:r>
            <a:endParaRPr lang="en-US" altLang="zh-CN" sz="907" i="1" dirty="0">
              <a:latin typeface="Tahoma" panose="020B0604030504040204" pitchFamily="34" charset="0"/>
            </a:endParaRPr>
          </a:p>
        </p:txBody>
      </p:sp>
      <p:graphicFrame>
        <p:nvGraphicFramePr>
          <p:cNvPr id="23" name="Object 11">
            <a:extLst>
              <a:ext uri="{FF2B5EF4-FFF2-40B4-BE49-F238E27FC236}">
                <a16:creationId xmlns:a16="http://schemas.microsoft.com/office/drawing/2014/main" id="{D1953354-3831-8643-A546-AD4B55D2B170}"/>
              </a:ext>
            </a:extLst>
          </p:cNvPr>
          <p:cNvGraphicFramePr>
            <a:graphicFrameLocks noChangeAspect="1"/>
          </p:cNvGraphicFramePr>
          <p:nvPr/>
        </p:nvGraphicFramePr>
        <p:xfrm>
          <a:off x="3905250" y="2203872"/>
          <a:ext cx="637490" cy="284530"/>
        </p:xfrm>
        <a:graphic>
          <a:graphicData uri="http://schemas.openxmlformats.org/presentationml/2006/ole">
            <mc:AlternateContent xmlns:mc="http://schemas.openxmlformats.org/markup-compatibility/2006">
              <mc:Choice xmlns:v="urn:schemas-microsoft-com:vml" Requires="v">
                <p:oleObj name="Equation" r:id="rId4" imgW="939600" imgH="419040" progId="Equation.3">
                  <p:embed/>
                </p:oleObj>
              </mc:Choice>
              <mc:Fallback>
                <p:oleObj name="Equation" r:id="rId4" imgW="939600" imgH="419040" progId="Equation.3">
                  <p:embed/>
                  <p:pic>
                    <p:nvPicPr>
                      <p:cNvPr id="23" name="Object 11">
                        <a:extLst>
                          <a:ext uri="{FF2B5EF4-FFF2-40B4-BE49-F238E27FC236}">
                            <a16:creationId xmlns:a16="http://schemas.microsoft.com/office/drawing/2014/main" id="{D1953354-3831-8643-A546-AD4B55D2B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0" y="2203872"/>
                        <a:ext cx="637490" cy="2845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a:extLst>
              <a:ext uri="{FF2B5EF4-FFF2-40B4-BE49-F238E27FC236}">
                <a16:creationId xmlns:a16="http://schemas.microsoft.com/office/drawing/2014/main" id="{590E2DEF-B8A6-890C-9F05-5F40B3C96E5F}"/>
              </a:ext>
            </a:extLst>
          </p:cNvPr>
          <p:cNvPicPr>
            <a:picLocks noChangeAspect="1"/>
          </p:cNvPicPr>
          <p:nvPr/>
        </p:nvPicPr>
        <p:blipFill>
          <a:blip r:embed="rId6"/>
          <a:stretch>
            <a:fillRect/>
          </a:stretch>
        </p:blipFill>
        <p:spPr>
          <a:xfrm>
            <a:off x="1009650" y="674562"/>
            <a:ext cx="1762533" cy="1279884"/>
          </a:xfrm>
          <a:prstGeom prst="rect">
            <a:avLst/>
          </a:prstGeom>
        </p:spPr>
      </p:pic>
      <p:sp>
        <p:nvSpPr>
          <p:cNvPr id="2" name="Footer Placeholder 1">
            <a:extLst>
              <a:ext uri="{FF2B5EF4-FFF2-40B4-BE49-F238E27FC236}">
                <a16:creationId xmlns:a16="http://schemas.microsoft.com/office/drawing/2014/main" id="{E9C48DE4-02DB-4FD9-1A89-1B856260349C}"/>
              </a:ext>
            </a:extLst>
          </p:cNvPr>
          <p:cNvSpPr>
            <a:spLocks noGrp="1"/>
          </p:cNvSpPr>
          <p:nvPr>
            <p:ph type="ftr" sz="quarter" idx="11"/>
          </p:nvPr>
        </p:nvSpPr>
        <p:spPr/>
        <p:txBody>
          <a:bodyPr/>
          <a:lstStyle/>
          <a:p>
            <a:r>
              <a:rPr lang="en-US" altLang="zh-CN"/>
              <a:t>Dr. Malak Abdullah</a:t>
            </a:r>
          </a:p>
        </p:txBody>
      </p:sp>
    </p:spTree>
    <p:extLst>
      <p:ext uri="{BB962C8B-B14F-4D97-AF65-F5344CB8AC3E}">
        <p14:creationId xmlns:p14="http://schemas.microsoft.com/office/powerpoint/2010/main" val="26536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idx="1"/>
          </p:nvPr>
        </p:nvSpPr>
        <p:spPr>
          <a:xfrm>
            <a:off x="221639" y="989037"/>
            <a:ext cx="4269606" cy="1265155"/>
          </a:xfrm>
        </p:spPr>
        <p:txBody>
          <a:bodyPr/>
          <a:lstStyle/>
          <a:p>
            <a:r>
              <a:rPr lang="en-US" dirty="0"/>
              <a:t>We want to maximize:</a:t>
            </a:r>
          </a:p>
          <a:p>
            <a:endParaRPr lang="en-US" dirty="0"/>
          </a:p>
          <a:p>
            <a:endParaRPr lang="en-US" dirty="0"/>
          </a:p>
          <a:p>
            <a:endParaRPr lang="en-US" dirty="0"/>
          </a:p>
          <a:p>
            <a:r>
              <a:rPr lang="en-US" dirty="0"/>
              <a:t>But subject to the following constraints:</a:t>
            </a:r>
          </a:p>
          <a:p>
            <a:endParaRPr lang="en-US" sz="907" dirty="0"/>
          </a:p>
          <a:p>
            <a:endParaRPr lang="en-US" sz="907" dirty="0"/>
          </a:p>
          <a:p>
            <a:endParaRPr lang="en-US" sz="907" dirty="0"/>
          </a:p>
        </p:txBody>
      </p:sp>
      <p:sp>
        <p:nvSpPr>
          <p:cNvPr id="28678" name="Rectangle 2"/>
          <p:cNvSpPr>
            <a:spLocks noGrp="1" noChangeArrowheads="1"/>
          </p:cNvSpPr>
          <p:nvPr>
            <p:ph type="title"/>
          </p:nvPr>
        </p:nvSpPr>
        <p:spPr>
          <a:xfrm>
            <a:off x="606488" y="211465"/>
            <a:ext cx="3394075" cy="215444"/>
          </a:xfrm>
        </p:spPr>
        <p:txBody>
          <a:bodyPr/>
          <a:lstStyle/>
          <a:p>
            <a:r>
              <a:rPr lang="en-US" dirty="0"/>
              <a:t>Maximum Margin</a:t>
            </a:r>
          </a:p>
        </p:txBody>
      </p:sp>
      <p:graphicFrame>
        <p:nvGraphicFramePr>
          <p:cNvPr id="28674" name="Object 4"/>
          <p:cNvGraphicFramePr>
            <a:graphicFrameLocks noChangeAspect="1"/>
          </p:cNvGraphicFramePr>
          <p:nvPr/>
        </p:nvGraphicFramePr>
        <p:xfrm>
          <a:off x="1618384" y="847373"/>
          <a:ext cx="809769" cy="361365"/>
        </p:xfrm>
        <a:graphic>
          <a:graphicData uri="http://schemas.openxmlformats.org/presentationml/2006/ole">
            <mc:AlternateContent xmlns:mc="http://schemas.openxmlformats.org/markup-compatibility/2006">
              <mc:Choice xmlns:v="urn:schemas-microsoft-com:vml" Requires="v">
                <p:oleObj name="Equation" r:id="rId2" imgW="939600" imgH="419040" progId="Equation.3">
                  <p:embed/>
                </p:oleObj>
              </mc:Choice>
              <mc:Fallback>
                <p:oleObj name="Equation" r:id="rId2" imgW="939600" imgH="419040" progId="Equation.3">
                  <p:embed/>
                  <p:pic>
                    <p:nvPicPr>
                      <p:cNvPr id="2867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384" y="847373"/>
                        <a:ext cx="809769" cy="361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5" name="Object 10"/>
          <p:cNvGraphicFramePr>
            <a:graphicFrameLocks noChangeAspect="1"/>
          </p:cNvGraphicFramePr>
          <p:nvPr/>
        </p:nvGraphicFramePr>
        <p:xfrm>
          <a:off x="1771650" y="1863219"/>
          <a:ext cx="2019320" cy="391378"/>
        </p:xfrm>
        <a:graphic>
          <a:graphicData uri="http://schemas.openxmlformats.org/presentationml/2006/ole">
            <mc:AlternateContent xmlns:mc="http://schemas.openxmlformats.org/markup-compatibility/2006">
              <mc:Choice xmlns:v="urn:schemas-microsoft-com:vml" Requires="v">
                <p:oleObj name="Equation" r:id="rId4" imgW="2070000" imgH="457200" progId="Equation.3">
                  <p:embed/>
                </p:oleObj>
              </mc:Choice>
              <mc:Fallback>
                <p:oleObj name="Equation" r:id="rId4" imgW="2070000" imgH="457200" progId="Equation.3">
                  <p:embed/>
                  <p:pic>
                    <p:nvPicPr>
                      <p:cNvPr id="1484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0" y="1863219"/>
                        <a:ext cx="2019320" cy="391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a:extLst>
              <a:ext uri="{FF2B5EF4-FFF2-40B4-BE49-F238E27FC236}">
                <a16:creationId xmlns:a16="http://schemas.microsoft.com/office/drawing/2014/main" id="{970B4713-4297-5D45-BD7C-445903C3A9D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061155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738" name="Picture 2"/>
          <p:cNvPicPr>
            <a:picLocks noChangeAspect="1" noChangeArrowheads="1"/>
          </p:cNvPicPr>
          <p:nvPr/>
        </p:nvPicPr>
        <p:blipFill>
          <a:blip r:embed="rId2" cstate="print"/>
          <a:srcRect t="3204" b="12818"/>
          <a:stretch>
            <a:fillRect/>
          </a:stretch>
        </p:blipFill>
        <p:spPr bwMode="auto">
          <a:xfrm>
            <a:off x="400050" y="775075"/>
            <a:ext cx="2278038" cy="1818238"/>
          </a:xfrm>
          <a:prstGeom prst="rect">
            <a:avLst/>
          </a:prstGeom>
          <a:noFill/>
          <a:ln w="12700">
            <a:noFill/>
            <a:miter lim="800000"/>
            <a:headEnd/>
            <a:tailEnd/>
          </a:ln>
          <a:effectLst/>
        </p:spPr>
      </p:pic>
      <p:sp>
        <p:nvSpPr>
          <p:cNvPr id="3" name="Rectangle 2"/>
          <p:cNvSpPr txBox="1">
            <a:spLocks noChangeArrowheads="1"/>
          </p:cNvSpPr>
          <p:nvPr/>
        </p:nvSpPr>
        <p:spPr>
          <a:xfrm>
            <a:off x="-26444" y="282575"/>
            <a:ext cx="3131026" cy="201692"/>
          </a:xfrm>
          <a:prstGeom prst="rect">
            <a:avLst/>
          </a:prstGeom>
        </p:spPr>
        <p:txBody>
          <a:bodyPr/>
          <a:lstStyle/>
          <a:p>
            <a:pPr algn="ctr" eaLnBrk="0" fontAlgn="base" hangingPunct="0">
              <a:lnSpc>
                <a:spcPts val="1361"/>
              </a:lnSpc>
              <a:spcBef>
                <a:spcPct val="0"/>
              </a:spcBef>
              <a:spcAft>
                <a:spcPct val="0"/>
              </a:spcAft>
              <a:defRPr/>
            </a:pPr>
            <a:r>
              <a:rPr lang="en-US" sz="1210" b="1" dirty="0">
                <a:latin typeface="+mj-lt"/>
                <a:ea typeface="+mj-ea"/>
                <a:cs typeface="+mj-cs"/>
              </a:rPr>
              <a:t>Which one is better?</a:t>
            </a:r>
          </a:p>
        </p:txBody>
      </p:sp>
      <p:sp>
        <p:nvSpPr>
          <p:cNvPr id="4" name="Rectangle 3"/>
          <p:cNvSpPr txBox="1">
            <a:spLocks noChangeArrowheads="1"/>
          </p:cNvSpPr>
          <p:nvPr/>
        </p:nvSpPr>
        <p:spPr bwMode="auto">
          <a:xfrm>
            <a:off x="198239" y="2724153"/>
            <a:ext cx="3227070" cy="172879"/>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lnSpc>
                <a:spcPct val="90000"/>
              </a:lnSpc>
              <a:spcBef>
                <a:spcPct val="10000"/>
              </a:spcBef>
              <a:spcAft>
                <a:spcPts val="151"/>
              </a:spcAft>
              <a:buClr>
                <a:srgbClr val="0C7B9C"/>
              </a:buClr>
              <a:buSzPct val="75000"/>
              <a:defRPr/>
            </a:pPr>
            <a:r>
              <a:rPr lang="en-US" sz="756" dirty="0"/>
              <a:t>Now which one is better? B1 or B2? How do you define better?</a:t>
            </a:r>
          </a:p>
        </p:txBody>
      </p:sp>
      <p:sp>
        <p:nvSpPr>
          <p:cNvPr id="8" name="Rectangle 7">
            <a:extLst>
              <a:ext uri="{FF2B5EF4-FFF2-40B4-BE49-F238E27FC236}">
                <a16:creationId xmlns:a16="http://schemas.microsoft.com/office/drawing/2014/main" id="{600161AD-1BDD-9E44-BC72-6EFB5BCA5A66}"/>
              </a:ext>
            </a:extLst>
          </p:cNvPr>
          <p:cNvSpPr/>
          <p:nvPr/>
        </p:nvSpPr>
        <p:spPr>
          <a:xfrm>
            <a:off x="2914650" y="649773"/>
            <a:ext cx="1626903" cy="1107996"/>
          </a:xfrm>
          <a:prstGeom prst="rect">
            <a:avLst/>
          </a:prstGeom>
        </p:spPr>
        <p:txBody>
          <a:bodyPr wrap="square">
            <a:spAutoFit/>
          </a:bodyPr>
          <a:lstStyle/>
          <a:p>
            <a:pPr algn="ctr"/>
            <a:r>
              <a:rPr lang="en-US" altLang="zh-CN" sz="1100" b="1" dirty="0">
                <a:latin typeface="Times New Roman" panose="02020603050405020304" pitchFamily="18" charset="0"/>
              </a:rPr>
              <a:t>Hard Margin: </a:t>
            </a:r>
          </a:p>
          <a:p>
            <a:pPr algn="ctr"/>
            <a:r>
              <a:rPr lang="en-US" altLang="zh-CN" sz="1100" b="1" dirty="0">
                <a:latin typeface="Times New Roman" panose="02020603050405020304" pitchFamily="18" charset="0"/>
              </a:rPr>
              <a:t>we require all data points be classified correctly </a:t>
            </a:r>
          </a:p>
          <a:p>
            <a:pPr>
              <a:buFont typeface="Wingdings" pitchFamily="2" charset="2"/>
              <a:buNone/>
            </a:pPr>
            <a:r>
              <a:rPr lang="en-US" altLang="zh-CN" sz="1100" b="1" dirty="0">
                <a:latin typeface="Times New Roman" panose="02020603050405020304" pitchFamily="18" charset="0"/>
              </a:rPr>
              <a:t>    </a:t>
            </a:r>
          </a:p>
          <a:p>
            <a:pPr algn="ctr">
              <a:buFont typeface="Wingdings" pitchFamily="2" charset="2"/>
              <a:buNone/>
            </a:pPr>
            <a:r>
              <a:rPr lang="en-US" altLang="zh-CN" sz="1100" b="1" dirty="0">
                <a:latin typeface="Times New Roman" panose="02020603050405020304" pitchFamily="18" charset="0"/>
              </a:rPr>
              <a:t>No training error</a:t>
            </a:r>
          </a:p>
        </p:txBody>
      </p:sp>
      <p:sp>
        <p:nvSpPr>
          <p:cNvPr id="5" name="Footer Placeholder 4">
            <a:extLst>
              <a:ext uri="{FF2B5EF4-FFF2-40B4-BE49-F238E27FC236}">
                <a16:creationId xmlns:a16="http://schemas.microsoft.com/office/drawing/2014/main" id="{795D430C-6256-1E72-676F-5B6ADD7F61DB}"/>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069740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5077-440D-0E4C-913B-546084EC19D0}"/>
              </a:ext>
            </a:extLst>
          </p:cNvPr>
          <p:cNvSpPr>
            <a:spLocks noGrp="1"/>
          </p:cNvSpPr>
          <p:nvPr>
            <p:ph type="title"/>
          </p:nvPr>
        </p:nvSpPr>
        <p:spPr/>
        <p:txBody>
          <a:bodyPr>
            <a:normAutofit/>
          </a:bodyPr>
          <a:lstStyle/>
          <a:p>
            <a:r>
              <a:rPr lang="en-US" dirty="0"/>
              <a:t>Underfitting vs Overfitting</a:t>
            </a:r>
          </a:p>
        </p:txBody>
      </p:sp>
      <p:sp>
        <p:nvSpPr>
          <p:cNvPr id="5" name="Footer Placeholder 4">
            <a:extLst>
              <a:ext uri="{FF2B5EF4-FFF2-40B4-BE49-F238E27FC236}">
                <a16:creationId xmlns:a16="http://schemas.microsoft.com/office/drawing/2014/main" id="{2A4CBE48-0BD0-1844-A2A2-F47F16B375D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3A281564-44E1-7641-8201-3D60C654CDAE}"/>
              </a:ext>
            </a:extLst>
          </p:cNvPr>
          <p:cNvPicPr>
            <a:picLocks noChangeAspect="1"/>
          </p:cNvPicPr>
          <p:nvPr/>
        </p:nvPicPr>
        <p:blipFill>
          <a:blip r:embed="rId2"/>
          <a:stretch>
            <a:fillRect/>
          </a:stretch>
        </p:blipFill>
        <p:spPr>
          <a:xfrm>
            <a:off x="57767" y="604771"/>
            <a:ext cx="2720429" cy="1278004"/>
          </a:xfrm>
          <a:prstGeom prst="rect">
            <a:avLst/>
          </a:prstGeom>
        </p:spPr>
      </p:pic>
      <p:pic>
        <p:nvPicPr>
          <p:cNvPr id="8" name="Picture 7">
            <a:extLst>
              <a:ext uri="{FF2B5EF4-FFF2-40B4-BE49-F238E27FC236}">
                <a16:creationId xmlns:a16="http://schemas.microsoft.com/office/drawing/2014/main" id="{2D5B068C-CE62-BC4E-B89E-97664B991B5C}"/>
              </a:ext>
            </a:extLst>
          </p:cNvPr>
          <p:cNvPicPr>
            <a:picLocks noChangeAspect="1"/>
          </p:cNvPicPr>
          <p:nvPr/>
        </p:nvPicPr>
        <p:blipFill>
          <a:blip r:embed="rId3"/>
          <a:stretch>
            <a:fillRect/>
          </a:stretch>
        </p:blipFill>
        <p:spPr>
          <a:xfrm>
            <a:off x="1771651" y="1882305"/>
            <a:ext cx="2838450" cy="1144661"/>
          </a:xfrm>
          <a:prstGeom prst="rect">
            <a:avLst/>
          </a:prstGeom>
        </p:spPr>
      </p:pic>
      <p:sp>
        <p:nvSpPr>
          <p:cNvPr id="10" name="Rectangle 9">
            <a:extLst>
              <a:ext uri="{FF2B5EF4-FFF2-40B4-BE49-F238E27FC236}">
                <a16:creationId xmlns:a16="http://schemas.microsoft.com/office/drawing/2014/main" id="{94F5E7DA-E5F8-814A-B88C-D1BD8A6359DD}"/>
              </a:ext>
            </a:extLst>
          </p:cNvPr>
          <p:cNvSpPr/>
          <p:nvPr/>
        </p:nvSpPr>
        <p:spPr>
          <a:xfrm>
            <a:off x="2914650" y="549063"/>
            <a:ext cx="1616816" cy="1169551"/>
          </a:xfrm>
          <a:prstGeom prst="rect">
            <a:avLst/>
          </a:prstGeom>
        </p:spPr>
        <p:txBody>
          <a:bodyPr wrap="square">
            <a:spAutoFit/>
          </a:bodyPr>
          <a:lstStyle/>
          <a:p>
            <a:r>
              <a:rPr lang="en-US" sz="1000" dirty="0">
                <a:solidFill>
                  <a:srgbClr val="292929"/>
                </a:solidFill>
                <a:latin typeface="charter" panose="02040503050506020203" pitchFamily="18" charset="0"/>
              </a:rPr>
              <a:t>In this case, the Maximum Margin Classifier would not work. </a:t>
            </a:r>
            <a:r>
              <a:rPr lang="en-US" sz="1000" dirty="0" err="1">
                <a:solidFill>
                  <a:srgbClr val="292929"/>
                </a:solidFill>
                <a:latin typeface="charter" panose="02040503050506020203" pitchFamily="18" charset="0"/>
              </a:rPr>
              <a:t>Vapnik</a:t>
            </a:r>
            <a:r>
              <a:rPr lang="en-US" sz="1000" dirty="0">
                <a:solidFill>
                  <a:srgbClr val="292929"/>
                </a:solidFill>
                <a:latin typeface="charter" panose="02040503050506020203" pitchFamily="18" charset="0"/>
              </a:rPr>
              <a:t> developed a </a:t>
            </a:r>
            <a:r>
              <a:rPr lang="en-US" sz="1000" dirty="0">
                <a:solidFill>
                  <a:srgbClr val="FF0000"/>
                </a:solidFill>
                <a:latin typeface="charter" panose="02040503050506020203" pitchFamily="18" charset="0"/>
              </a:rPr>
              <a:t>soft margin </a:t>
            </a:r>
            <a:r>
              <a:rPr lang="en-US" sz="1000" dirty="0">
                <a:solidFill>
                  <a:srgbClr val="292929"/>
                </a:solidFill>
                <a:latin typeface="charter" panose="02040503050506020203" pitchFamily="18" charset="0"/>
              </a:rPr>
              <a:t>that would allow for some misclassification of data. </a:t>
            </a:r>
            <a:endParaRPr lang="en-US" sz="1000" dirty="0"/>
          </a:p>
        </p:txBody>
      </p:sp>
      <p:sp>
        <p:nvSpPr>
          <p:cNvPr id="9" name="Rectangle 8">
            <a:extLst>
              <a:ext uri="{FF2B5EF4-FFF2-40B4-BE49-F238E27FC236}">
                <a16:creationId xmlns:a16="http://schemas.microsoft.com/office/drawing/2014/main" id="{A550B665-50C6-6747-BFE0-74199AE25F50}"/>
              </a:ext>
            </a:extLst>
          </p:cNvPr>
          <p:cNvSpPr/>
          <p:nvPr/>
        </p:nvSpPr>
        <p:spPr>
          <a:xfrm>
            <a:off x="35463" y="3126174"/>
            <a:ext cx="3041217" cy="246221"/>
          </a:xfrm>
          <a:prstGeom prst="rect">
            <a:avLst/>
          </a:prstGeom>
        </p:spPr>
        <p:txBody>
          <a:bodyPr wrap="none">
            <a:spAutoFit/>
          </a:bodyPr>
          <a:lstStyle/>
          <a:p>
            <a:r>
              <a:rPr lang="en-US" sz="1000" dirty="0"/>
              <a:t>https://</a:t>
            </a:r>
            <a:r>
              <a:rPr lang="en-US" sz="1000" dirty="0" err="1"/>
              <a:t>www.youtube.com</a:t>
            </a:r>
            <a:r>
              <a:rPr lang="en-US" sz="1000" dirty="0"/>
              <a:t>/</a:t>
            </a:r>
            <a:r>
              <a:rPr lang="en-US" sz="1000" dirty="0" err="1"/>
              <a:t>watch?v</a:t>
            </a:r>
            <a:r>
              <a:rPr lang="en-US" sz="1000" dirty="0"/>
              <a:t>=efR1C6CvhmE</a:t>
            </a:r>
          </a:p>
        </p:txBody>
      </p:sp>
    </p:spTree>
    <p:extLst>
      <p:ext uri="{BB962C8B-B14F-4D97-AF65-F5344CB8AC3E}">
        <p14:creationId xmlns:p14="http://schemas.microsoft.com/office/powerpoint/2010/main" val="3459678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F44B-93AD-594F-94A6-7B3434469621}"/>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68E2362B-89EF-C743-B65F-37C2A5E4CB25}"/>
              </a:ext>
            </a:extLst>
          </p:cNvPr>
          <p:cNvSpPr>
            <a:spLocks noGrp="1"/>
          </p:cNvSpPr>
          <p:nvPr>
            <p:ph idx="1"/>
          </p:nvPr>
        </p:nvSpPr>
        <p:spPr>
          <a:xfrm>
            <a:off x="491858" y="1078076"/>
            <a:ext cx="3766820" cy="169277"/>
          </a:xfrm>
        </p:spPr>
        <p:txBody>
          <a:bodyPr/>
          <a:lstStyle/>
          <a:p>
            <a:endParaRPr lang="en-US"/>
          </a:p>
        </p:txBody>
      </p:sp>
      <p:sp>
        <p:nvSpPr>
          <p:cNvPr id="5" name="Footer Placeholder 4">
            <a:extLst>
              <a:ext uri="{FF2B5EF4-FFF2-40B4-BE49-F238E27FC236}">
                <a16:creationId xmlns:a16="http://schemas.microsoft.com/office/drawing/2014/main" id="{FE005CBA-E47D-C74A-80C6-82374E8D274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039BBA3C-8E7D-E04D-99D9-A6E7B3ADFF51}"/>
              </a:ext>
            </a:extLst>
          </p:cNvPr>
          <p:cNvPicPr>
            <a:picLocks noChangeAspect="1"/>
          </p:cNvPicPr>
          <p:nvPr/>
        </p:nvPicPr>
        <p:blipFill>
          <a:blip r:embed="rId2"/>
          <a:stretch>
            <a:fillRect/>
          </a:stretch>
        </p:blipFill>
        <p:spPr>
          <a:xfrm>
            <a:off x="630391" y="892175"/>
            <a:ext cx="3346267" cy="1616736"/>
          </a:xfrm>
          <a:prstGeom prst="rect">
            <a:avLst/>
          </a:prstGeom>
        </p:spPr>
      </p:pic>
    </p:spTree>
    <p:extLst>
      <p:ext uri="{BB962C8B-B14F-4D97-AF65-F5344CB8AC3E}">
        <p14:creationId xmlns:p14="http://schemas.microsoft.com/office/powerpoint/2010/main" val="437574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4D07-502C-C045-9B2D-ACB53BAA22B1}"/>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13936BE7-9494-3E4B-8AF6-FB97743B7B4F}"/>
              </a:ext>
            </a:extLst>
          </p:cNvPr>
          <p:cNvSpPr>
            <a:spLocks noGrp="1"/>
          </p:cNvSpPr>
          <p:nvPr>
            <p:ph idx="1"/>
          </p:nvPr>
        </p:nvSpPr>
        <p:spPr>
          <a:xfrm>
            <a:off x="491858" y="1078076"/>
            <a:ext cx="3766820" cy="169277"/>
          </a:xfrm>
        </p:spPr>
        <p:txBody>
          <a:bodyPr/>
          <a:lstStyle/>
          <a:p>
            <a:endParaRPr lang="en-US" dirty="0"/>
          </a:p>
        </p:txBody>
      </p:sp>
      <p:sp>
        <p:nvSpPr>
          <p:cNvPr id="5" name="Footer Placeholder 4">
            <a:extLst>
              <a:ext uri="{FF2B5EF4-FFF2-40B4-BE49-F238E27FC236}">
                <a16:creationId xmlns:a16="http://schemas.microsoft.com/office/drawing/2014/main" id="{69C6556E-3756-F54D-94EC-2715720F6AD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6DD5B682-9D04-4B4A-A4A9-FD0D66A0E568}"/>
              </a:ext>
            </a:extLst>
          </p:cNvPr>
          <p:cNvPicPr>
            <a:picLocks noChangeAspect="1"/>
          </p:cNvPicPr>
          <p:nvPr/>
        </p:nvPicPr>
        <p:blipFill>
          <a:blip r:embed="rId2"/>
          <a:stretch>
            <a:fillRect/>
          </a:stretch>
        </p:blipFill>
        <p:spPr>
          <a:xfrm>
            <a:off x="18137" y="517006"/>
            <a:ext cx="2253598" cy="1047753"/>
          </a:xfrm>
          <a:prstGeom prst="rect">
            <a:avLst/>
          </a:prstGeom>
        </p:spPr>
      </p:pic>
      <p:pic>
        <p:nvPicPr>
          <p:cNvPr id="8" name="Picture 7">
            <a:extLst>
              <a:ext uri="{FF2B5EF4-FFF2-40B4-BE49-F238E27FC236}">
                <a16:creationId xmlns:a16="http://schemas.microsoft.com/office/drawing/2014/main" id="{EABA46B3-22D8-894F-AAE6-4A80420F4822}"/>
              </a:ext>
            </a:extLst>
          </p:cNvPr>
          <p:cNvPicPr>
            <a:picLocks noChangeAspect="1"/>
          </p:cNvPicPr>
          <p:nvPr/>
        </p:nvPicPr>
        <p:blipFill>
          <a:blip r:embed="rId3"/>
          <a:stretch>
            <a:fillRect/>
          </a:stretch>
        </p:blipFill>
        <p:spPr>
          <a:xfrm>
            <a:off x="311756" y="1602792"/>
            <a:ext cx="1114494" cy="199132"/>
          </a:xfrm>
          <a:prstGeom prst="rect">
            <a:avLst/>
          </a:prstGeom>
        </p:spPr>
      </p:pic>
      <p:pic>
        <p:nvPicPr>
          <p:cNvPr id="9" name="Picture 8">
            <a:extLst>
              <a:ext uri="{FF2B5EF4-FFF2-40B4-BE49-F238E27FC236}">
                <a16:creationId xmlns:a16="http://schemas.microsoft.com/office/drawing/2014/main" id="{B02742E0-5559-584B-A585-8512D9BF2997}"/>
              </a:ext>
            </a:extLst>
          </p:cNvPr>
          <p:cNvPicPr>
            <a:picLocks noChangeAspect="1"/>
          </p:cNvPicPr>
          <p:nvPr/>
        </p:nvPicPr>
        <p:blipFill>
          <a:blip r:embed="rId4"/>
          <a:stretch>
            <a:fillRect/>
          </a:stretch>
        </p:blipFill>
        <p:spPr>
          <a:xfrm>
            <a:off x="2327320" y="433785"/>
            <a:ext cx="2298386" cy="1096957"/>
          </a:xfrm>
          <a:prstGeom prst="rect">
            <a:avLst/>
          </a:prstGeom>
        </p:spPr>
      </p:pic>
      <p:pic>
        <p:nvPicPr>
          <p:cNvPr id="10" name="Picture 9">
            <a:extLst>
              <a:ext uri="{FF2B5EF4-FFF2-40B4-BE49-F238E27FC236}">
                <a16:creationId xmlns:a16="http://schemas.microsoft.com/office/drawing/2014/main" id="{95D2DC2A-9CD7-6145-82C5-810830F199E8}"/>
              </a:ext>
            </a:extLst>
          </p:cNvPr>
          <p:cNvPicPr>
            <a:picLocks noChangeAspect="1"/>
          </p:cNvPicPr>
          <p:nvPr/>
        </p:nvPicPr>
        <p:blipFill>
          <a:blip r:embed="rId5"/>
          <a:stretch>
            <a:fillRect/>
          </a:stretch>
        </p:blipFill>
        <p:spPr>
          <a:xfrm>
            <a:off x="2469696" y="1583293"/>
            <a:ext cx="1253714" cy="218631"/>
          </a:xfrm>
          <a:prstGeom prst="rect">
            <a:avLst/>
          </a:prstGeom>
        </p:spPr>
      </p:pic>
      <p:pic>
        <p:nvPicPr>
          <p:cNvPr id="11" name="Picture 10">
            <a:extLst>
              <a:ext uri="{FF2B5EF4-FFF2-40B4-BE49-F238E27FC236}">
                <a16:creationId xmlns:a16="http://schemas.microsoft.com/office/drawing/2014/main" id="{3411F1DE-ACB5-2145-AEB0-6BA0B970F3D6}"/>
              </a:ext>
            </a:extLst>
          </p:cNvPr>
          <p:cNvPicPr>
            <a:picLocks noChangeAspect="1"/>
          </p:cNvPicPr>
          <p:nvPr/>
        </p:nvPicPr>
        <p:blipFill>
          <a:blip r:embed="rId6"/>
          <a:stretch>
            <a:fillRect/>
          </a:stretch>
        </p:blipFill>
        <p:spPr>
          <a:xfrm>
            <a:off x="1037185" y="1940300"/>
            <a:ext cx="2388274" cy="1034133"/>
          </a:xfrm>
          <a:prstGeom prst="rect">
            <a:avLst/>
          </a:prstGeom>
        </p:spPr>
      </p:pic>
    </p:spTree>
    <p:extLst>
      <p:ext uri="{BB962C8B-B14F-4D97-AF65-F5344CB8AC3E}">
        <p14:creationId xmlns:p14="http://schemas.microsoft.com/office/powerpoint/2010/main" val="2908845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CF4F-315B-534F-9525-9158771E51E8}"/>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5F28590A-6D5A-A843-AA91-8424122BDBC0}"/>
              </a:ext>
            </a:extLst>
          </p:cNvPr>
          <p:cNvSpPr>
            <a:spLocks noGrp="1"/>
          </p:cNvSpPr>
          <p:nvPr>
            <p:ph idx="1"/>
          </p:nvPr>
        </p:nvSpPr>
        <p:spPr>
          <a:xfrm>
            <a:off x="491858" y="1078076"/>
            <a:ext cx="3766820" cy="169277"/>
          </a:xfrm>
        </p:spPr>
        <p:txBody>
          <a:bodyPr/>
          <a:lstStyle/>
          <a:p>
            <a:endParaRPr lang="en-US" dirty="0"/>
          </a:p>
        </p:txBody>
      </p:sp>
      <p:sp>
        <p:nvSpPr>
          <p:cNvPr id="5" name="Footer Placeholder 4">
            <a:extLst>
              <a:ext uri="{FF2B5EF4-FFF2-40B4-BE49-F238E27FC236}">
                <a16:creationId xmlns:a16="http://schemas.microsoft.com/office/drawing/2014/main" id="{2D4D3D70-E834-9B43-86E5-D3477B1D2F7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2753DEA4-76D5-DC4C-90AA-3B10EF2E9566}"/>
              </a:ext>
            </a:extLst>
          </p:cNvPr>
          <p:cNvPicPr>
            <a:picLocks noChangeAspect="1"/>
          </p:cNvPicPr>
          <p:nvPr/>
        </p:nvPicPr>
        <p:blipFill>
          <a:blip r:embed="rId2"/>
          <a:stretch>
            <a:fillRect/>
          </a:stretch>
        </p:blipFill>
        <p:spPr>
          <a:xfrm>
            <a:off x="450782" y="615344"/>
            <a:ext cx="3491190" cy="1503085"/>
          </a:xfrm>
          <a:prstGeom prst="rect">
            <a:avLst/>
          </a:prstGeom>
        </p:spPr>
      </p:pic>
      <p:sp>
        <p:nvSpPr>
          <p:cNvPr id="9" name="Rectangle 8">
            <a:extLst>
              <a:ext uri="{FF2B5EF4-FFF2-40B4-BE49-F238E27FC236}">
                <a16:creationId xmlns:a16="http://schemas.microsoft.com/office/drawing/2014/main" id="{30BC4979-BF15-084E-9A81-32200D83DB2E}"/>
              </a:ext>
            </a:extLst>
          </p:cNvPr>
          <p:cNvSpPr/>
          <p:nvPr/>
        </p:nvSpPr>
        <p:spPr>
          <a:xfrm>
            <a:off x="400050" y="2420074"/>
            <a:ext cx="3858627" cy="646331"/>
          </a:xfrm>
          <a:prstGeom prst="rect">
            <a:avLst/>
          </a:prstGeom>
        </p:spPr>
        <p:txBody>
          <a:bodyPr wrap="square">
            <a:spAutoFit/>
          </a:bodyPr>
          <a:lstStyle/>
          <a:p>
            <a:r>
              <a:rPr lang="en-US" sz="1200" dirty="0">
                <a:solidFill>
                  <a:srgbClr val="292929"/>
                </a:solidFill>
                <a:latin typeface="charter" panose="02040503050506020203" pitchFamily="18" charset="0"/>
              </a:rPr>
              <a:t>This is known as a </a:t>
            </a:r>
            <a:r>
              <a:rPr lang="en-US" sz="1200" dirty="0">
                <a:solidFill>
                  <a:srgbClr val="FF0000"/>
                </a:solidFill>
                <a:latin typeface="charter" panose="02040503050506020203" pitchFamily="18" charset="0"/>
              </a:rPr>
              <a:t>Soft Margin Classifier </a:t>
            </a:r>
            <a:r>
              <a:rPr lang="en-US" sz="1200" dirty="0">
                <a:solidFill>
                  <a:srgbClr val="292929"/>
                </a:solidFill>
                <a:latin typeface="charter" panose="02040503050506020203" pitchFamily="18" charset="0"/>
              </a:rPr>
              <a:t>or a </a:t>
            </a:r>
            <a:r>
              <a:rPr lang="en-US" sz="1200" dirty="0">
                <a:solidFill>
                  <a:srgbClr val="FF0000"/>
                </a:solidFill>
                <a:latin typeface="charter" panose="02040503050506020203" pitchFamily="18" charset="0"/>
              </a:rPr>
              <a:t>Support Vector Classifier</a:t>
            </a:r>
            <a:r>
              <a:rPr lang="en-US" sz="1200" dirty="0">
                <a:solidFill>
                  <a:srgbClr val="292929"/>
                </a:solidFill>
                <a:latin typeface="charter" panose="02040503050506020203" pitchFamily="18" charset="0"/>
              </a:rPr>
              <a:t>. It also attempts to maximize the margin separating the two classes.</a:t>
            </a:r>
            <a:endParaRPr lang="en-US" sz="1200" dirty="0"/>
          </a:p>
        </p:txBody>
      </p:sp>
    </p:spTree>
    <p:extLst>
      <p:ext uri="{BB962C8B-B14F-4D97-AF65-F5344CB8AC3E}">
        <p14:creationId xmlns:p14="http://schemas.microsoft.com/office/powerpoint/2010/main" val="39372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026"/>
          <p:cNvSpPr>
            <a:spLocks noGrp="1" noChangeArrowheads="1"/>
          </p:cNvSpPr>
          <p:nvPr>
            <p:ph type="title"/>
          </p:nvPr>
        </p:nvSpPr>
        <p:spPr>
          <a:xfrm>
            <a:off x="606488" y="211465"/>
            <a:ext cx="3394075" cy="215444"/>
          </a:xfrm>
        </p:spPr>
        <p:txBody>
          <a:bodyPr/>
          <a:lstStyle/>
          <a:p>
            <a:r>
              <a:rPr lang="en-US" b="1" dirty="0"/>
              <a:t>Classification</a:t>
            </a:r>
          </a:p>
        </p:txBody>
      </p:sp>
      <p:sp>
        <p:nvSpPr>
          <p:cNvPr id="21508" name="Rectangle 1027"/>
          <p:cNvSpPr>
            <a:spLocks noGrp="1" noChangeArrowheads="1"/>
          </p:cNvSpPr>
          <p:nvPr>
            <p:ph type="body" sz="half" idx="4294967295"/>
          </p:nvPr>
        </p:nvSpPr>
        <p:spPr>
          <a:xfrm>
            <a:off x="838605" y="2565956"/>
            <a:ext cx="2618970" cy="230505"/>
          </a:xfrm>
        </p:spPr>
        <p:txBody>
          <a:bodyPr>
            <a:normAutofit fontScale="92500" lnSpcReduction="20000"/>
          </a:bodyPr>
          <a:lstStyle/>
          <a:p>
            <a:pPr algn="ctr">
              <a:lnSpc>
                <a:spcPct val="90000"/>
              </a:lnSpc>
              <a:buNone/>
            </a:pPr>
            <a:r>
              <a:rPr lang="en-US" dirty="0"/>
              <a:t>Goal: find a linear decision boundary (hyperplane)</a:t>
            </a:r>
            <a:r>
              <a:rPr lang="ar-SA" dirty="0"/>
              <a:t> </a:t>
            </a:r>
            <a:r>
              <a:rPr lang="en-US" dirty="0"/>
              <a:t>that separates the classes</a:t>
            </a:r>
          </a:p>
        </p:txBody>
      </p:sp>
      <p:graphicFrame>
        <p:nvGraphicFramePr>
          <p:cNvPr id="21506" name="Object 1028"/>
          <p:cNvGraphicFramePr>
            <a:graphicFrameLocks noGrp="1" noChangeAspect="1"/>
          </p:cNvGraphicFramePr>
          <p:nvPr>
            <p:ph sz="half" idx="4294967295"/>
          </p:nvPr>
        </p:nvGraphicFramePr>
        <p:xfrm>
          <a:off x="1411843"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1506"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43" y="885790"/>
                        <a:ext cx="1844040" cy="1740193"/>
                      </a:xfrm>
                      <a:prstGeom prst="rect">
                        <a:avLst/>
                      </a:prstGeom>
                      <a:noFill/>
                      <a:ln>
                        <a:noFill/>
                      </a:ln>
                      <a:effectLst/>
                    </p:spPr>
                  </p:pic>
                </p:oleObj>
              </mc:Fallback>
            </mc:AlternateContent>
          </a:graphicData>
        </a:graphic>
      </p:graphicFrame>
      <p:sp>
        <p:nvSpPr>
          <p:cNvPr id="5" name="TextBox 4"/>
          <p:cNvSpPr txBox="1"/>
          <p:nvPr/>
        </p:nvSpPr>
        <p:spPr>
          <a:xfrm>
            <a:off x="838605" y="1010047"/>
            <a:ext cx="691216" cy="650691"/>
          </a:xfrm>
          <a:prstGeom prst="rect">
            <a:avLst/>
          </a:prstGeom>
          <a:noFill/>
        </p:spPr>
        <p:txBody>
          <a:bodyPr wrap="none" rtlCol="0">
            <a:spAutoFit/>
          </a:bodyPr>
          <a:lstStyle/>
          <a:p>
            <a:pPr algn="ctr"/>
            <a:r>
              <a:rPr lang="en-US" sz="907" dirty="0"/>
              <a:t>Linearly</a:t>
            </a:r>
            <a:br>
              <a:rPr lang="en-US" sz="907" dirty="0"/>
            </a:br>
            <a:r>
              <a:rPr lang="en-US" sz="907" dirty="0"/>
              <a:t>separable</a:t>
            </a:r>
            <a:br>
              <a:rPr lang="en-US" sz="907" dirty="0"/>
            </a:br>
            <a:r>
              <a:rPr lang="en-US" sz="907" dirty="0"/>
              <a:t>classes</a:t>
            </a:r>
          </a:p>
          <a:p>
            <a:pPr algn="ctr"/>
            <a:endParaRPr lang="en-US" sz="907" dirty="0"/>
          </a:p>
        </p:txBody>
      </p:sp>
      <p:sp>
        <p:nvSpPr>
          <p:cNvPr id="3" name="Footer Placeholder 2">
            <a:extLst>
              <a:ext uri="{FF2B5EF4-FFF2-40B4-BE49-F238E27FC236}">
                <a16:creationId xmlns:a16="http://schemas.microsoft.com/office/drawing/2014/main" id="{A4EAA175-410E-BD59-6301-3DB98E9925E6}"/>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08784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47C3-6454-F645-A524-12910D8C3287}"/>
              </a:ext>
            </a:extLst>
          </p:cNvPr>
          <p:cNvSpPr>
            <a:spLocks noGrp="1"/>
          </p:cNvSpPr>
          <p:nvPr>
            <p:ph type="title"/>
          </p:nvPr>
        </p:nvSpPr>
        <p:spPr>
          <a:xfrm>
            <a:off x="606488" y="211465"/>
            <a:ext cx="3394075" cy="215444"/>
          </a:xfrm>
        </p:spPr>
        <p:txBody>
          <a:bodyPr/>
          <a:lstStyle/>
          <a:p>
            <a:r>
              <a:rPr lang="en-US" dirty="0"/>
              <a:t>Split, fit, and predict </a:t>
            </a:r>
          </a:p>
        </p:txBody>
      </p:sp>
      <p:sp>
        <p:nvSpPr>
          <p:cNvPr id="3" name="Content Placeholder 2">
            <a:extLst>
              <a:ext uri="{FF2B5EF4-FFF2-40B4-BE49-F238E27FC236}">
                <a16:creationId xmlns:a16="http://schemas.microsoft.com/office/drawing/2014/main" id="{89A1139B-F9F3-F046-8BB6-B97FB4131246}"/>
              </a:ext>
            </a:extLst>
          </p:cNvPr>
          <p:cNvSpPr>
            <a:spLocks noGrp="1"/>
          </p:cNvSpPr>
          <p:nvPr>
            <p:ph idx="1"/>
          </p:nvPr>
        </p:nvSpPr>
        <p:spPr>
          <a:xfrm>
            <a:off x="491858" y="1078076"/>
            <a:ext cx="3766820" cy="169277"/>
          </a:xfrm>
        </p:spPr>
        <p:txBody>
          <a:bodyPr/>
          <a:lstStyle/>
          <a:p>
            <a:endParaRPr lang="en-US"/>
          </a:p>
        </p:txBody>
      </p:sp>
      <p:pic>
        <p:nvPicPr>
          <p:cNvPr id="7" name="Picture 6">
            <a:extLst>
              <a:ext uri="{FF2B5EF4-FFF2-40B4-BE49-F238E27FC236}">
                <a16:creationId xmlns:a16="http://schemas.microsoft.com/office/drawing/2014/main" id="{70E22275-307A-DA40-8733-05FA71F7D905}"/>
              </a:ext>
            </a:extLst>
          </p:cNvPr>
          <p:cNvPicPr>
            <a:picLocks noChangeAspect="1"/>
          </p:cNvPicPr>
          <p:nvPr/>
        </p:nvPicPr>
        <p:blipFill>
          <a:blip r:embed="rId2"/>
          <a:stretch>
            <a:fillRect/>
          </a:stretch>
        </p:blipFill>
        <p:spPr>
          <a:xfrm>
            <a:off x="35316" y="815975"/>
            <a:ext cx="4539467" cy="1572495"/>
          </a:xfrm>
          <a:prstGeom prst="rect">
            <a:avLst/>
          </a:prstGeom>
        </p:spPr>
      </p:pic>
      <p:sp>
        <p:nvSpPr>
          <p:cNvPr id="8" name="TextBox 7">
            <a:extLst>
              <a:ext uri="{FF2B5EF4-FFF2-40B4-BE49-F238E27FC236}">
                <a16:creationId xmlns:a16="http://schemas.microsoft.com/office/drawing/2014/main" id="{AF26E373-0E7B-9249-A3D5-5D719D3D11F7}"/>
              </a:ext>
            </a:extLst>
          </p:cNvPr>
          <p:cNvSpPr txBox="1"/>
          <p:nvPr/>
        </p:nvSpPr>
        <p:spPr>
          <a:xfrm>
            <a:off x="185485" y="2634109"/>
            <a:ext cx="4253165" cy="584775"/>
          </a:xfrm>
          <a:prstGeom prst="rect">
            <a:avLst/>
          </a:prstGeom>
          <a:noFill/>
        </p:spPr>
        <p:txBody>
          <a:bodyPr wrap="square" rtlCol="0">
            <a:spAutoFit/>
          </a:bodyPr>
          <a:lstStyle/>
          <a:p>
            <a:r>
              <a:rPr lang="en-US" sz="1600" dirty="0"/>
              <a:t>From </a:t>
            </a:r>
            <a:r>
              <a:rPr lang="en-US" sz="1600" dirty="0" err="1"/>
              <a:t>sklearn</a:t>
            </a:r>
            <a:r>
              <a:rPr lang="en-US" sz="1600" dirty="0"/>
              <a:t>. </a:t>
            </a:r>
            <a:r>
              <a:rPr lang="en-US" sz="1600" dirty="0" err="1"/>
              <a:t>Svm</a:t>
            </a:r>
            <a:r>
              <a:rPr lang="en-US" sz="1600" dirty="0"/>
              <a:t> import </a:t>
            </a:r>
            <a:r>
              <a:rPr lang="en-US" sz="1600" dirty="0" err="1"/>
              <a:t>linearSVC</a:t>
            </a:r>
            <a:r>
              <a:rPr lang="en-US" sz="1600" dirty="0"/>
              <a:t>  Is much faster </a:t>
            </a:r>
            <a:r>
              <a:rPr lang="en-US" sz="1600" dirty="0">
                <a:sym typeface="Wingdings" pitchFamily="2" charset="2"/>
              </a:rPr>
              <a:t></a:t>
            </a:r>
            <a:endParaRPr lang="en-US" sz="1600" dirty="0"/>
          </a:p>
        </p:txBody>
      </p:sp>
      <p:sp>
        <p:nvSpPr>
          <p:cNvPr id="9" name="Footer Placeholder 8">
            <a:extLst>
              <a:ext uri="{FF2B5EF4-FFF2-40B4-BE49-F238E27FC236}">
                <a16:creationId xmlns:a16="http://schemas.microsoft.com/office/drawing/2014/main" id="{040FE648-67B5-A344-BDE7-96E84E84753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316564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1E95-264A-CC41-89CA-ED092A3C2C5C}"/>
              </a:ext>
            </a:extLst>
          </p:cNvPr>
          <p:cNvSpPr>
            <a:spLocks noGrp="1"/>
          </p:cNvSpPr>
          <p:nvPr>
            <p:ph type="title"/>
          </p:nvPr>
        </p:nvSpPr>
        <p:spPr>
          <a:xfrm>
            <a:off x="606488" y="211465"/>
            <a:ext cx="3394075" cy="215444"/>
          </a:xfrm>
        </p:spPr>
        <p:txBody>
          <a:bodyPr/>
          <a:lstStyle/>
          <a:p>
            <a:r>
              <a:rPr lang="en-US" dirty="0"/>
              <a:t>Evaluating </a:t>
            </a:r>
          </a:p>
        </p:txBody>
      </p:sp>
      <p:sp>
        <p:nvSpPr>
          <p:cNvPr id="3" name="Content Placeholder 2">
            <a:extLst>
              <a:ext uri="{FF2B5EF4-FFF2-40B4-BE49-F238E27FC236}">
                <a16:creationId xmlns:a16="http://schemas.microsoft.com/office/drawing/2014/main" id="{5E3794E0-AC12-F345-985D-3D3912A77125}"/>
              </a:ext>
            </a:extLst>
          </p:cNvPr>
          <p:cNvSpPr>
            <a:spLocks noGrp="1"/>
          </p:cNvSpPr>
          <p:nvPr>
            <p:ph idx="1"/>
          </p:nvPr>
        </p:nvSpPr>
        <p:spPr>
          <a:xfrm>
            <a:off x="491858" y="1078076"/>
            <a:ext cx="3766820" cy="169277"/>
          </a:xfrm>
        </p:spPr>
        <p:txBody>
          <a:bodyPr/>
          <a:lstStyle/>
          <a:p>
            <a:endParaRPr lang="en-US"/>
          </a:p>
        </p:txBody>
      </p:sp>
      <p:pic>
        <p:nvPicPr>
          <p:cNvPr id="6" name="Picture 5">
            <a:extLst>
              <a:ext uri="{FF2B5EF4-FFF2-40B4-BE49-F238E27FC236}">
                <a16:creationId xmlns:a16="http://schemas.microsoft.com/office/drawing/2014/main" id="{386D35A3-0A16-E548-8B28-F408392BC597}"/>
              </a:ext>
            </a:extLst>
          </p:cNvPr>
          <p:cNvPicPr>
            <a:picLocks noChangeAspect="1"/>
          </p:cNvPicPr>
          <p:nvPr/>
        </p:nvPicPr>
        <p:blipFill>
          <a:blip r:embed="rId2"/>
          <a:stretch>
            <a:fillRect/>
          </a:stretch>
        </p:blipFill>
        <p:spPr>
          <a:xfrm>
            <a:off x="167633" y="1175759"/>
            <a:ext cx="4022252" cy="1591888"/>
          </a:xfrm>
          <a:prstGeom prst="rect">
            <a:avLst/>
          </a:prstGeom>
        </p:spPr>
      </p:pic>
      <p:sp>
        <p:nvSpPr>
          <p:cNvPr id="7" name="Footer Placeholder 6">
            <a:extLst>
              <a:ext uri="{FF2B5EF4-FFF2-40B4-BE49-F238E27FC236}">
                <a16:creationId xmlns:a16="http://schemas.microsoft.com/office/drawing/2014/main" id="{552E7877-A49E-9D4A-82D8-6F6FEBE980B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523711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2441-D9CB-7D40-9443-D161FACAB3D0}"/>
              </a:ext>
            </a:extLst>
          </p:cNvPr>
          <p:cNvSpPr>
            <a:spLocks noGrp="1"/>
          </p:cNvSpPr>
          <p:nvPr>
            <p:ph type="title"/>
          </p:nvPr>
        </p:nvSpPr>
        <p:spPr>
          <a:xfrm>
            <a:off x="118854" y="547236"/>
            <a:ext cx="4491246" cy="480819"/>
          </a:xfrm>
        </p:spPr>
        <p:txBody>
          <a:bodyPr>
            <a:normAutofit/>
          </a:bodyPr>
          <a:lstStyle/>
          <a:p>
            <a:r>
              <a:rPr lang="en-US" dirty="0"/>
              <a:t>How Do we know which soft margin to choose?</a:t>
            </a:r>
          </a:p>
        </p:txBody>
      </p:sp>
      <p:sp>
        <p:nvSpPr>
          <p:cNvPr id="3" name="Content Placeholder 2">
            <a:extLst>
              <a:ext uri="{FF2B5EF4-FFF2-40B4-BE49-F238E27FC236}">
                <a16:creationId xmlns:a16="http://schemas.microsoft.com/office/drawing/2014/main" id="{998E7930-E04B-5648-B5AA-616679D0B60E}"/>
              </a:ext>
            </a:extLst>
          </p:cNvPr>
          <p:cNvSpPr>
            <a:spLocks noGrp="1"/>
          </p:cNvSpPr>
          <p:nvPr>
            <p:ph idx="1"/>
          </p:nvPr>
        </p:nvSpPr>
        <p:spPr>
          <a:xfrm>
            <a:off x="491858" y="1078076"/>
            <a:ext cx="3766820" cy="169277"/>
          </a:xfrm>
        </p:spPr>
        <p:txBody>
          <a:bodyPr/>
          <a:lstStyle/>
          <a:p>
            <a:endParaRPr lang="en-US"/>
          </a:p>
        </p:txBody>
      </p:sp>
      <p:sp>
        <p:nvSpPr>
          <p:cNvPr id="5" name="Footer Placeholder 4">
            <a:extLst>
              <a:ext uri="{FF2B5EF4-FFF2-40B4-BE49-F238E27FC236}">
                <a16:creationId xmlns:a16="http://schemas.microsoft.com/office/drawing/2014/main" id="{81096868-DF82-D24A-8DE8-FB9AEF4B11F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E7F0D494-BA28-5B44-ACE7-23CA93836409}"/>
              </a:ext>
            </a:extLst>
          </p:cNvPr>
          <p:cNvPicPr>
            <a:picLocks noChangeAspect="1"/>
          </p:cNvPicPr>
          <p:nvPr/>
        </p:nvPicPr>
        <p:blipFill>
          <a:blip r:embed="rId2"/>
          <a:stretch>
            <a:fillRect/>
          </a:stretch>
        </p:blipFill>
        <p:spPr>
          <a:xfrm>
            <a:off x="181113" y="944142"/>
            <a:ext cx="3937129" cy="1963096"/>
          </a:xfrm>
          <a:prstGeom prst="rect">
            <a:avLst/>
          </a:prstGeom>
        </p:spPr>
      </p:pic>
    </p:spTree>
    <p:extLst>
      <p:ext uri="{BB962C8B-B14F-4D97-AF65-F5344CB8AC3E}">
        <p14:creationId xmlns:p14="http://schemas.microsoft.com/office/powerpoint/2010/main" val="3220231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922655">
              <a:lnSpc>
                <a:spcPct val="100000"/>
              </a:lnSpc>
              <a:spcBef>
                <a:spcPts val="135"/>
              </a:spcBef>
            </a:pPr>
            <a:r>
              <a:rPr dirty="0"/>
              <a:t>Non-separable</a:t>
            </a:r>
            <a:r>
              <a:rPr spc="400" dirty="0"/>
              <a:t> </a:t>
            </a:r>
            <a:r>
              <a:rPr spc="60" dirty="0"/>
              <a:t>Data</a:t>
            </a:r>
          </a:p>
        </p:txBody>
      </p:sp>
      <p:grpSp>
        <p:nvGrpSpPr>
          <p:cNvPr id="3" name="object 3"/>
          <p:cNvGrpSpPr/>
          <p:nvPr/>
        </p:nvGrpSpPr>
        <p:grpSpPr>
          <a:xfrm>
            <a:off x="729013" y="1007811"/>
            <a:ext cx="1664970" cy="1519555"/>
            <a:chOff x="729013" y="1007811"/>
            <a:chExt cx="1664970" cy="1519555"/>
          </a:xfrm>
        </p:grpSpPr>
        <p:sp>
          <p:nvSpPr>
            <p:cNvPr id="4" name="object 4"/>
            <p:cNvSpPr/>
            <p:nvPr/>
          </p:nvSpPr>
          <p:spPr>
            <a:xfrm>
              <a:off x="1114804" y="2415398"/>
              <a:ext cx="27305" cy="27305"/>
            </a:xfrm>
            <a:custGeom>
              <a:avLst/>
              <a:gdLst/>
              <a:ahLst/>
              <a:cxnLst/>
              <a:rect l="l" t="t" r="r" b="b"/>
              <a:pathLst>
                <a:path w="27305" h="27305">
                  <a:moveTo>
                    <a:pt x="21175" y="0"/>
                  </a:moveTo>
                  <a:lnTo>
                    <a:pt x="6108" y="0"/>
                  </a:lnTo>
                  <a:lnTo>
                    <a:pt x="0" y="6107"/>
                  </a:lnTo>
                  <a:lnTo>
                    <a:pt x="0" y="21174"/>
                  </a:lnTo>
                  <a:lnTo>
                    <a:pt x="6108" y="27282"/>
                  </a:lnTo>
                  <a:lnTo>
                    <a:pt x="21175" y="27282"/>
                  </a:lnTo>
                  <a:lnTo>
                    <a:pt x="27284" y="21174"/>
                  </a:lnTo>
                  <a:lnTo>
                    <a:pt x="27284" y="13641"/>
                  </a:lnTo>
                  <a:lnTo>
                    <a:pt x="27284" y="6107"/>
                  </a:lnTo>
                  <a:lnTo>
                    <a:pt x="21175" y="0"/>
                  </a:lnTo>
                  <a:close/>
                </a:path>
              </a:pathLst>
            </a:custGeom>
            <a:solidFill>
              <a:srgbClr val="C37AC0"/>
            </a:solidFill>
          </p:spPr>
          <p:txBody>
            <a:bodyPr wrap="square" lIns="0" tIns="0" rIns="0" bIns="0" rtlCol="0"/>
            <a:lstStyle/>
            <a:p>
              <a:endParaRPr/>
            </a:p>
          </p:txBody>
        </p:sp>
        <p:sp>
          <p:nvSpPr>
            <p:cNvPr id="5" name="object 5"/>
            <p:cNvSpPr/>
            <p:nvPr/>
          </p:nvSpPr>
          <p:spPr>
            <a:xfrm>
              <a:off x="1114804" y="2415398"/>
              <a:ext cx="27305" cy="27305"/>
            </a:xfrm>
            <a:custGeom>
              <a:avLst/>
              <a:gdLst/>
              <a:ahLst/>
              <a:cxnLst/>
              <a:rect l="l" t="t" r="r" b="b"/>
              <a:pathLst>
                <a:path w="27305" h="27305">
                  <a:moveTo>
                    <a:pt x="27284" y="13641"/>
                  </a:moveTo>
                  <a:lnTo>
                    <a:pt x="27284" y="6107"/>
                  </a:lnTo>
                  <a:lnTo>
                    <a:pt x="21175" y="0"/>
                  </a:lnTo>
                  <a:lnTo>
                    <a:pt x="13642" y="0"/>
                  </a:lnTo>
                  <a:lnTo>
                    <a:pt x="6108" y="0"/>
                  </a:lnTo>
                  <a:lnTo>
                    <a:pt x="0" y="6107"/>
                  </a:lnTo>
                  <a:lnTo>
                    <a:pt x="0" y="13641"/>
                  </a:lnTo>
                  <a:lnTo>
                    <a:pt x="0" y="21174"/>
                  </a:lnTo>
                  <a:lnTo>
                    <a:pt x="6108" y="27282"/>
                  </a:lnTo>
                  <a:lnTo>
                    <a:pt x="13642" y="27282"/>
                  </a:lnTo>
                  <a:lnTo>
                    <a:pt x="21175" y="27282"/>
                  </a:lnTo>
                  <a:lnTo>
                    <a:pt x="27284" y="21174"/>
                  </a:lnTo>
                  <a:lnTo>
                    <a:pt x="27284" y="13641"/>
                  </a:lnTo>
                </a:path>
              </a:pathLst>
            </a:custGeom>
            <a:ln w="3175">
              <a:solidFill>
                <a:srgbClr val="C37AC0"/>
              </a:solidFill>
            </a:ln>
          </p:spPr>
          <p:txBody>
            <a:bodyPr wrap="square" lIns="0" tIns="0" rIns="0" bIns="0" rtlCol="0"/>
            <a:lstStyle/>
            <a:p>
              <a:endParaRPr/>
            </a:p>
          </p:txBody>
        </p:sp>
        <p:sp>
          <p:nvSpPr>
            <p:cNvPr id="6" name="object 6"/>
            <p:cNvSpPr/>
            <p:nvPr/>
          </p:nvSpPr>
          <p:spPr>
            <a:xfrm>
              <a:off x="2318264" y="2104208"/>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7" name="object 7"/>
            <p:cNvSpPr/>
            <p:nvPr/>
          </p:nvSpPr>
          <p:spPr>
            <a:xfrm>
              <a:off x="2318264" y="2104208"/>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8" name="object 8"/>
            <p:cNvSpPr/>
            <p:nvPr/>
          </p:nvSpPr>
          <p:spPr>
            <a:xfrm>
              <a:off x="1320973" y="2076154"/>
              <a:ext cx="27305" cy="27305"/>
            </a:xfrm>
            <a:custGeom>
              <a:avLst/>
              <a:gdLst/>
              <a:ahLst/>
              <a:cxnLst/>
              <a:rect l="l" t="t" r="r" b="b"/>
              <a:pathLst>
                <a:path w="27305" h="27305">
                  <a:moveTo>
                    <a:pt x="21175" y="0"/>
                  </a:moveTo>
                  <a:lnTo>
                    <a:pt x="6108" y="0"/>
                  </a:lnTo>
                  <a:lnTo>
                    <a:pt x="0" y="6105"/>
                  </a:lnTo>
                  <a:lnTo>
                    <a:pt x="0" y="21175"/>
                  </a:lnTo>
                  <a:lnTo>
                    <a:pt x="6108" y="27280"/>
                  </a:lnTo>
                  <a:lnTo>
                    <a:pt x="21175" y="27280"/>
                  </a:lnTo>
                  <a:lnTo>
                    <a:pt x="27284" y="21175"/>
                  </a:lnTo>
                  <a:lnTo>
                    <a:pt x="27284" y="13638"/>
                  </a:lnTo>
                  <a:lnTo>
                    <a:pt x="27284" y="6105"/>
                  </a:lnTo>
                  <a:lnTo>
                    <a:pt x="21175" y="0"/>
                  </a:lnTo>
                  <a:close/>
                </a:path>
              </a:pathLst>
            </a:custGeom>
            <a:solidFill>
              <a:srgbClr val="C37AC0"/>
            </a:solidFill>
          </p:spPr>
          <p:txBody>
            <a:bodyPr wrap="square" lIns="0" tIns="0" rIns="0" bIns="0" rtlCol="0"/>
            <a:lstStyle/>
            <a:p>
              <a:endParaRPr/>
            </a:p>
          </p:txBody>
        </p:sp>
        <p:sp>
          <p:nvSpPr>
            <p:cNvPr id="9" name="object 9"/>
            <p:cNvSpPr/>
            <p:nvPr/>
          </p:nvSpPr>
          <p:spPr>
            <a:xfrm>
              <a:off x="1320973" y="2076154"/>
              <a:ext cx="27305" cy="27305"/>
            </a:xfrm>
            <a:custGeom>
              <a:avLst/>
              <a:gdLst/>
              <a:ahLst/>
              <a:cxnLst/>
              <a:rect l="l" t="t" r="r" b="b"/>
              <a:pathLst>
                <a:path w="27305" h="27305">
                  <a:moveTo>
                    <a:pt x="27284" y="13638"/>
                  </a:moveTo>
                  <a:lnTo>
                    <a:pt x="27284" y="6105"/>
                  </a:lnTo>
                  <a:lnTo>
                    <a:pt x="21175" y="0"/>
                  </a:lnTo>
                  <a:lnTo>
                    <a:pt x="13642" y="0"/>
                  </a:lnTo>
                  <a:lnTo>
                    <a:pt x="6108" y="0"/>
                  </a:lnTo>
                  <a:lnTo>
                    <a:pt x="0" y="6105"/>
                  </a:lnTo>
                  <a:lnTo>
                    <a:pt x="0" y="13638"/>
                  </a:lnTo>
                  <a:lnTo>
                    <a:pt x="0" y="21175"/>
                  </a:lnTo>
                  <a:lnTo>
                    <a:pt x="6108" y="27280"/>
                  </a:lnTo>
                  <a:lnTo>
                    <a:pt x="13642" y="27280"/>
                  </a:lnTo>
                  <a:lnTo>
                    <a:pt x="21175" y="27280"/>
                  </a:lnTo>
                  <a:lnTo>
                    <a:pt x="27284" y="21175"/>
                  </a:lnTo>
                  <a:lnTo>
                    <a:pt x="27284" y="13638"/>
                  </a:lnTo>
                </a:path>
              </a:pathLst>
            </a:custGeom>
            <a:ln w="3175">
              <a:solidFill>
                <a:srgbClr val="C37AC0"/>
              </a:solidFill>
            </a:ln>
          </p:spPr>
          <p:txBody>
            <a:bodyPr wrap="square" lIns="0" tIns="0" rIns="0" bIns="0" rtlCol="0"/>
            <a:lstStyle/>
            <a:p>
              <a:endParaRPr/>
            </a:p>
          </p:txBody>
        </p:sp>
        <p:sp>
          <p:nvSpPr>
            <p:cNvPr id="10" name="object 10"/>
            <p:cNvSpPr/>
            <p:nvPr/>
          </p:nvSpPr>
          <p:spPr>
            <a:xfrm>
              <a:off x="1335423" y="1940548"/>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11" name="object 11"/>
            <p:cNvSpPr/>
            <p:nvPr/>
          </p:nvSpPr>
          <p:spPr>
            <a:xfrm>
              <a:off x="1335423" y="1940548"/>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12" name="object 12"/>
            <p:cNvSpPr/>
            <p:nvPr/>
          </p:nvSpPr>
          <p:spPr>
            <a:xfrm>
              <a:off x="911299" y="1934520"/>
              <a:ext cx="27305" cy="27305"/>
            </a:xfrm>
            <a:custGeom>
              <a:avLst/>
              <a:gdLst/>
              <a:ahLst/>
              <a:cxnLst/>
              <a:rect l="l" t="t" r="r" b="b"/>
              <a:pathLst>
                <a:path w="27305" h="27305">
                  <a:moveTo>
                    <a:pt x="21174" y="0"/>
                  </a:moveTo>
                  <a:lnTo>
                    <a:pt x="6108" y="0"/>
                  </a:lnTo>
                  <a:lnTo>
                    <a:pt x="0" y="6108"/>
                  </a:lnTo>
                  <a:lnTo>
                    <a:pt x="0" y="21175"/>
                  </a:lnTo>
                  <a:lnTo>
                    <a:pt x="6108" y="27280"/>
                  </a:lnTo>
                  <a:lnTo>
                    <a:pt x="21174" y="27280"/>
                  </a:lnTo>
                  <a:lnTo>
                    <a:pt x="27282" y="21175"/>
                  </a:lnTo>
                  <a:lnTo>
                    <a:pt x="27282" y="13642"/>
                  </a:lnTo>
                  <a:lnTo>
                    <a:pt x="27282" y="6108"/>
                  </a:lnTo>
                  <a:lnTo>
                    <a:pt x="21174" y="0"/>
                  </a:lnTo>
                  <a:close/>
                </a:path>
              </a:pathLst>
            </a:custGeom>
            <a:solidFill>
              <a:srgbClr val="C37AC0"/>
            </a:solidFill>
          </p:spPr>
          <p:txBody>
            <a:bodyPr wrap="square" lIns="0" tIns="0" rIns="0" bIns="0" rtlCol="0"/>
            <a:lstStyle/>
            <a:p>
              <a:endParaRPr/>
            </a:p>
          </p:txBody>
        </p:sp>
        <p:sp>
          <p:nvSpPr>
            <p:cNvPr id="13" name="object 13"/>
            <p:cNvSpPr/>
            <p:nvPr/>
          </p:nvSpPr>
          <p:spPr>
            <a:xfrm>
              <a:off x="911299" y="1934520"/>
              <a:ext cx="27305" cy="27305"/>
            </a:xfrm>
            <a:custGeom>
              <a:avLst/>
              <a:gdLst/>
              <a:ahLst/>
              <a:cxnLst/>
              <a:rect l="l" t="t" r="r" b="b"/>
              <a:pathLst>
                <a:path w="27305" h="27305">
                  <a:moveTo>
                    <a:pt x="27282" y="13642"/>
                  </a:moveTo>
                  <a:lnTo>
                    <a:pt x="27282" y="6108"/>
                  </a:lnTo>
                  <a:lnTo>
                    <a:pt x="21174" y="0"/>
                  </a:lnTo>
                  <a:lnTo>
                    <a:pt x="13641" y="0"/>
                  </a:lnTo>
                  <a:lnTo>
                    <a:pt x="6108" y="0"/>
                  </a:lnTo>
                  <a:lnTo>
                    <a:pt x="0" y="6108"/>
                  </a:lnTo>
                  <a:lnTo>
                    <a:pt x="0" y="13642"/>
                  </a:lnTo>
                  <a:lnTo>
                    <a:pt x="0" y="21175"/>
                  </a:lnTo>
                  <a:lnTo>
                    <a:pt x="6108" y="27280"/>
                  </a:lnTo>
                  <a:lnTo>
                    <a:pt x="13641" y="27280"/>
                  </a:lnTo>
                  <a:lnTo>
                    <a:pt x="21174" y="27280"/>
                  </a:lnTo>
                  <a:lnTo>
                    <a:pt x="27282" y="21175"/>
                  </a:lnTo>
                  <a:lnTo>
                    <a:pt x="27282" y="13642"/>
                  </a:lnTo>
                </a:path>
              </a:pathLst>
            </a:custGeom>
            <a:ln w="3175">
              <a:solidFill>
                <a:srgbClr val="C37AC0"/>
              </a:solidFill>
            </a:ln>
          </p:spPr>
          <p:txBody>
            <a:bodyPr wrap="square" lIns="0" tIns="0" rIns="0" bIns="0" rtlCol="0"/>
            <a:lstStyle/>
            <a:p>
              <a:endParaRPr/>
            </a:p>
          </p:txBody>
        </p:sp>
        <p:sp>
          <p:nvSpPr>
            <p:cNvPr id="14" name="object 14"/>
            <p:cNvSpPr/>
            <p:nvPr/>
          </p:nvSpPr>
          <p:spPr>
            <a:xfrm>
              <a:off x="1590363" y="1845734"/>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15" name="object 15"/>
            <p:cNvSpPr/>
            <p:nvPr/>
          </p:nvSpPr>
          <p:spPr>
            <a:xfrm>
              <a:off x="1590363" y="1845734"/>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16" name="object 16"/>
            <p:cNvSpPr/>
            <p:nvPr/>
          </p:nvSpPr>
          <p:spPr>
            <a:xfrm>
              <a:off x="1573422" y="1717643"/>
              <a:ext cx="27305" cy="27305"/>
            </a:xfrm>
            <a:custGeom>
              <a:avLst/>
              <a:gdLst/>
              <a:ahLst/>
              <a:cxnLst/>
              <a:rect l="l" t="t" r="r" b="b"/>
              <a:pathLst>
                <a:path w="27305" h="27305">
                  <a:moveTo>
                    <a:pt x="21171" y="0"/>
                  </a:moveTo>
                  <a:lnTo>
                    <a:pt x="6105" y="0"/>
                  </a:lnTo>
                  <a:lnTo>
                    <a:pt x="0" y="6105"/>
                  </a:lnTo>
                  <a:lnTo>
                    <a:pt x="0" y="21171"/>
                  </a:lnTo>
                  <a:lnTo>
                    <a:pt x="6105" y="27280"/>
                  </a:lnTo>
                  <a:lnTo>
                    <a:pt x="21171" y="27280"/>
                  </a:lnTo>
                  <a:lnTo>
                    <a:pt x="27280" y="21171"/>
                  </a:lnTo>
                  <a:lnTo>
                    <a:pt x="27280" y="13638"/>
                  </a:lnTo>
                  <a:lnTo>
                    <a:pt x="27280" y="6105"/>
                  </a:lnTo>
                  <a:lnTo>
                    <a:pt x="21171" y="0"/>
                  </a:lnTo>
                  <a:close/>
                </a:path>
              </a:pathLst>
            </a:custGeom>
            <a:solidFill>
              <a:srgbClr val="C37AC0"/>
            </a:solidFill>
          </p:spPr>
          <p:txBody>
            <a:bodyPr wrap="square" lIns="0" tIns="0" rIns="0" bIns="0" rtlCol="0"/>
            <a:lstStyle/>
            <a:p>
              <a:endParaRPr/>
            </a:p>
          </p:txBody>
        </p:sp>
        <p:sp>
          <p:nvSpPr>
            <p:cNvPr id="17" name="object 17"/>
            <p:cNvSpPr/>
            <p:nvPr/>
          </p:nvSpPr>
          <p:spPr>
            <a:xfrm>
              <a:off x="1573422" y="1717643"/>
              <a:ext cx="27305" cy="27305"/>
            </a:xfrm>
            <a:custGeom>
              <a:avLst/>
              <a:gdLst/>
              <a:ahLst/>
              <a:cxnLst/>
              <a:rect l="l" t="t" r="r" b="b"/>
              <a:pathLst>
                <a:path w="27305" h="27305">
                  <a:moveTo>
                    <a:pt x="27280" y="13638"/>
                  </a:moveTo>
                  <a:lnTo>
                    <a:pt x="27280" y="6105"/>
                  </a:lnTo>
                  <a:lnTo>
                    <a:pt x="21171" y="0"/>
                  </a:lnTo>
                  <a:lnTo>
                    <a:pt x="13638" y="0"/>
                  </a:lnTo>
                  <a:lnTo>
                    <a:pt x="6105" y="0"/>
                  </a:lnTo>
                  <a:lnTo>
                    <a:pt x="0" y="6105"/>
                  </a:lnTo>
                  <a:lnTo>
                    <a:pt x="0" y="13638"/>
                  </a:lnTo>
                  <a:lnTo>
                    <a:pt x="0" y="21171"/>
                  </a:lnTo>
                  <a:lnTo>
                    <a:pt x="6105" y="27280"/>
                  </a:lnTo>
                  <a:lnTo>
                    <a:pt x="13638" y="27280"/>
                  </a:lnTo>
                  <a:lnTo>
                    <a:pt x="21171" y="27280"/>
                  </a:lnTo>
                  <a:lnTo>
                    <a:pt x="27280" y="21171"/>
                  </a:lnTo>
                  <a:lnTo>
                    <a:pt x="27280" y="13638"/>
                  </a:lnTo>
                </a:path>
              </a:pathLst>
            </a:custGeom>
            <a:ln w="3175">
              <a:solidFill>
                <a:srgbClr val="C37AC0"/>
              </a:solidFill>
            </a:ln>
          </p:spPr>
          <p:txBody>
            <a:bodyPr wrap="square" lIns="0" tIns="0" rIns="0" bIns="0" rtlCol="0"/>
            <a:lstStyle/>
            <a:p>
              <a:endParaRPr/>
            </a:p>
          </p:txBody>
        </p:sp>
        <p:sp>
          <p:nvSpPr>
            <p:cNvPr id="18" name="object 18"/>
            <p:cNvSpPr/>
            <p:nvPr/>
          </p:nvSpPr>
          <p:spPr>
            <a:xfrm>
              <a:off x="1450277" y="1143598"/>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C37AC0"/>
            </a:solidFill>
          </p:spPr>
          <p:txBody>
            <a:bodyPr wrap="square" lIns="0" tIns="0" rIns="0" bIns="0" rtlCol="0"/>
            <a:lstStyle/>
            <a:p>
              <a:endParaRPr/>
            </a:p>
          </p:txBody>
        </p:sp>
        <p:sp>
          <p:nvSpPr>
            <p:cNvPr id="19" name="object 19"/>
            <p:cNvSpPr/>
            <p:nvPr/>
          </p:nvSpPr>
          <p:spPr>
            <a:xfrm>
              <a:off x="1450277" y="1143598"/>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C37AC0"/>
              </a:solidFill>
            </a:ln>
          </p:spPr>
          <p:txBody>
            <a:bodyPr wrap="square" lIns="0" tIns="0" rIns="0" bIns="0" rtlCol="0"/>
            <a:lstStyle/>
            <a:p>
              <a:endParaRPr/>
            </a:p>
          </p:txBody>
        </p:sp>
        <p:sp>
          <p:nvSpPr>
            <p:cNvPr id="20" name="object 20"/>
            <p:cNvSpPr/>
            <p:nvPr/>
          </p:nvSpPr>
          <p:spPr>
            <a:xfrm>
              <a:off x="1655637" y="2216575"/>
              <a:ext cx="27305" cy="27305"/>
            </a:xfrm>
            <a:custGeom>
              <a:avLst/>
              <a:gdLst/>
              <a:ahLst/>
              <a:cxnLst/>
              <a:rect l="l" t="t" r="r" b="b"/>
              <a:pathLst>
                <a:path w="27305" h="27305">
                  <a:moveTo>
                    <a:pt x="21175" y="0"/>
                  </a:moveTo>
                  <a:lnTo>
                    <a:pt x="6108" y="0"/>
                  </a:lnTo>
                  <a:lnTo>
                    <a:pt x="0" y="6105"/>
                  </a:lnTo>
                  <a:lnTo>
                    <a:pt x="0" y="21171"/>
                  </a:lnTo>
                  <a:lnTo>
                    <a:pt x="6108" y="27280"/>
                  </a:lnTo>
                  <a:lnTo>
                    <a:pt x="21175" y="27280"/>
                  </a:lnTo>
                  <a:lnTo>
                    <a:pt x="27284" y="21171"/>
                  </a:lnTo>
                  <a:lnTo>
                    <a:pt x="27284" y="13638"/>
                  </a:lnTo>
                  <a:lnTo>
                    <a:pt x="27284" y="6105"/>
                  </a:lnTo>
                  <a:lnTo>
                    <a:pt x="21175" y="0"/>
                  </a:lnTo>
                  <a:close/>
                </a:path>
              </a:pathLst>
            </a:custGeom>
            <a:solidFill>
              <a:srgbClr val="C37AC0"/>
            </a:solidFill>
          </p:spPr>
          <p:txBody>
            <a:bodyPr wrap="square" lIns="0" tIns="0" rIns="0" bIns="0" rtlCol="0"/>
            <a:lstStyle/>
            <a:p>
              <a:endParaRPr/>
            </a:p>
          </p:txBody>
        </p:sp>
        <p:sp>
          <p:nvSpPr>
            <p:cNvPr id="21" name="object 21"/>
            <p:cNvSpPr/>
            <p:nvPr/>
          </p:nvSpPr>
          <p:spPr>
            <a:xfrm>
              <a:off x="1655637" y="2216575"/>
              <a:ext cx="27305" cy="27305"/>
            </a:xfrm>
            <a:custGeom>
              <a:avLst/>
              <a:gdLst/>
              <a:ahLst/>
              <a:cxnLst/>
              <a:rect l="l" t="t" r="r" b="b"/>
              <a:pathLst>
                <a:path w="27305" h="27305">
                  <a:moveTo>
                    <a:pt x="27284" y="13638"/>
                  </a:moveTo>
                  <a:lnTo>
                    <a:pt x="27284" y="6105"/>
                  </a:lnTo>
                  <a:lnTo>
                    <a:pt x="21175" y="0"/>
                  </a:lnTo>
                  <a:lnTo>
                    <a:pt x="13642" y="0"/>
                  </a:lnTo>
                  <a:lnTo>
                    <a:pt x="6108" y="0"/>
                  </a:lnTo>
                  <a:lnTo>
                    <a:pt x="0" y="6105"/>
                  </a:lnTo>
                  <a:lnTo>
                    <a:pt x="0" y="13638"/>
                  </a:lnTo>
                  <a:lnTo>
                    <a:pt x="0" y="21171"/>
                  </a:lnTo>
                  <a:lnTo>
                    <a:pt x="6108" y="27280"/>
                  </a:lnTo>
                  <a:lnTo>
                    <a:pt x="13642" y="27280"/>
                  </a:lnTo>
                  <a:lnTo>
                    <a:pt x="21175" y="27280"/>
                  </a:lnTo>
                  <a:lnTo>
                    <a:pt x="27284" y="21171"/>
                  </a:lnTo>
                  <a:lnTo>
                    <a:pt x="27284" y="13638"/>
                  </a:lnTo>
                </a:path>
              </a:pathLst>
            </a:custGeom>
            <a:ln w="3175">
              <a:solidFill>
                <a:srgbClr val="C37AC0"/>
              </a:solidFill>
            </a:ln>
          </p:spPr>
          <p:txBody>
            <a:bodyPr wrap="square" lIns="0" tIns="0" rIns="0" bIns="0" rtlCol="0"/>
            <a:lstStyle/>
            <a:p>
              <a:endParaRPr/>
            </a:p>
          </p:txBody>
        </p:sp>
        <p:sp>
          <p:nvSpPr>
            <p:cNvPr id="22" name="object 22"/>
            <p:cNvSpPr/>
            <p:nvPr/>
          </p:nvSpPr>
          <p:spPr>
            <a:xfrm>
              <a:off x="1865982" y="2433956"/>
              <a:ext cx="27305" cy="27305"/>
            </a:xfrm>
            <a:custGeom>
              <a:avLst/>
              <a:gdLst/>
              <a:ahLst/>
              <a:cxnLst/>
              <a:rect l="l" t="t" r="r" b="b"/>
              <a:pathLst>
                <a:path w="27305" h="27305">
                  <a:moveTo>
                    <a:pt x="21175" y="0"/>
                  </a:moveTo>
                  <a:lnTo>
                    <a:pt x="6108" y="0"/>
                  </a:lnTo>
                  <a:lnTo>
                    <a:pt x="0" y="6107"/>
                  </a:lnTo>
                  <a:lnTo>
                    <a:pt x="0" y="21174"/>
                  </a:lnTo>
                  <a:lnTo>
                    <a:pt x="6108" y="27282"/>
                  </a:lnTo>
                  <a:lnTo>
                    <a:pt x="21175" y="27282"/>
                  </a:lnTo>
                  <a:lnTo>
                    <a:pt x="27280" y="21174"/>
                  </a:lnTo>
                  <a:lnTo>
                    <a:pt x="27280" y="13641"/>
                  </a:lnTo>
                  <a:lnTo>
                    <a:pt x="27280" y="6107"/>
                  </a:lnTo>
                  <a:lnTo>
                    <a:pt x="21175" y="0"/>
                  </a:lnTo>
                  <a:close/>
                </a:path>
              </a:pathLst>
            </a:custGeom>
            <a:solidFill>
              <a:srgbClr val="C37AC0"/>
            </a:solidFill>
          </p:spPr>
          <p:txBody>
            <a:bodyPr wrap="square" lIns="0" tIns="0" rIns="0" bIns="0" rtlCol="0"/>
            <a:lstStyle/>
            <a:p>
              <a:endParaRPr/>
            </a:p>
          </p:txBody>
        </p:sp>
        <p:sp>
          <p:nvSpPr>
            <p:cNvPr id="23" name="object 23"/>
            <p:cNvSpPr/>
            <p:nvPr/>
          </p:nvSpPr>
          <p:spPr>
            <a:xfrm>
              <a:off x="1865982" y="2433956"/>
              <a:ext cx="27305" cy="27305"/>
            </a:xfrm>
            <a:custGeom>
              <a:avLst/>
              <a:gdLst/>
              <a:ahLst/>
              <a:cxnLst/>
              <a:rect l="l" t="t" r="r" b="b"/>
              <a:pathLst>
                <a:path w="27305" h="27305">
                  <a:moveTo>
                    <a:pt x="27280" y="13641"/>
                  </a:moveTo>
                  <a:lnTo>
                    <a:pt x="27280" y="6107"/>
                  </a:lnTo>
                  <a:lnTo>
                    <a:pt x="21175" y="0"/>
                  </a:lnTo>
                  <a:lnTo>
                    <a:pt x="13642" y="0"/>
                  </a:lnTo>
                  <a:lnTo>
                    <a:pt x="6108" y="0"/>
                  </a:lnTo>
                  <a:lnTo>
                    <a:pt x="0" y="6107"/>
                  </a:lnTo>
                  <a:lnTo>
                    <a:pt x="0" y="13641"/>
                  </a:lnTo>
                  <a:lnTo>
                    <a:pt x="0" y="21174"/>
                  </a:lnTo>
                  <a:lnTo>
                    <a:pt x="6108" y="27282"/>
                  </a:lnTo>
                  <a:lnTo>
                    <a:pt x="13642" y="27282"/>
                  </a:lnTo>
                  <a:lnTo>
                    <a:pt x="21175" y="27282"/>
                  </a:lnTo>
                  <a:lnTo>
                    <a:pt x="27280" y="21174"/>
                  </a:lnTo>
                  <a:lnTo>
                    <a:pt x="27280" y="13641"/>
                  </a:lnTo>
                </a:path>
              </a:pathLst>
            </a:custGeom>
            <a:ln w="3175">
              <a:solidFill>
                <a:srgbClr val="C37AC0"/>
              </a:solidFill>
            </a:ln>
          </p:spPr>
          <p:txBody>
            <a:bodyPr wrap="square" lIns="0" tIns="0" rIns="0" bIns="0" rtlCol="0"/>
            <a:lstStyle/>
            <a:p>
              <a:endParaRPr/>
            </a:p>
          </p:txBody>
        </p:sp>
        <p:sp>
          <p:nvSpPr>
            <p:cNvPr id="24" name="object 24"/>
            <p:cNvSpPr/>
            <p:nvPr/>
          </p:nvSpPr>
          <p:spPr>
            <a:xfrm>
              <a:off x="1391435" y="2147355"/>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C37AC0"/>
            </a:solidFill>
          </p:spPr>
          <p:txBody>
            <a:bodyPr wrap="square" lIns="0" tIns="0" rIns="0" bIns="0" rtlCol="0"/>
            <a:lstStyle/>
            <a:p>
              <a:endParaRPr/>
            </a:p>
          </p:txBody>
        </p:sp>
        <p:sp>
          <p:nvSpPr>
            <p:cNvPr id="25" name="object 25"/>
            <p:cNvSpPr/>
            <p:nvPr/>
          </p:nvSpPr>
          <p:spPr>
            <a:xfrm>
              <a:off x="1391435" y="2147355"/>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C37AC0"/>
              </a:solidFill>
            </a:ln>
          </p:spPr>
          <p:txBody>
            <a:bodyPr wrap="square" lIns="0" tIns="0" rIns="0" bIns="0" rtlCol="0"/>
            <a:lstStyle/>
            <a:p>
              <a:endParaRPr/>
            </a:p>
          </p:txBody>
        </p:sp>
        <p:sp>
          <p:nvSpPr>
            <p:cNvPr id="26" name="object 26"/>
            <p:cNvSpPr/>
            <p:nvPr/>
          </p:nvSpPr>
          <p:spPr>
            <a:xfrm>
              <a:off x="1188300" y="2193602"/>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C37AC0"/>
            </a:solidFill>
          </p:spPr>
          <p:txBody>
            <a:bodyPr wrap="square" lIns="0" tIns="0" rIns="0" bIns="0" rtlCol="0"/>
            <a:lstStyle/>
            <a:p>
              <a:endParaRPr/>
            </a:p>
          </p:txBody>
        </p:sp>
        <p:sp>
          <p:nvSpPr>
            <p:cNvPr id="27" name="object 27"/>
            <p:cNvSpPr/>
            <p:nvPr/>
          </p:nvSpPr>
          <p:spPr>
            <a:xfrm>
              <a:off x="1188300" y="2193602"/>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C37AC0"/>
              </a:solidFill>
            </a:ln>
          </p:spPr>
          <p:txBody>
            <a:bodyPr wrap="square" lIns="0" tIns="0" rIns="0" bIns="0" rtlCol="0"/>
            <a:lstStyle/>
            <a:p>
              <a:endParaRPr/>
            </a:p>
          </p:txBody>
        </p:sp>
        <p:sp>
          <p:nvSpPr>
            <p:cNvPr id="28" name="object 28"/>
            <p:cNvSpPr/>
            <p:nvPr/>
          </p:nvSpPr>
          <p:spPr>
            <a:xfrm>
              <a:off x="800352" y="1265630"/>
              <a:ext cx="27305" cy="27305"/>
            </a:xfrm>
            <a:custGeom>
              <a:avLst/>
              <a:gdLst/>
              <a:ahLst/>
              <a:cxnLst/>
              <a:rect l="l" t="t" r="r" b="b"/>
              <a:pathLst>
                <a:path w="27305" h="27305">
                  <a:moveTo>
                    <a:pt x="21174" y="0"/>
                  </a:moveTo>
                  <a:lnTo>
                    <a:pt x="6107" y="0"/>
                  </a:lnTo>
                  <a:lnTo>
                    <a:pt x="0" y="6105"/>
                  </a:lnTo>
                  <a:lnTo>
                    <a:pt x="0" y="21171"/>
                  </a:lnTo>
                  <a:lnTo>
                    <a:pt x="6107" y="27280"/>
                  </a:lnTo>
                  <a:lnTo>
                    <a:pt x="21174" y="27280"/>
                  </a:lnTo>
                  <a:lnTo>
                    <a:pt x="27282" y="21171"/>
                  </a:lnTo>
                  <a:lnTo>
                    <a:pt x="27282" y="13638"/>
                  </a:lnTo>
                  <a:lnTo>
                    <a:pt x="27282" y="6105"/>
                  </a:lnTo>
                  <a:lnTo>
                    <a:pt x="21174" y="0"/>
                  </a:lnTo>
                  <a:close/>
                </a:path>
              </a:pathLst>
            </a:custGeom>
            <a:solidFill>
              <a:srgbClr val="31B5FF"/>
            </a:solidFill>
          </p:spPr>
          <p:txBody>
            <a:bodyPr wrap="square" lIns="0" tIns="0" rIns="0" bIns="0" rtlCol="0"/>
            <a:lstStyle/>
            <a:p>
              <a:endParaRPr/>
            </a:p>
          </p:txBody>
        </p:sp>
        <p:sp>
          <p:nvSpPr>
            <p:cNvPr id="29" name="object 29"/>
            <p:cNvSpPr/>
            <p:nvPr/>
          </p:nvSpPr>
          <p:spPr>
            <a:xfrm>
              <a:off x="800352" y="1265630"/>
              <a:ext cx="27305" cy="27305"/>
            </a:xfrm>
            <a:custGeom>
              <a:avLst/>
              <a:gdLst/>
              <a:ahLst/>
              <a:cxnLst/>
              <a:rect l="l" t="t" r="r" b="b"/>
              <a:pathLst>
                <a:path w="27305" h="27305">
                  <a:moveTo>
                    <a:pt x="27282" y="13638"/>
                  </a:moveTo>
                  <a:lnTo>
                    <a:pt x="27282" y="6105"/>
                  </a:lnTo>
                  <a:lnTo>
                    <a:pt x="21174" y="0"/>
                  </a:lnTo>
                  <a:lnTo>
                    <a:pt x="13641" y="0"/>
                  </a:lnTo>
                  <a:lnTo>
                    <a:pt x="6107" y="0"/>
                  </a:lnTo>
                  <a:lnTo>
                    <a:pt x="0" y="6105"/>
                  </a:lnTo>
                  <a:lnTo>
                    <a:pt x="0" y="13638"/>
                  </a:lnTo>
                  <a:lnTo>
                    <a:pt x="0" y="21171"/>
                  </a:lnTo>
                  <a:lnTo>
                    <a:pt x="6107" y="27280"/>
                  </a:lnTo>
                  <a:lnTo>
                    <a:pt x="13641" y="27280"/>
                  </a:lnTo>
                  <a:lnTo>
                    <a:pt x="21174" y="27280"/>
                  </a:lnTo>
                  <a:lnTo>
                    <a:pt x="27282" y="21171"/>
                  </a:lnTo>
                  <a:lnTo>
                    <a:pt x="27282" y="13638"/>
                  </a:lnTo>
                </a:path>
              </a:pathLst>
            </a:custGeom>
            <a:ln w="3175">
              <a:solidFill>
                <a:srgbClr val="31B5FF"/>
              </a:solidFill>
            </a:ln>
          </p:spPr>
          <p:txBody>
            <a:bodyPr wrap="square" lIns="0" tIns="0" rIns="0" bIns="0" rtlCol="0"/>
            <a:lstStyle/>
            <a:p>
              <a:endParaRPr/>
            </a:p>
          </p:txBody>
        </p:sp>
        <p:sp>
          <p:nvSpPr>
            <p:cNvPr id="30" name="object 30"/>
            <p:cNvSpPr/>
            <p:nvPr/>
          </p:nvSpPr>
          <p:spPr>
            <a:xfrm>
              <a:off x="1111875" y="1575370"/>
              <a:ext cx="27305" cy="27305"/>
            </a:xfrm>
            <a:custGeom>
              <a:avLst/>
              <a:gdLst/>
              <a:ahLst/>
              <a:cxnLst/>
              <a:rect l="l" t="t" r="r" b="b"/>
              <a:pathLst>
                <a:path w="27305" h="27305">
                  <a:moveTo>
                    <a:pt x="21175" y="0"/>
                  </a:moveTo>
                  <a:lnTo>
                    <a:pt x="6108" y="0"/>
                  </a:lnTo>
                  <a:lnTo>
                    <a:pt x="0" y="6108"/>
                  </a:lnTo>
                  <a:lnTo>
                    <a:pt x="0" y="21175"/>
                  </a:lnTo>
                  <a:lnTo>
                    <a:pt x="6108" y="27280"/>
                  </a:lnTo>
                  <a:lnTo>
                    <a:pt x="21175" y="27280"/>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31" name="object 31"/>
            <p:cNvSpPr/>
            <p:nvPr/>
          </p:nvSpPr>
          <p:spPr>
            <a:xfrm>
              <a:off x="1111875" y="1575370"/>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0"/>
                  </a:lnTo>
                  <a:lnTo>
                    <a:pt x="13642" y="27280"/>
                  </a:lnTo>
                  <a:lnTo>
                    <a:pt x="21175" y="27280"/>
                  </a:lnTo>
                  <a:lnTo>
                    <a:pt x="27284" y="21175"/>
                  </a:lnTo>
                  <a:lnTo>
                    <a:pt x="27284" y="13642"/>
                  </a:lnTo>
                </a:path>
              </a:pathLst>
            </a:custGeom>
            <a:ln w="3175">
              <a:solidFill>
                <a:srgbClr val="31B5FF"/>
              </a:solidFill>
            </a:ln>
          </p:spPr>
          <p:txBody>
            <a:bodyPr wrap="square" lIns="0" tIns="0" rIns="0" bIns="0" rtlCol="0"/>
            <a:lstStyle/>
            <a:p>
              <a:endParaRPr/>
            </a:p>
          </p:txBody>
        </p:sp>
        <p:sp>
          <p:nvSpPr>
            <p:cNvPr id="32" name="object 32"/>
            <p:cNvSpPr/>
            <p:nvPr/>
          </p:nvSpPr>
          <p:spPr>
            <a:xfrm>
              <a:off x="1047171" y="1050774"/>
              <a:ext cx="27305" cy="27305"/>
            </a:xfrm>
            <a:custGeom>
              <a:avLst/>
              <a:gdLst/>
              <a:ahLst/>
              <a:cxnLst/>
              <a:rect l="l" t="t" r="r" b="b"/>
              <a:pathLst>
                <a:path w="27305" h="27305">
                  <a:moveTo>
                    <a:pt x="21175" y="0"/>
                  </a:moveTo>
                  <a:lnTo>
                    <a:pt x="6108" y="0"/>
                  </a:lnTo>
                  <a:lnTo>
                    <a:pt x="0" y="6105"/>
                  </a:lnTo>
                  <a:lnTo>
                    <a:pt x="0" y="21171"/>
                  </a:lnTo>
                  <a:lnTo>
                    <a:pt x="6108" y="27280"/>
                  </a:lnTo>
                  <a:lnTo>
                    <a:pt x="21175" y="27280"/>
                  </a:lnTo>
                  <a:lnTo>
                    <a:pt x="27284" y="21171"/>
                  </a:lnTo>
                  <a:lnTo>
                    <a:pt x="27284" y="13638"/>
                  </a:lnTo>
                  <a:lnTo>
                    <a:pt x="27284" y="6105"/>
                  </a:lnTo>
                  <a:lnTo>
                    <a:pt x="21175" y="0"/>
                  </a:lnTo>
                  <a:close/>
                </a:path>
              </a:pathLst>
            </a:custGeom>
            <a:solidFill>
              <a:srgbClr val="31B5FF"/>
            </a:solidFill>
          </p:spPr>
          <p:txBody>
            <a:bodyPr wrap="square" lIns="0" tIns="0" rIns="0" bIns="0" rtlCol="0"/>
            <a:lstStyle/>
            <a:p>
              <a:endParaRPr/>
            </a:p>
          </p:txBody>
        </p:sp>
        <p:sp>
          <p:nvSpPr>
            <p:cNvPr id="33" name="object 33"/>
            <p:cNvSpPr/>
            <p:nvPr/>
          </p:nvSpPr>
          <p:spPr>
            <a:xfrm>
              <a:off x="1047171" y="1050774"/>
              <a:ext cx="27305" cy="27305"/>
            </a:xfrm>
            <a:custGeom>
              <a:avLst/>
              <a:gdLst/>
              <a:ahLst/>
              <a:cxnLst/>
              <a:rect l="l" t="t" r="r" b="b"/>
              <a:pathLst>
                <a:path w="27305" h="27305">
                  <a:moveTo>
                    <a:pt x="27284" y="13638"/>
                  </a:moveTo>
                  <a:lnTo>
                    <a:pt x="27284" y="6105"/>
                  </a:lnTo>
                  <a:lnTo>
                    <a:pt x="21175" y="0"/>
                  </a:lnTo>
                  <a:lnTo>
                    <a:pt x="13642" y="0"/>
                  </a:lnTo>
                  <a:lnTo>
                    <a:pt x="6108" y="0"/>
                  </a:lnTo>
                  <a:lnTo>
                    <a:pt x="0" y="6105"/>
                  </a:lnTo>
                  <a:lnTo>
                    <a:pt x="0" y="13638"/>
                  </a:lnTo>
                  <a:lnTo>
                    <a:pt x="0" y="21171"/>
                  </a:lnTo>
                  <a:lnTo>
                    <a:pt x="6108" y="27280"/>
                  </a:lnTo>
                  <a:lnTo>
                    <a:pt x="13642" y="27280"/>
                  </a:lnTo>
                  <a:lnTo>
                    <a:pt x="21175" y="27280"/>
                  </a:lnTo>
                  <a:lnTo>
                    <a:pt x="27284" y="21171"/>
                  </a:lnTo>
                  <a:lnTo>
                    <a:pt x="27284" y="13638"/>
                  </a:lnTo>
                </a:path>
              </a:pathLst>
            </a:custGeom>
            <a:ln w="3175">
              <a:solidFill>
                <a:srgbClr val="31B5FF"/>
              </a:solidFill>
            </a:ln>
          </p:spPr>
          <p:txBody>
            <a:bodyPr wrap="square" lIns="0" tIns="0" rIns="0" bIns="0" rtlCol="0"/>
            <a:lstStyle/>
            <a:p>
              <a:endParaRPr/>
            </a:p>
          </p:txBody>
        </p:sp>
        <p:sp>
          <p:nvSpPr>
            <p:cNvPr id="34" name="object 34"/>
            <p:cNvSpPr/>
            <p:nvPr/>
          </p:nvSpPr>
          <p:spPr>
            <a:xfrm>
              <a:off x="830294" y="1790935"/>
              <a:ext cx="27305" cy="27305"/>
            </a:xfrm>
            <a:custGeom>
              <a:avLst/>
              <a:gdLst/>
              <a:ahLst/>
              <a:cxnLst/>
              <a:rect l="l" t="t" r="r" b="b"/>
              <a:pathLst>
                <a:path w="27305" h="27305">
                  <a:moveTo>
                    <a:pt x="21174" y="0"/>
                  </a:moveTo>
                  <a:lnTo>
                    <a:pt x="6107" y="0"/>
                  </a:lnTo>
                  <a:lnTo>
                    <a:pt x="0" y="6108"/>
                  </a:lnTo>
                  <a:lnTo>
                    <a:pt x="0" y="21175"/>
                  </a:lnTo>
                  <a:lnTo>
                    <a:pt x="6107" y="27280"/>
                  </a:lnTo>
                  <a:lnTo>
                    <a:pt x="21174" y="27280"/>
                  </a:lnTo>
                  <a:lnTo>
                    <a:pt x="27282" y="21175"/>
                  </a:lnTo>
                  <a:lnTo>
                    <a:pt x="27282" y="13642"/>
                  </a:lnTo>
                  <a:lnTo>
                    <a:pt x="27282" y="6108"/>
                  </a:lnTo>
                  <a:lnTo>
                    <a:pt x="21174" y="0"/>
                  </a:lnTo>
                  <a:close/>
                </a:path>
              </a:pathLst>
            </a:custGeom>
            <a:solidFill>
              <a:srgbClr val="31B5FF"/>
            </a:solidFill>
          </p:spPr>
          <p:txBody>
            <a:bodyPr wrap="square" lIns="0" tIns="0" rIns="0" bIns="0" rtlCol="0"/>
            <a:lstStyle/>
            <a:p>
              <a:endParaRPr/>
            </a:p>
          </p:txBody>
        </p:sp>
        <p:sp>
          <p:nvSpPr>
            <p:cNvPr id="35" name="object 35"/>
            <p:cNvSpPr/>
            <p:nvPr/>
          </p:nvSpPr>
          <p:spPr>
            <a:xfrm>
              <a:off x="830294" y="1790935"/>
              <a:ext cx="27305" cy="27305"/>
            </a:xfrm>
            <a:custGeom>
              <a:avLst/>
              <a:gdLst/>
              <a:ahLst/>
              <a:cxnLst/>
              <a:rect l="l" t="t" r="r" b="b"/>
              <a:pathLst>
                <a:path w="27305" h="27305">
                  <a:moveTo>
                    <a:pt x="27282" y="13642"/>
                  </a:moveTo>
                  <a:lnTo>
                    <a:pt x="27282" y="6108"/>
                  </a:lnTo>
                  <a:lnTo>
                    <a:pt x="21174" y="0"/>
                  </a:lnTo>
                  <a:lnTo>
                    <a:pt x="13641" y="0"/>
                  </a:lnTo>
                  <a:lnTo>
                    <a:pt x="6107" y="0"/>
                  </a:lnTo>
                  <a:lnTo>
                    <a:pt x="0" y="6108"/>
                  </a:lnTo>
                  <a:lnTo>
                    <a:pt x="0" y="13642"/>
                  </a:lnTo>
                  <a:lnTo>
                    <a:pt x="0" y="21175"/>
                  </a:lnTo>
                  <a:lnTo>
                    <a:pt x="6107" y="27280"/>
                  </a:lnTo>
                  <a:lnTo>
                    <a:pt x="13641" y="27280"/>
                  </a:lnTo>
                  <a:lnTo>
                    <a:pt x="21174" y="27280"/>
                  </a:lnTo>
                  <a:lnTo>
                    <a:pt x="27282" y="21175"/>
                  </a:lnTo>
                  <a:lnTo>
                    <a:pt x="27282" y="13642"/>
                  </a:lnTo>
                </a:path>
              </a:pathLst>
            </a:custGeom>
            <a:ln w="3175">
              <a:solidFill>
                <a:srgbClr val="31B5FF"/>
              </a:solidFill>
            </a:ln>
          </p:spPr>
          <p:txBody>
            <a:bodyPr wrap="square" lIns="0" tIns="0" rIns="0" bIns="0" rtlCol="0"/>
            <a:lstStyle/>
            <a:p>
              <a:endParaRPr/>
            </a:p>
          </p:txBody>
        </p:sp>
        <p:sp>
          <p:nvSpPr>
            <p:cNvPr id="36" name="object 36"/>
            <p:cNvSpPr/>
            <p:nvPr/>
          </p:nvSpPr>
          <p:spPr>
            <a:xfrm>
              <a:off x="1575070" y="1335385"/>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37" name="object 37"/>
            <p:cNvSpPr/>
            <p:nvPr/>
          </p:nvSpPr>
          <p:spPr>
            <a:xfrm>
              <a:off x="1575070" y="1335385"/>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38" name="object 38"/>
            <p:cNvSpPr/>
            <p:nvPr/>
          </p:nvSpPr>
          <p:spPr>
            <a:xfrm>
              <a:off x="1241179" y="1853144"/>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39" name="object 39"/>
            <p:cNvSpPr/>
            <p:nvPr/>
          </p:nvSpPr>
          <p:spPr>
            <a:xfrm>
              <a:off x="1241179" y="1853144"/>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0" name="object 40"/>
            <p:cNvSpPr/>
            <p:nvPr/>
          </p:nvSpPr>
          <p:spPr>
            <a:xfrm>
              <a:off x="1306691" y="1141072"/>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1" name="object 41"/>
            <p:cNvSpPr/>
            <p:nvPr/>
          </p:nvSpPr>
          <p:spPr>
            <a:xfrm>
              <a:off x="1306691" y="1141072"/>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2" name="object 42"/>
            <p:cNvSpPr/>
            <p:nvPr/>
          </p:nvSpPr>
          <p:spPr>
            <a:xfrm>
              <a:off x="991732" y="2033680"/>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3" name="object 43"/>
            <p:cNvSpPr/>
            <p:nvPr/>
          </p:nvSpPr>
          <p:spPr>
            <a:xfrm>
              <a:off x="991732" y="2033680"/>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4" name="object 44"/>
            <p:cNvSpPr/>
            <p:nvPr/>
          </p:nvSpPr>
          <p:spPr>
            <a:xfrm>
              <a:off x="1195171" y="1505142"/>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5" name="object 45"/>
            <p:cNvSpPr/>
            <p:nvPr/>
          </p:nvSpPr>
          <p:spPr>
            <a:xfrm>
              <a:off x="1195171" y="1505142"/>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6" name="object 46"/>
            <p:cNvSpPr/>
            <p:nvPr/>
          </p:nvSpPr>
          <p:spPr>
            <a:xfrm>
              <a:off x="1897169" y="1193920"/>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4" y="21175"/>
                  </a:lnTo>
                  <a:lnTo>
                    <a:pt x="27284" y="13642"/>
                  </a:lnTo>
                  <a:lnTo>
                    <a:pt x="27284" y="6108"/>
                  </a:lnTo>
                  <a:lnTo>
                    <a:pt x="21175" y="0"/>
                  </a:lnTo>
                  <a:close/>
                </a:path>
              </a:pathLst>
            </a:custGeom>
            <a:solidFill>
              <a:srgbClr val="31B5FF"/>
            </a:solidFill>
          </p:spPr>
          <p:txBody>
            <a:bodyPr wrap="square" lIns="0" tIns="0" rIns="0" bIns="0" rtlCol="0"/>
            <a:lstStyle/>
            <a:p>
              <a:endParaRPr/>
            </a:p>
          </p:txBody>
        </p:sp>
        <p:sp>
          <p:nvSpPr>
            <p:cNvPr id="47" name="object 47"/>
            <p:cNvSpPr/>
            <p:nvPr/>
          </p:nvSpPr>
          <p:spPr>
            <a:xfrm>
              <a:off x="1897169" y="1193920"/>
              <a:ext cx="27305" cy="27305"/>
            </a:xfrm>
            <a:custGeom>
              <a:avLst/>
              <a:gdLst/>
              <a:ahLst/>
              <a:cxnLst/>
              <a:rect l="l" t="t" r="r" b="b"/>
              <a:pathLst>
                <a:path w="27305" h="27305">
                  <a:moveTo>
                    <a:pt x="27284" y="13642"/>
                  </a:moveTo>
                  <a:lnTo>
                    <a:pt x="27284" y="6108"/>
                  </a:lnTo>
                  <a:lnTo>
                    <a:pt x="21175" y="0"/>
                  </a:lnTo>
                  <a:lnTo>
                    <a:pt x="13642" y="0"/>
                  </a:lnTo>
                  <a:lnTo>
                    <a:pt x="6108" y="0"/>
                  </a:lnTo>
                  <a:lnTo>
                    <a:pt x="0" y="6108"/>
                  </a:lnTo>
                  <a:lnTo>
                    <a:pt x="0" y="13642"/>
                  </a:lnTo>
                  <a:lnTo>
                    <a:pt x="0" y="21175"/>
                  </a:lnTo>
                  <a:lnTo>
                    <a:pt x="6108" y="27284"/>
                  </a:lnTo>
                  <a:lnTo>
                    <a:pt x="13642" y="27284"/>
                  </a:lnTo>
                  <a:lnTo>
                    <a:pt x="21175" y="27284"/>
                  </a:lnTo>
                  <a:lnTo>
                    <a:pt x="27284" y="21175"/>
                  </a:lnTo>
                  <a:lnTo>
                    <a:pt x="27284" y="13642"/>
                  </a:lnTo>
                </a:path>
              </a:pathLst>
            </a:custGeom>
            <a:ln w="3175">
              <a:solidFill>
                <a:srgbClr val="31B5FF"/>
              </a:solidFill>
            </a:ln>
          </p:spPr>
          <p:txBody>
            <a:bodyPr wrap="square" lIns="0" tIns="0" rIns="0" bIns="0" rtlCol="0"/>
            <a:lstStyle/>
            <a:p>
              <a:endParaRPr/>
            </a:p>
          </p:txBody>
        </p:sp>
        <p:sp>
          <p:nvSpPr>
            <p:cNvPr id="48" name="object 48"/>
            <p:cNvSpPr/>
            <p:nvPr/>
          </p:nvSpPr>
          <p:spPr>
            <a:xfrm>
              <a:off x="1505450" y="1779683"/>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31B5FF"/>
            </a:solidFill>
          </p:spPr>
          <p:txBody>
            <a:bodyPr wrap="square" lIns="0" tIns="0" rIns="0" bIns="0" rtlCol="0"/>
            <a:lstStyle/>
            <a:p>
              <a:endParaRPr/>
            </a:p>
          </p:txBody>
        </p:sp>
        <p:sp>
          <p:nvSpPr>
            <p:cNvPr id="49" name="object 49"/>
            <p:cNvSpPr/>
            <p:nvPr/>
          </p:nvSpPr>
          <p:spPr>
            <a:xfrm>
              <a:off x="1505450" y="1779683"/>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31B5FF"/>
              </a:solidFill>
            </a:ln>
          </p:spPr>
          <p:txBody>
            <a:bodyPr wrap="square" lIns="0" tIns="0" rIns="0" bIns="0" rtlCol="0"/>
            <a:lstStyle/>
            <a:p>
              <a:endParaRPr/>
            </a:p>
          </p:txBody>
        </p:sp>
        <p:sp>
          <p:nvSpPr>
            <p:cNvPr id="50" name="object 50"/>
            <p:cNvSpPr/>
            <p:nvPr/>
          </p:nvSpPr>
          <p:spPr>
            <a:xfrm>
              <a:off x="988129" y="1300456"/>
              <a:ext cx="27305" cy="27305"/>
            </a:xfrm>
            <a:custGeom>
              <a:avLst/>
              <a:gdLst/>
              <a:ahLst/>
              <a:cxnLst/>
              <a:rect l="l" t="t" r="r" b="b"/>
              <a:pathLst>
                <a:path w="27305" h="27305">
                  <a:moveTo>
                    <a:pt x="21175" y="0"/>
                  </a:moveTo>
                  <a:lnTo>
                    <a:pt x="6108" y="0"/>
                  </a:lnTo>
                  <a:lnTo>
                    <a:pt x="0" y="6108"/>
                  </a:lnTo>
                  <a:lnTo>
                    <a:pt x="0" y="21175"/>
                  </a:lnTo>
                  <a:lnTo>
                    <a:pt x="6108" y="27284"/>
                  </a:lnTo>
                  <a:lnTo>
                    <a:pt x="21175" y="27284"/>
                  </a:lnTo>
                  <a:lnTo>
                    <a:pt x="27280" y="21175"/>
                  </a:lnTo>
                  <a:lnTo>
                    <a:pt x="27280" y="13642"/>
                  </a:lnTo>
                  <a:lnTo>
                    <a:pt x="27280" y="6108"/>
                  </a:lnTo>
                  <a:lnTo>
                    <a:pt x="21175" y="0"/>
                  </a:lnTo>
                  <a:close/>
                </a:path>
              </a:pathLst>
            </a:custGeom>
            <a:solidFill>
              <a:srgbClr val="31B5FF"/>
            </a:solidFill>
          </p:spPr>
          <p:txBody>
            <a:bodyPr wrap="square" lIns="0" tIns="0" rIns="0" bIns="0" rtlCol="0"/>
            <a:lstStyle/>
            <a:p>
              <a:endParaRPr/>
            </a:p>
          </p:txBody>
        </p:sp>
        <p:sp>
          <p:nvSpPr>
            <p:cNvPr id="51" name="object 51"/>
            <p:cNvSpPr/>
            <p:nvPr/>
          </p:nvSpPr>
          <p:spPr>
            <a:xfrm>
              <a:off x="988129" y="1300456"/>
              <a:ext cx="27305" cy="27305"/>
            </a:xfrm>
            <a:custGeom>
              <a:avLst/>
              <a:gdLst/>
              <a:ahLst/>
              <a:cxnLst/>
              <a:rect l="l" t="t" r="r" b="b"/>
              <a:pathLst>
                <a:path w="27305" h="27305">
                  <a:moveTo>
                    <a:pt x="27280" y="13642"/>
                  </a:moveTo>
                  <a:lnTo>
                    <a:pt x="27280" y="6108"/>
                  </a:lnTo>
                  <a:lnTo>
                    <a:pt x="21175" y="0"/>
                  </a:lnTo>
                  <a:lnTo>
                    <a:pt x="13642" y="0"/>
                  </a:lnTo>
                  <a:lnTo>
                    <a:pt x="6108" y="0"/>
                  </a:lnTo>
                  <a:lnTo>
                    <a:pt x="0" y="6108"/>
                  </a:lnTo>
                  <a:lnTo>
                    <a:pt x="0" y="13642"/>
                  </a:lnTo>
                  <a:lnTo>
                    <a:pt x="0" y="21175"/>
                  </a:lnTo>
                  <a:lnTo>
                    <a:pt x="6108" y="27284"/>
                  </a:lnTo>
                  <a:lnTo>
                    <a:pt x="13642" y="27284"/>
                  </a:lnTo>
                  <a:lnTo>
                    <a:pt x="21175" y="27284"/>
                  </a:lnTo>
                  <a:lnTo>
                    <a:pt x="27280" y="21175"/>
                  </a:lnTo>
                  <a:lnTo>
                    <a:pt x="27280" y="13642"/>
                  </a:lnTo>
                </a:path>
              </a:pathLst>
            </a:custGeom>
            <a:ln w="3175">
              <a:solidFill>
                <a:srgbClr val="31B5FF"/>
              </a:solidFill>
            </a:ln>
          </p:spPr>
          <p:txBody>
            <a:bodyPr wrap="square" lIns="0" tIns="0" rIns="0" bIns="0" rtlCol="0"/>
            <a:lstStyle/>
            <a:p>
              <a:endParaRPr/>
            </a:p>
          </p:txBody>
        </p:sp>
        <p:sp>
          <p:nvSpPr>
            <p:cNvPr id="52" name="object 52"/>
            <p:cNvSpPr/>
            <p:nvPr/>
          </p:nvSpPr>
          <p:spPr>
            <a:xfrm>
              <a:off x="729013" y="1009074"/>
              <a:ext cx="1663700" cy="1518285"/>
            </a:xfrm>
            <a:custGeom>
              <a:avLst/>
              <a:gdLst/>
              <a:ahLst/>
              <a:cxnLst/>
              <a:rect l="l" t="t" r="r" b="b"/>
              <a:pathLst>
                <a:path w="1663700" h="1518285">
                  <a:moveTo>
                    <a:pt x="391788" y="1493862"/>
                  </a:moveTo>
                  <a:lnTo>
                    <a:pt x="1572543" y="1493862"/>
                  </a:lnTo>
                </a:path>
                <a:path w="1663700" h="1518285">
                  <a:moveTo>
                    <a:pt x="391788" y="1493862"/>
                  </a:moveTo>
                  <a:lnTo>
                    <a:pt x="391788" y="1518113"/>
                  </a:lnTo>
                </a:path>
                <a:path w="1663700" h="1518285">
                  <a:moveTo>
                    <a:pt x="785363" y="1493862"/>
                  </a:moveTo>
                  <a:lnTo>
                    <a:pt x="785363" y="1518113"/>
                  </a:lnTo>
                </a:path>
                <a:path w="1663700" h="1518285">
                  <a:moveTo>
                    <a:pt x="1178934" y="1493862"/>
                  </a:moveTo>
                  <a:lnTo>
                    <a:pt x="1178934" y="1518113"/>
                  </a:lnTo>
                </a:path>
                <a:path w="1663700" h="1518285">
                  <a:moveTo>
                    <a:pt x="1572543" y="1493862"/>
                  </a:moveTo>
                  <a:lnTo>
                    <a:pt x="1572543" y="1518113"/>
                  </a:lnTo>
                </a:path>
                <a:path w="1663700" h="1518285">
                  <a:moveTo>
                    <a:pt x="24251" y="1409591"/>
                  </a:moveTo>
                  <a:lnTo>
                    <a:pt x="24251" y="177740"/>
                  </a:lnTo>
                </a:path>
                <a:path w="1663700" h="1518285">
                  <a:moveTo>
                    <a:pt x="24251" y="1409591"/>
                  </a:moveTo>
                  <a:lnTo>
                    <a:pt x="0" y="1409591"/>
                  </a:lnTo>
                </a:path>
                <a:path w="1663700" h="1518285">
                  <a:moveTo>
                    <a:pt x="24251" y="1204263"/>
                  </a:moveTo>
                  <a:lnTo>
                    <a:pt x="0" y="1204263"/>
                  </a:lnTo>
                </a:path>
                <a:path w="1663700" h="1518285">
                  <a:moveTo>
                    <a:pt x="24251" y="998973"/>
                  </a:moveTo>
                  <a:lnTo>
                    <a:pt x="0" y="998973"/>
                  </a:lnTo>
                </a:path>
                <a:path w="1663700" h="1518285">
                  <a:moveTo>
                    <a:pt x="24251" y="793647"/>
                  </a:moveTo>
                  <a:lnTo>
                    <a:pt x="0" y="793647"/>
                  </a:lnTo>
                </a:path>
                <a:path w="1663700" h="1518285">
                  <a:moveTo>
                    <a:pt x="24251" y="588356"/>
                  </a:moveTo>
                  <a:lnTo>
                    <a:pt x="0" y="588356"/>
                  </a:lnTo>
                </a:path>
                <a:path w="1663700" h="1518285">
                  <a:moveTo>
                    <a:pt x="24251" y="383031"/>
                  </a:moveTo>
                  <a:lnTo>
                    <a:pt x="0" y="383031"/>
                  </a:lnTo>
                </a:path>
                <a:path w="1663700" h="1518285">
                  <a:moveTo>
                    <a:pt x="24251" y="177740"/>
                  </a:moveTo>
                  <a:lnTo>
                    <a:pt x="0" y="177740"/>
                  </a:lnTo>
                </a:path>
                <a:path w="1663700" h="1518285">
                  <a:moveTo>
                    <a:pt x="24251" y="1493862"/>
                  </a:moveTo>
                  <a:lnTo>
                    <a:pt x="1663619" y="1493862"/>
                  </a:lnTo>
                  <a:lnTo>
                    <a:pt x="1663619" y="0"/>
                  </a:lnTo>
                  <a:lnTo>
                    <a:pt x="24251" y="0"/>
                  </a:lnTo>
                  <a:lnTo>
                    <a:pt x="24251" y="1493862"/>
                  </a:lnTo>
                </a:path>
              </a:pathLst>
            </a:custGeom>
            <a:ln w="3175">
              <a:solidFill>
                <a:srgbClr val="000000"/>
              </a:solidFill>
            </a:ln>
          </p:spPr>
          <p:txBody>
            <a:bodyPr wrap="square" lIns="0" tIns="0" rIns="0" bIns="0" rtlCol="0"/>
            <a:lstStyle/>
            <a:p>
              <a:endParaRPr/>
            </a:p>
          </p:txBody>
        </p:sp>
      </p:grpSp>
      <p:sp>
        <p:nvSpPr>
          <p:cNvPr id="53" name="object 53"/>
          <p:cNvSpPr txBox="1"/>
          <p:nvPr/>
        </p:nvSpPr>
        <p:spPr>
          <a:xfrm>
            <a:off x="1096865"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0</a:t>
            </a:r>
            <a:endParaRPr sz="300">
              <a:latin typeface="Microsoft Sans Serif"/>
              <a:cs typeface="Microsoft Sans Serif"/>
            </a:endParaRPr>
          </a:p>
        </p:txBody>
      </p:sp>
      <p:sp>
        <p:nvSpPr>
          <p:cNvPr id="54" name="object 54"/>
          <p:cNvSpPr txBox="1"/>
          <p:nvPr/>
        </p:nvSpPr>
        <p:spPr>
          <a:xfrm>
            <a:off x="1490439"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1</a:t>
            </a:r>
            <a:endParaRPr sz="300">
              <a:latin typeface="Microsoft Sans Serif"/>
              <a:cs typeface="Microsoft Sans Serif"/>
            </a:endParaRPr>
          </a:p>
        </p:txBody>
      </p:sp>
      <p:sp>
        <p:nvSpPr>
          <p:cNvPr id="55" name="object 55"/>
          <p:cNvSpPr txBox="1"/>
          <p:nvPr/>
        </p:nvSpPr>
        <p:spPr>
          <a:xfrm>
            <a:off x="1884013"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2</a:t>
            </a:r>
            <a:endParaRPr sz="300">
              <a:latin typeface="Microsoft Sans Serif"/>
              <a:cs typeface="Microsoft Sans Serif"/>
            </a:endParaRPr>
          </a:p>
        </p:txBody>
      </p:sp>
      <p:sp>
        <p:nvSpPr>
          <p:cNvPr id="56" name="object 56"/>
          <p:cNvSpPr txBox="1"/>
          <p:nvPr/>
        </p:nvSpPr>
        <p:spPr>
          <a:xfrm>
            <a:off x="2277621" y="2537122"/>
            <a:ext cx="48260" cy="74295"/>
          </a:xfrm>
          <a:prstGeom prst="rect">
            <a:avLst/>
          </a:prstGeom>
        </p:spPr>
        <p:txBody>
          <a:bodyPr vert="horz" wrap="square" lIns="0" tIns="14604" rIns="0" bIns="0" rtlCol="0">
            <a:spAutoFit/>
          </a:bodyPr>
          <a:lstStyle/>
          <a:p>
            <a:pPr marL="12700">
              <a:lnSpc>
                <a:spcPct val="100000"/>
              </a:lnSpc>
              <a:spcBef>
                <a:spcPts val="114"/>
              </a:spcBef>
            </a:pPr>
            <a:r>
              <a:rPr sz="300" spc="-50" dirty="0">
                <a:latin typeface="Microsoft Sans Serif"/>
                <a:cs typeface="Microsoft Sans Serif"/>
              </a:rPr>
              <a:t>3</a:t>
            </a:r>
            <a:endParaRPr sz="300">
              <a:latin typeface="Microsoft Sans Serif"/>
              <a:cs typeface="Microsoft Sans Serif"/>
            </a:endParaRPr>
          </a:p>
        </p:txBody>
      </p:sp>
      <p:sp>
        <p:nvSpPr>
          <p:cNvPr id="57" name="object 57"/>
          <p:cNvSpPr txBox="1"/>
          <p:nvPr/>
        </p:nvSpPr>
        <p:spPr>
          <a:xfrm>
            <a:off x="535655" y="1146020"/>
            <a:ext cx="173990" cy="1325245"/>
          </a:xfrm>
          <a:prstGeom prst="rect">
            <a:avLst/>
          </a:prstGeom>
        </p:spPr>
        <p:txBody>
          <a:bodyPr vert="vert270" wrap="square" lIns="0" tIns="8890" rIns="0" bIns="0" rtlCol="0">
            <a:spAutoFit/>
          </a:bodyPr>
          <a:lstStyle/>
          <a:p>
            <a:pPr marL="133350" algn="ctr">
              <a:lnSpc>
                <a:spcPct val="100000"/>
              </a:lnSpc>
              <a:spcBef>
                <a:spcPts val="70"/>
              </a:spcBef>
            </a:pPr>
            <a:r>
              <a:rPr sz="750" i="1" spc="-37" baseline="11111" dirty="0">
                <a:solidFill>
                  <a:srgbClr val="231F20"/>
                </a:solidFill>
                <a:latin typeface="Verdana"/>
                <a:cs typeface="Verdana"/>
              </a:rPr>
              <a:t>X</a:t>
            </a:r>
            <a:r>
              <a:rPr sz="350" spc="-25" dirty="0">
                <a:solidFill>
                  <a:srgbClr val="231F20"/>
                </a:solidFill>
                <a:latin typeface="Calibri"/>
                <a:cs typeface="Calibri"/>
              </a:rPr>
              <a:t>2</a:t>
            </a:r>
            <a:endParaRPr sz="350">
              <a:latin typeface="Calibri"/>
              <a:cs typeface="Calibri"/>
            </a:endParaRPr>
          </a:p>
          <a:p>
            <a:pPr marL="12700">
              <a:lnSpc>
                <a:spcPct val="100000"/>
              </a:lnSpc>
              <a:spcBef>
                <a:spcPts val="285"/>
              </a:spcBef>
              <a:tabLst>
                <a:tab pos="434975" algn="l"/>
                <a:tab pos="640080" algn="l"/>
                <a:tab pos="845185" algn="l"/>
                <a:tab pos="1050925" algn="l"/>
                <a:tab pos="1256030" algn="l"/>
              </a:tabLst>
            </a:pPr>
            <a:r>
              <a:rPr sz="300" dirty="0">
                <a:latin typeface="Microsoft Sans Serif"/>
                <a:cs typeface="Microsoft Sans Serif"/>
              </a:rPr>
              <a:t>−1.0</a:t>
            </a:r>
            <a:r>
              <a:rPr sz="300" spc="405" dirty="0">
                <a:latin typeface="Microsoft Sans Serif"/>
                <a:cs typeface="Microsoft Sans Serif"/>
              </a:rPr>
              <a:t>  </a:t>
            </a:r>
            <a:r>
              <a:rPr sz="300" spc="-20" dirty="0">
                <a:latin typeface="Microsoft Sans Serif"/>
                <a:cs typeface="Microsoft Sans Serif"/>
              </a:rPr>
              <a:t>−0.5</a:t>
            </a:r>
            <a:r>
              <a:rPr sz="300" dirty="0">
                <a:latin typeface="Microsoft Sans Serif"/>
                <a:cs typeface="Microsoft Sans Serif"/>
              </a:rPr>
              <a:t>	</a:t>
            </a:r>
            <a:r>
              <a:rPr sz="300" spc="-25" dirty="0">
                <a:latin typeface="Microsoft Sans Serif"/>
                <a:cs typeface="Microsoft Sans Serif"/>
              </a:rPr>
              <a:t>0.0</a:t>
            </a:r>
            <a:r>
              <a:rPr sz="300" dirty="0">
                <a:latin typeface="Microsoft Sans Serif"/>
                <a:cs typeface="Microsoft Sans Serif"/>
              </a:rPr>
              <a:t>	</a:t>
            </a:r>
            <a:r>
              <a:rPr sz="300" spc="-25" dirty="0">
                <a:latin typeface="Microsoft Sans Serif"/>
                <a:cs typeface="Microsoft Sans Serif"/>
              </a:rPr>
              <a:t>0.5</a:t>
            </a:r>
            <a:r>
              <a:rPr sz="300" dirty="0">
                <a:latin typeface="Microsoft Sans Serif"/>
                <a:cs typeface="Microsoft Sans Serif"/>
              </a:rPr>
              <a:t>	</a:t>
            </a:r>
            <a:r>
              <a:rPr sz="300" spc="-25" dirty="0">
                <a:latin typeface="Microsoft Sans Serif"/>
                <a:cs typeface="Microsoft Sans Serif"/>
              </a:rPr>
              <a:t>1.0</a:t>
            </a:r>
            <a:r>
              <a:rPr sz="300" dirty="0">
                <a:latin typeface="Microsoft Sans Serif"/>
                <a:cs typeface="Microsoft Sans Serif"/>
              </a:rPr>
              <a:t>	</a:t>
            </a:r>
            <a:r>
              <a:rPr sz="300" spc="-25" dirty="0">
                <a:latin typeface="Microsoft Sans Serif"/>
                <a:cs typeface="Microsoft Sans Serif"/>
              </a:rPr>
              <a:t>1.5</a:t>
            </a:r>
            <a:r>
              <a:rPr sz="300" dirty="0">
                <a:latin typeface="Microsoft Sans Serif"/>
                <a:cs typeface="Microsoft Sans Serif"/>
              </a:rPr>
              <a:t>	</a:t>
            </a:r>
            <a:r>
              <a:rPr sz="300" spc="-25" dirty="0">
                <a:latin typeface="Microsoft Sans Serif"/>
                <a:cs typeface="Microsoft Sans Serif"/>
              </a:rPr>
              <a:t>2.0</a:t>
            </a:r>
            <a:endParaRPr sz="300">
              <a:latin typeface="Microsoft Sans Serif"/>
              <a:cs typeface="Microsoft Sans Serif"/>
            </a:endParaRPr>
          </a:p>
        </p:txBody>
      </p:sp>
      <p:sp>
        <p:nvSpPr>
          <p:cNvPr id="58" name="object 58"/>
          <p:cNvSpPr txBox="1"/>
          <p:nvPr/>
        </p:nvSpPr>
        <p:spPr>
          <a:xfrm>
            <a:off x="1511025" y="2618219"/>
            <a:ext cx="153035" cy="105410"/>
          </a:xfrm>
          <a:prstGeom prst="rect">
            <a:avLst/>
          </a:prstGeom>
        </p:spPr>
        <p:txBody>
          <a:bodyPr vert="horz" wrap="square" lIns="0" tIns="15240" rIns="0" bIns="0" rtlCol="0">
            <a:spAutoFit/>
          </a:bodyPr>
          <a:lstStyle/>
          <a:p>
            <a:pPr marL="38100">
              <a:lnSpc>
                <a:spcPct val="100000"/>
              </a:lnSpc>
              <a:spcBef>
                <a:spcPts val="120"/>
              </a:spcBef>
            </a:pPr>
            <a:r>
              <a:rPr sz="750" i="1" spc="-37" baseline="11111" dirty="0">
                <a:solidFill>
                  <a:srgbClr val="231F20"/>
                </a:solidFill>
                <a:latin typeface="Verdana"/>
                <a:cs typeface="Verdana"/>
              </a:rPr>
              <a:t>X</a:t>
            </a:r>
            <a:r>
              <a:rPr sz="350" spc="-25" dirty="0">
                <a:solidFill>
                  <a:srgbClr val="231F20"/>
                </a:solidFill>
                <a:latin typeface="Calibri"/>
                <a:cs typeface="Calibri"/>
              </a:rPr>
              <a:t>1</a:t>
            </a:r>
            <a:endParaRPr sz="350">
              <a:latin typeface="Calibri"/>
              <a:cs typeface="Calibri"/>
            </a:endParaRPr>
          </a:p>
        </p:txBody>
      </p:sp>
      <p:sp>
        <p:nvSpPr>
          <p:cNvPr id="59" name="object 59"/>
          <p:cNvSpPr txBox="1"/>
          <p:nvPr/>
        </p:nvSpPr>
        <p:spPr>
          <a:xfrm>
            <a:off x="2485707" y="1109902"/>
            <a:ext cx="1581150" cy="1006475"/>
          </a:xfrm>
          <a:prstGeom prst="rect">
            <a:avLst/>
          </a:prstGeom>
        </p:spPr>
        <p:txBody>
          <a:bodyPr vert="horz" wrap="square" lIns="0" tIns="6985" rIns="0" bIns="0" rtlCol="0">
            <a:spAutoFit/>
          </a:bodyPr>
          <a:lstStyle/>
          <a:p>
            <a:pPr marL="12700" marR="5080" algn="just">
              <a:lnSpc>
                <a:spcPct val="102600"/>
              </a:lnSpc>
              <a:spcBef>
                <a:spcPts val="55"/>
              </a:spcBef>
            </a:pPr>
            <a:r>
              <a:rPr sz="1100" spc="65" dirty="0">
                <a:latin typeface="Calibri"/>
                <a:cs typeface="Calibri"/>
              </a:rPr>
              <a:t>The</a:t>
            </a:r>
            <a:r>
              <a:rPr sz="1100" spc="295" dirty="0">
                <a:latin typeface="Calibri"/>
                <a:cs typeface="Calibri"/>
              </a:rPr>
              <a:t> </a:t>
            </a:r>
            <a:r>
              <a:rPr sz="1100" dirty="0">
                <a:latin typeface="Calibri"/>
                <a:cs typeface="Calibri"/>
              </a:rPr>
              <a:t>data</a:t>
            </a:r>
            <a:r>
              <a:rPr sz="1100" spc="300" dirty="0">
                <a:latin typeface="Calibri"/>
                <a:cs typeface="Calibri"/>
              </a:rPr>
              <a:t> </a:t>
            </a:r>
            <a:r>
              <a:rPr sz="1100" dirty="0">
                <a:latin typeface="Calibri"/>
                <a:cs typeface="Calibri"/>
              </a:rPr>
              <a:t>on</a:t>
            </a:r>
            <a:r>
              <a:rPr sz="1100" spc="300" dirty="0">
                <a:latin typeface="Calibri"/>
                <a:cs typeface="Calibri"/>
              </a:rPr>
              <a:t> </a:t>
            </a:r>
            <a:r>
              <a:rPr sz="1100" dirty="0">
                <a:latin typeface="Calibri"/>
                <a:cs typeface="Calibri"/>
              </a:rPr>
              <a:t>the</a:t>
            </a:r>
            <a:r>
              <a:rPr sz="1100" spc="295" dirty="0">
                <a:latin typeface="Calibri"/>
                <a:cs typeface="Calibri"/>
              </a:rPr>
              <a:t> </a:t>
            </a:r>
            <a:r>
              <a:rPr sz="1100" dirty="0">
                <a:latin typeface="Calibri"/>
                <a:cs typeface="Calibri"/>
              </a:rPr>
              <a:t>left</a:t>
            </a:r>
            <a:r>
              <a:rPr sz="1100" spc="300" dirty="0">
                <a:latin typeface="Calibri"/>
                <a:cs typeface="Calibri"/>
              </a:rPr>
              <a:t> </a:t>
            </a:r>
            <a:r>
              <a:rPr sz="1100" spc="-25" dirty="0">
                <a:latin typeface="Calibri"/>
                <a:cs typeface="Calibri"/>
              </a:rPr>
              <a:t>are </a:t>
            </a:r>
            <a:r>
              <a:rPr sz="1100" dirty="0">
                <a:latin typeface="Calibri"/>
                <a:cs typeface="Calibri"/>
              </a:rPr>
              <a:t>not</a:t>
            </a:r>
            <a:r>
              <a:rPr sz="1100" spc="265" dirty="0">
                <a:latin typeface="Calibri"/>
                <a:cs typeface="Calibri"/>
              </a:rPr>
              <a:t> </a:t>
            </a:r>
            <a:r>
              <a:rPr sz="1100" dirty="0">
                <a:latin typeface="Calibri"/>
                <a:cs typeface="Calibri"/>
              </a:rPr>
              <a:t>separable</a:t>
            </a:r>
            <a:r>
              <a:rPr sz="1100" spc="265" dirty="0">
                <a:latin typeface="Calibri"/>
                <a:cs typeface="Calibri"/>
              </a:rPr>
              <a:t> </a:t>
            </a:r>
            <a:r>
              <a:rPr sz="1100" dirty="0">
                <a:latin typeface="Calibri"/>
                <a:cs typeface="Calibri"/>
              </a:rPr>
              <a:t>by</a:t>
            </a:r>
            <a:r>
              <a:rPr sz="1100" spc="265" dirty="0">
                <a:latin typeface="Calibri"/>
                <a:cs typeface="Calibri"/>
              </a:rPr>
              <a:t> </a:t>
            </a:r>
            <a:r>
              <a:rPr sz="1100" dirty="0">
                <a:latin typeface="Calibri"/>
                <a:cs typeface="Calibri"/>
              </a:rPr>
              <a:t>a</a:t>
            </a:r>
            <a:r>
              <a:rPr sz="1100" spc="260" dirty="0">
                <a:latin typeface="Calibri"/>
                <a:cs typeface="Calibri"/>
              </a:rPr>
              <a:t> </a:t>
            </a:r>
            <a:r>
              <a:rPr sz="1100" spc="-10" dirty="0">
                <a:latin typeface="Calibri"/>
                <a:cs typeface="Calibri"/>
              </a:rPr>
              <a:t>linear boundary.</a:t>
            </a:r>
            <a:endParaRPr sz="1100">
              <a:latin typeface="Calibri"/>
              <a:cs typeface="Calibri"/>
            </a:endParaRPr>
          </a:p>
          <a:p>
            <a:pPr marL="12700" marR="5080" algn="just">
              <a:lnSpc>
                <a:spcPct val="102600"/>
              </a:lnSpc>
              <a:spcBef>
                <a:spcPts val="994"/>
              </a:spcBef>
            </a:pPr>
            <a:r>
              <a:rPr sz="1100" spc="80" dirty="0">
                <a:latin typeface="Calibri"/>
                <a:cs typeface="Calibri"/>
              </a:rPr>
              <a:t>This</a:t>
            </a:r>
            <a:r>
              <a:rPr sz="1100" spc="160" dirty="0">
                <a:latin typeface="Calibri"/>
                <a:cs typeface="Calibri"/>
              </a:rPr>
              <a:t>  </a:t>
            </a:r>
            <a:r>
              <a:rPr sz="1100" dirty="0">
                <a:latin typeface="Calibri"/>
                <a:cs typeface="Calibri"/>
              </a:rPr>
              <a:t>is</a:t>
            </a:r>
            <a:r>
              <a:rPr sz="1100" spc="160" dirty="0">
                <a:latin typeface="Calibri"/>
                <a:cs typeface="Calibri"/>
              </a:rPr>
              <a:t>  </a:t>
            </a:r>
            <a:r>
              <a:rPr sz="1100" dirty="0">
                <a:latin typeface="Calibri"/>
                <a:cs typeface="Calibri"/>
              </a:rPr>
              <a:t>often</a:t>
            </a:r>
            <a:r>
              <a:rPr sz="1100" spc="160" dirty="0">
                <a:latin typeface="Calibri"/>
                <a:cs typeface="Calibri"/>
              </a:rPr>
              <a:t>  </a:t>
            </a:r>
            <a:r>
              <a:rPr sz="1100" dirty="0">
                <a:latin typeface="Calibri"/>
                <a:cs typeface="Calibri"/>
              </a:rPr>
              <a:t>the</a:t>
            </a:r>
            <a:r>
              <a:rPr sz="1100" spc="160" dirty="0">
                <a:latin typeface="Calibri"/>
                <a:cs typeface="Calibri"/>
              </a:rPr>
              <a:t>  </a:t>
            </a:r>
            <a:r>
              <a:rPr sz="1100" spc="-20" dirty="0">
                <a:latin typeface="Calibri"/>
                <a:cs typeface="Calibri"/>
              </a:rPr>
              <a:t>case, </a:t>
            </a:r>
            <a:r>
              <a:rPr sz="1100" dirty="0">
                <a:latin typeface="Calibri"/>
                <a:cs typeface="Calibri"/>
              </a:rPr>
              <a:t>unless</a:t>
            </a:r>
            <a:r>
              <a:rPr sz="1100" spc="130" dirty="0">
                <a:latin typeface="Calibri"/>
                <a:cs typeface="Calibri"/>
              </a:rPr>
              <a:t> </a:t>
            </a:r>
            <a:r>
              <a:rPr sz="1100" i="1" spc="155" dirty="0">
                <a:latin typeface="Calibri"/>
                <a:cs typeface="Calibri"/>
              </a:rPr>
              <a:t>N</a:t>
            </a:r>
            <a:r>
              <a:rPr sz="1100" i="1" spc="200" dirty="0">
                <a:latin typeface="Calibri"/>
                <a:cs typeface="Calibri"/>
              </a:rPr>
              <a:t> </a:t>
            </a:r>
            <a:r>
              <a:rPr sz="1100" i="1" spc="295" dirty="0">
                <a:latin typeface="Calibri"/>
                <a:cs typeface="Calibri"/>
              </a:rPr>
              <a:t>&lt;</a:t>
            </a:r>
            <a:r>
              <a:rPr sz="1100" i="1" spc="70" dirty="0">
                <a:latin typeface="Calibri"/>
                <a:cs typeface="Calibri"/>
              </a:rPr>
              <a:t> </a:t>
            </a:r>
            <a:r>
              <a:rPr sz="1100" i="1" spc="-25" dirty="0">
                <a:latin typeface="Calibri"/>
                <a:cs typeface="Calibri"/>
              </a:rPr>
              <a:t>p</a:t>
            </a:r>
            <a:r>
              <a:rPr sz="1100" spc="-25" dirty="0">
                <a:latin typeface="Calibri"/>
                <a:cs typeface="Calibri"/>
              </a:rPr>
              <a:t>.</a:t>
            </a:r>
            <a:endParaRPr sz="1100">
              <a:latin typeface="Calibri"/>
              <a:cs typeface="Calibri"/>
            </a:endParaRPr>
          </a:p>
        </p:txBody>
      </p:sp>
      <p:sp>
        <p:nvSpPr>
          <p:cNvPr id="61" name="Footer Placeholder 60">
            <a:extLst>
              <a:ext uri="{FF2B5EF4-FFF2-40B4-BE49-F238E27FC236}">
                <a16:creationId xmlns:a16="http://schemas.microsoft.com/office/drawing/2014/main" id="{AA69A6F4-92A8-7179-6C81-430446DD807A}"/>
              </a:ext>
            </a:extLst>
          </p:cNvPr>
          <p:cNvSpPr>
            <a:spLocks noGrp="1"/>
          </p:cNvSpPr>
          <p:nvPr>
            <p:ph type="ftr" sz="quarter" idx="5"/>
          </p:nvPr>
        </p:nvSpPr>
        <p:spPr/>
        <p:txBody>
          <a:bodyPr/>
          <a:lstStyle/>
          <a:p>
            <a:r>
              <a:rPr lang="en-US"/>
              <a:t>Dr. Malak Abdullah</a:t>
            </a: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56665">
              <a:lnSpc>
                <a:spcPct val="100000"/>
              </a:lnSpc>
              <a:spcBef>
                <a:spcPts val="135"/>
              </a:spcBef>
            </a:pPr>
            <a:r>
              <a:rPr spc="55" dirty="0"/>
              <a:t>Noisy</a:t>
            </a:r>
            <a:r>
              <a:rPr spc="155" dirty="0"/>
              <a:t> </a:t>
            </a:r>
            <a:r>
              <a:rPr spc="60" dirty="0"/>
              <a:t>Data</a:t>
            </a:r>
          </a:p>
        </p:txBody>
      </p:sp>
      <p:grpSp>
        <p:nvGrpSpPr>
          <p:cNvPr id="3" name="object 3"/>
          <p:cNvGrpSpPr/>
          <p:nvPr/>
        </p:nvGrpSpPr>
        <p:grpSpPr>
          <a:xfrm>
            <a:off x="639447" y="855172"/>
            <a:ext cx="1500505" cy="1269365"/>
            <a:chOff x="639447" y="855172"/>
            <a:chExt cx="1500505" cy="1269365"/>
          </a:xfrm>
        </p:grpSpPr>
        <p:sp>
          <p:nvSpPr>
            <p:cNvPr id="4" name="object 4"/>
            <p:cNvSpPr/>
            <p:nvPr/>
          </p:nvSpPr>
          <p:spPr>
            <a:xfrm>
              <a:off x="639447" y="859215"/>
              <a:ext cx="1498600" cy="1265555"/>
            </a:xfrm>
            <a:custGeom>
              <a:avLst/>
              <a:gdLst/>
              <a:ahLst/>
              <a:cxnLst/>
              <a:rect l="l" t="t" r="r" b="b"/>
              <a:pathLst>
                <a:path w="1498600" h="1265555">
                  <a:moveTo>
                    <a:pt x="242473" y="1226490"/>
                  </a:moveTo>
                  <a:lnTo>
                    <a:pt x="1354196" y="1226490"/>
                  </a:lnTo>
                </a:path>
                <a:path w="1498600" h="1265555">
                  <a:moveTo>
                    <a:pt x="242473" y="1226490"/>
                  </a:moveTo>
                  <a:lnTo>
                    <a:pt x="242473" y="1265302"/>
                  </a:lnTo>
                </a:path>
                <a:path w="1498600" h="1265555">
                  <a:moveTo>
                    <a:pt x="520418" y="1226490"/>
                  </a:moveTo>
                  <a:lnTo>
                    <a:pt x="520418" y="1265302"/>
                  </a:lnTo>
                </a:path>
                <a:path w="1498600" h="1265555">
                  <a:moveTo>
                    <a:pt x="798308" y="1226490"/>
                  </a:moveTo>
                  <a:lnTo>
                    <a:pt x="798308" y="1265302"/>
                  </a:lnTo>
                </a:path>
                <a:path w="1498600" h="1265555">
                  <a:moveTo>
                    <a:pt x="1076252" y="1226490"/>
                  </a:moveTo>
                  <a:lnTo>
                    <a:pt x="1076252" y="1265302"/>
                  </a:lnTo>
                </a:path>
                <a:path w="1498600" h="1265555">
                  <a:moveTo>
                    <a:pt x="1354196" y="1226490"/>
                  </a:moveTo>
                  <a:lnTo>
                    <a:pt x="1354196" y="1265302"/>
                  </a:lnTo>
                </a:path>
                <a:path w="1498600" h="1265555">
                  <a:moveTo>
                    <a:pt x="38813" y="1053072"/>
                  </a:moveTo>
                  <a:lnTo>
                    <a:pt x="38813" y="166356"/>
                  </a:lnTo>
                </a:path>
                <a:path w="1498600" h="1265555">
                  <a:moveTo>
                    <a:pt x="38813" y="1053072"/>
                  </a:moveTo>
                  <a:lnTo>
                    <a:pt x="0" y="1053072"/>
                  </a:lnTo>
                </a:path>
                <a:path w="1498600" h="1265555">
                  <a:moveTo>
                    <a:pt x="38813" y="831352"/>
                  </a:moveTo>
                  <a:lnTo>
                    <a:pt x="0" y="831352"/>
                  </a:lnTo>
                </a:path>
                <a:path w="1498600" h="1265555">
                  <a:moveTo>
                    <a:pt x="38813" y="609687"/>
                  </a:moveTo>
                  <a:lnTo>
                    <a:pt x="0" y="609687"/>
                  </a:lnTo>
                </a:path>
                <a:path w="1498600" h="1265555">
                  <a:moveTo>
                    <a:pt x="38813" y="388022"/>
                  </a:moveTo>
                  <a:lnTo>
                    <a:pt x="0" y="388022"/>
                  </a:lnTo>
                </a:path>
                <a:path w="1498600" h="1265555">
                  <a:moveTo>
                    <a:pt x="38813" y="166356"/>
                  </a:moveTo>
                  <a:lnTo>
                    <a:pt x="0" y="166356"/>
                  </a:lnTo>
                </a:path>
                <a:path w="1498600" h="1265555">
                  <a:moveTo>
                    <a:pt x="38813" y="1226490"/>
                  </a:moveTo>
                  <a:lnTo>
                    <a:pt x="1498181" y="1226490"/>
                  </a:lnTo>
                  <a:lnTo>
                    <a:pt x="1498181" y="0"/>
                  </a:lnTo>
                  <a:lnTo>
                    <a:pt x="38813" y="0"/>
                  </a:lnTo>
                  <a:lnTo>
                    <a:pt x="38813" y="1226490"/>
                  </a:lnTo>
                </a:path>
              </a:pathLst>
            </a:custGeom>
            <a:ln w="4043">
              <a:solidFill>
                <a:srgbClr val="000000"/>
              </a:solidFill>
            </a:ln>
          </p:spPr>
          <p:txBody>
            <a:bodyPr wrap="square" lIns="0" tIns="0" rIns="0" bIns="0" rtlCol="0"/>
            <a:lstStyle/>
            <a:p>
              <a:endParaRPr/>
            </a:p>
          </p:txBody>
        </p:sp>
        <p:sp>
          <p:nvSpPr>
            <p:cNvPr id="5" name="object 5"/>
            <p:cNvSpPr/>
            <p:nvPr/>
          </p:nvSpPr>
          <p:spPr>
            <a:xfrm>
              <a:off x="898292" y="859215"/>
              <a:ext cx="927100" cy="1226820"/>
            </a:xfrm>
            <a:custGeom>
              <a:avLst/>
              <a:gdLst/>
              <a:ahLst/>
              <a:cxnLst/>
              <a:rect l="l" t="t" r="r" b="b"/>
              <a:pathLst>
                <a:path w="927100" h="1226820">
                  <a:moveTo>
                    <a:pt x="0" y="1226490"/>
                  </a:moveTo>
                  <a:lnTo>
                    <a:pt x="926899" y="0"/>
                  </a:lnTo>
                </a:path>
              </a:pathLst>
            </a:custGeom>
            <a:ln w="8086">
              <a:solidFill>
                <a:srgbClr val="000000"/>
              </a:solidFill>
            </a:ln>
          </p:spPr>
          <p:txBody>
            <a:bodyPr wrap="square" lIns="0" tIns="0" rIns="0" bIns="0" rtlCol="0"/>
            <a:lstStyle/>
            <a:p>
              <a:endParaRPr/>
            </a:p>
          </p:txBody>
        </p:sp>
        <p:sp>
          <p:nvSpPr>
            <p:cNvPr id="6" name="object 6"/>
            <p:cNvSpPr/>
            <p:nvPr/>
          </p:nvSpPr>
          <p:spPr>
            <a:xfrm>
              <a:off x="1536890" y="1659840"/>
              <a:ext cx="29209" cy="29209"/>
            </a:xfrm>
            <a:custGeom>
              <a:avLst/>
              <a:gdLst/>
              <a:ahLst/>
              <a:cxnLst/>
              <a:rect l="l" t="t" r="r" b="b"/>
              <a:pathLst>
                <a:path w="29209" h="29210">
                  <a:moveTo>
                    <a:pt x="22593" y="0"/>
                  </a:moveTo>
                  <a:lnTo>
                    <a:pt x="6515" y="0"/>
                  </a:lnTo>
                  <a:lnTo>
                    <a:pt x="0" y="6515"/>
                  </a:lnTo>
                  <a:lnTo>
                    <a:pt x="0" y="22587"/>
                  </a:lnTo>
                  <a:lnTo>
                    <a:pt x="6515" y="29109"/>
                  </a:lnTo>
                  <a:lnTo>
                    <a:pt x="22593" y="29109"/>
                  </a:lnTo>
                  <a:lnTo>
                    <a:pt x="29109" y="22587"/>
                  </a:lnTo>
                  <a:lnTo>
                    <a:pt x="29109" y="14554"/>
                  </a:lnTo>
                  <a:lnTo>
                    <a:pt x="29109" y="6515"/>
                  </a:lnTo>
                  <a:lnTo>
                    <a:pt x="22593" y="0"/>
                  </a:lnTo>
                  <a:close/>
                </a:path>
              </a:pathLst>
            </a:custGeom>
            <a:solidFill>
              <a:srgbClr val="C37AC0"/>
            </a:solidFill>
          </p:spPr>
          <p:txBody>
            <a:bodyPr wrap="square" lIns="0" tIns="0" rIns="0" bIns="0" rtlCol="0"/>
            <a:lstStyle/>
            <a:p>
              <a:endParaRPr/>
            </a:p>
          </p:txBody>
        </p:sp>
        <p:sp>
          <p:nvSpPr>
            <p:cNvPr id="7" name="object 7"/>
            <p:cNvSpPr/>
            <p:nvPr/>
          </p:nvSpPr>
          <p:spPr>
            <a:xfrm>
              <a:off x="1536890" y="1659840"/>
              <a:ext cx="29209" cy="29209"/>
            </a:xfrm>
            <a:custGeom>
              <a:avLst/>
              <a:gdLst/>
              <a:ahLst/>
              <a:cxnLst/>
              <a:rect l="l" t="t" r="r" b="b"/>
              <a:pathLst>
                <a:path w="29209" h="29210">
                  <a:moveTo>
                    <a:pt x="29109" y="14554"/>
                  </a:moveTo>
                  <a:lnTo>
                    <a:pt x="29109" y="6515"/>
                  </a:lnTo>
                  <a:lnTo>
                    <a:pt x="22593" y="0"/>
                  </a:lnTo>
                  <a:lnTo>
                    <a:pt x="14554" y="0"/>
                  </a:lnTo>
                  <a:lnTo>
                    <a:pt x="6515" y="0"/>
                  </a:lnTo>
                  <a:lnTo>
                    <a:pt x="0" y="6515"/>
                  </a:lnTo>
                  <a:lnTo>
                    <a:pt x="0" y="14554"/>
                  </a:lnTo>
                  <a:lnTo>
                    <a:pt x="0" y="22587"/>
                  </a:lnTo>
                  <a:lnTo>
                    <a:pt x="6515" y="29109"/>
                  </a:lnTo>
                  <a:lnTo>
                    <a:pt x="14554" y="29109"/>
                  </a:lnTo>
                  <a:lnTo>
                    <a:pt x="22593"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8" name="object 8"/>
            <p:cNvSpPr/>
            <p:nvPr/>
          </p:nvSpPr>
          <p:spPr>
            <a:xfrm>
              <a:off x="1708529" y="1674449"/>
              <a:ext cx="29209" cy="29209"/>
            </a:xfrm>
            <a:custGeom>
              <a:avLst/>
              <a:gdLst/>
              <a:ahLst/>
              <a:cxnLst/>
              <a:rect l="l" t="t" r="r" b="b"/>
              <a:pathLst>
                <a:path w="29210" h="29210">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C37AC0"/>
            </a:solidFill>
          </p:spPr>
          <p:txBody>
            <a:bodyPr wrap="square" lIns="0" tIns="0" rIns="0" bIns="0" rtlCol="0"/>
            <a:lstStyle/>
            <a:p>
              <a:endParaRPr/>
            </a:p>
          </p:txBody>
        </p:sp>
        <p:sp>
          <p:nvSpPr>
            <p:cNvPr id="9" name="object 9"/>
            <p:cNvSpPr/>
            <p:nvPr/>
          </p:nvSpPr>
          <p:spPr>
            <a:xfrm>
              <a:off x="1708529" y="1674449"/>
              <a:ext cx="29209" cy="29209"/>
            </a:xfrm>
            <a:custGeom>
              <a:avLst/>
              <a:gdLst/>
              <a:ahLst/>
              <a:cxnLst/>
              <a:rect l="l" t="t" r="r" b="b"/>
              <a:pathLst>
                <a:path w="29210" h="29210">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10" name="object 10"/>
            <p:cNvSpPr/>
            <p:nvPr/>
          </p:nvSpPr>
          <p:spPr>
            <a:xfrm>
              <a:off x="1279646" y="1717629"/>
              <a:ext cx="29209" cy="29209"/>
            </a:xfrm>
            <a:custGeom>
              <a:avLst/>
              <a:gdLst/>
              <a:ahLst/>
              <a:cxnLst/>
              <a:rect l="l" t="t" r="r" b="b"/>
              <a:pathLst>
                <a:path w="29209" h="29210">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11" name="object 11"/>
            <p:cNvSpPr/>
            <p:nvPr/>
          </p:nvSpPr>
          <p:spPr>
            <a:xfrm>
              <a:off x="1279646" y="1717629"/>
              <a:ext cx="29209" cy="29209"/>
            </a:xfrm>
            <a:custGeom>
              <a:avLst/>
              <a:gdLst/>
              <a:ahLst/>
              <a:cxnLst/>
              <a:rect l="l" t="t" r="r" b="b"/>
              <a:pathLst>
                <a:path w="29209" h="29210">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12" name="object 12"/>
            <p:cNvSpPr/>
            <p:nvPr/>
          </p:nvSpPr>
          <p:spPr>
            <a:xfrm>
              <a:off x="1322448" y="1845764"/>
              <a:ext cx="29209" cy="29209"/>
            </a:xfrm>
            <a:custGeom>
              <a:avLst/>
              <a:gdLst/>
              <a:ahLst/>
              <a:cxnLst/>
              <a:rect l="l" t="t" r="r" b="b"/>
              <a:pathLst>
                <a:path w="29209" h="29210">
                  <a:moveTo>
                    <a:pt x="22593" y="0"/>
                  </a:moveTo>
                  <a:lnTo>
                    <a:pt x="6522" y="0"/>
                  </a:lnTo>
                  <a:lnTo>
                    <a:pt x="0" y="6520"/>
                  </a:lnTo>
                  <a:lnTo>
                    <a:pt x="0" y="22592"/>
                  </a:lnTo>
                  <a:lnTo>
                    <a:pt x="6522" y="29112"/>
                  </a:lnTo>
                  <a:lnTo>
                    <a:pt x="22593" y="29112"/>
                  </a:lnTo>
                  <a:lnTo>
                    <a:pt x="29109" y="22592"/>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13" name="object 13"/>
            <p:cNvSpPr/>
            <p:nvPr/>
          </p:nvSpPr>
          <p:spPr>
            <a:xfrm>
              <a:off x="1322448" y="1845764"/>
              <a:ext cx="29209" cy="29209"/>
            </a:xfrm>
            <a:custGeom>
              <a:avLst/>
              <a:gdLst/>
              <a:ahLst/>
              <a:cxnLst/>
              <a:rect l="l" t="t" r="r" b="b"/>
              <a:pathLst>
                <a:path w="29209" h="29210">
                  <a:moveTo>
                    <a:pt x="29109" y="14556"/>
                  </a:moveTo>
                  <a:lnTo>
                    <a:pt x="29109" y="6520"/>
                  </a:lnTo>
                  <a:lnTo>
                    <a:pt x="22593" y="0"/>
                  </a:lnTo>
                  <a:lnTo>
                    <a:pt x="14554" y="0"/>
                  </a:lnTo>
                  <a:lnTo>
                    <a:pt x="6522" y="0"/>
                  </a:lnTo>
                  <a:lnTo>
                    <a:pt x="0" y="6520"/>
                  </a:lnTo>
                  <a:lnTo>
                    <a:pt x="0" y="14556"/>
                  </a:lnTo>
                  <a:lnTo>
                    <a:pt x="0" y="22592"/>
                  </a:lnTo>
                  <a:lnTo>
                    <a:pt x="6522" y="29112"/>
                  </a:lnTo>
                  <a:lnTo>
                    <a:pt x="14554" y="29112"/>
                  </a:lnTo>
                  <a:lnTo>
                    <a:pt x="22593" y="29112"/>
                  </a:lnTo>
                  <a:lnTo>
                    <a:pt x="29109" y="22592"/>
                  </a:lnTo>
                  <a:lnTo>
                    <a:pt x="29109" y="14556"/>
                  </a:lnTo>
                </a:path>
              </a:pathLst>
            </a:custGeom>
            <a:ln w="4043">
              <a:solidFill>
                <a:srgbClr val="C37AC0"/>
              </a:solidFill>
            </a:ln>
          </p:spPr>
          <p:txBody>
            <a:bodyPr wrap="square" lIns="0" tIns="0" rIns="0" bIns="0" rtlCol="0"/>
            <a:lstStyle/>
            <a:p>
              <a:endParaRPr/>
            </a:p>
          </p:txBody>
        </p:sp>
        <p:sp>
          <p:nvSpPr>
            <p:cNvPr id="14" name="object 14"/>
            <p:cNvSpPr/>
            <p:nvPr/>
          </p:nvSpPr>
          <p:spPr>
            <a:xfrm>
              <a:off x="2028683" y="1725014"/>
              <a:ext cx="29209" cy="29209"/>
            </a:xfrm>
            <a:custGeom>
              <a:avLst/>
              <a:gdLst/>
              <a:ahLst/>
              <a:cxnLst/>
              <a:rect l="l" t="t" r="r" b="b"/>
              <a:pathLst>
                <a:path w="29210" h="29210">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C37AC0"/>
            </a:solidFill>
          </p:spPr>
          <p:txBody>
            <a:bodyPr wrap="square" lIns="0" tIns="0" rIns="0" bIns="0" rtlCol="0"/>
            <a:lstStyle/>
            <a:p>
              <a:endParaRPr/>
            </a:p>
          </p:txBody>
        </p:sp>
        <p:sp>
          <p:nvSpPr>
            <p:cNvPr id="15" name="object 15"/>
            <p:cNvSpPr/>
            <p:nvPr/>
          </p:nvSpPr>
          <p:spPr>
            <a:xfrm>
              <a:off x="2028683" y="1725014"/>
              <a:ext cx="29209" cy="29209"/>
            </a:xfrm>
            <a:custGeom>
              <a:avLst/>
              <a:gdLst/>
              <a:ahLst/>
              <a:cxnLst/>
              <a:rect l="l" t="t" r="r" b="b"/>
              <a:pathLst>
                <a:path w="29210" h="29210">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16" name="object 16"/>
            <p:cNvSpPr/>
            <p:nvPr/>
          </p:nvSpPr>
          <p:spPr>
            <a:xfrm>
              <a:off x="1441528" y="1894065"/>
              <a:ext cx="29209" cy="29209"/>
            </a:xfrm>
            <a:custGeom>
              <a:avLst/>
              <a:gdLst/>
              <a:ahLst/>
              <a:cxnLst/>
              <a:rect l="l" t="t" r="r" b="b"/>
              <a:pathLst>
                <a:path w="29209" h="29210">
                  <a:moveTo>
                    <a:pt x="22593" y="0"/>
                  </a:moveTo>
                  <a:lnTo>
                    <a:pt x="6515" y="0"/>
                  </a:lnTo>
                  <a:lnTo>
                    <a:pt x="0" y="6520"/>
                  </a:lnTo>
                  <a:lnTo>
                    <a:pt x="0" y="22591"/>
                  </a:lnTo>
                  <a:lnTo>
                    <a:pt x="6515" y="29111"/>
                  </a:lnTo>
                  <a:lnTo>
                    <a:pt x="22593" y="29111"/>
                  </a:lnTo>
                  <a:lnTo>
                    <a:pt x="29109" y="22591"/>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17" name="object 17"/>
            <p:cNvSpPr/>
            <p:nvPr/>
          </p:nvSpPr>
          <p:spPr>
            <a:xfrm>
              <a:off x="1441528" y="1894065"/>
              <a:ext cx="29209" cy="29209"/>
            </a:xfrm>
            <a:custGeom>
              <a:avLst/>
              <a:gdLst/>
              <a:ahLst/>
              <a:cxnLst/>
              <a:rect l="l" t="t" r="r" b="b"/>
              <a:pathLst>
                <a:path w="29209" h="29210">
                  <a:moveTo>
                    <a:pt x="29109" y="14556"/>
                  </a:moveTo>
                  <a:lnTo>
                    <a:pt x="29109" y="6520"/>
                  </a:lnTo>
                  <a:lnTo>
                    <a:pt x="22593" y="0"/>
                  </a:lnTo>
                  <a:lnTo>
                    <a:pt x="14554" y="0"/>
                  </a:lnTo>
                  <a:lnTo>
                    <a:pt x="6515" y="0"/>
                  </a:lnTo>
                  <a:lnTo>
                    <a:pt x="0" y="6520"/>
                  </a:lnTo>
                  <a:lnTo>
                    <a:pt x="0" y="14556"/>
                  </a:lnTo>
                  <a:lnTo>
                    <a:pt x="0" y="22591"/>
                  </a:lnTo>
                  <a:lnTo>
                    <a:pt x="6515" y="29111"/>
                  </a:lnTo>
                  <a:lnTo>
                    <a:pt x="14554" y="29111"/>
                  </a:lnTo>
                  <a:lnTo>
                    <a:pt x="22593" y="29111"/>
                  </a:lnTo>
                  <a:lnTo>
                    <a:pt x="29109" y="22591"/>
                  </a:lnTo>
                  <a:lnTo>
                    <a:pt x="29109" y="14556"/>
                  </a:lnTo>
                </a:path>
              </a:pathLst>
            </a:custGeom>
            <a:ln w="4043">
              <a:solidFill>
                <a:srgbClr val="C37AC0"/>
              </a:solidFill>
            </a:ln>
          </p:spPr>
          <p:txBody>
            <a:bodyPr wrap="square" lIns="0" tIns="0" rIns="0" bIns="0" rtlCol="0"/>
            <a:lstStyle/>
            <a:p>
              <a:endParaRPr/>
            </a:p>
          </p:txBody>
        </p:sp>
        <p:sp>
          <p:nvSpPr>
            <p:cNvPr id="18" name="object 18"/>
            <p:cNvSpPr/>
            <p:nvPr/>
          </p:nvSpPr>
          <p:spPr>
            <a:xfrm>
              <a:off x="2069005" y="1920805"/>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2"/>
                  </a:lnTo>
                  <a:lnTo>
                    <a:pt x="29109" y="6517"/>
                  </a:lnTo>
                  <a:lnTo>
                    <a:pt x="22593" y="0"/>
                  </a:lnTo>
                  <a:close/>
                </a:path>
              </a:pathLst>
            </a:custGeom>
            <a:solidFill>
              <a:srgbClr val="C37AC0"/>
            </a:solidFill>
          </p:spPr>
          <p:txBody>
            <a:bodyPr wrap="square" lIns="0" tIns="0" rIns="0" bIns="0" rtlCol="0"/>
            <a:lstStyle/>
            <a:p>
              <a:endParaRPr/>
            </a:p>
          </p:txBody>
        </p:sp>
        <p:sp>
          <p:nvSpPr>
            <p:cNvPr id="19" name="object 19"/>
            <p:cNvSpPr/>
            <p:nvPr/>
          </p:nvSpPr>
          <p:spPr>
            <a:xfrm>
              <a:off x="2069005" y="1920805"/>
              <a:ext cx="29209" cy="29209"/>
            </a:xfrm>
            <a:custGeom>
              <a:avLst/>
              <a:gdLst/>
              <a:ahLst/>
              <a:cxnLst/>
              <a:rect l="l" t="t" r="r" b="b"/>
              <a:pathLst>
                <a:path w="29210" h="29210">
                  <a:moveTo>
                    <a:pt x="29109" y="14552"/>
                  </a:moveTo>
                  <a:lnTo>
                    <a:pt x="29109" y="6517"/>
                  </a:lnTo>
                  <a:lnTo>
                    <a:pt x="22593" y="0"/>
                  </a:lnTo>
                  <a:lnTo>
                    <a:pt x="14554" y="0"/>
                  </a:lnTo>
                  <a:lnTo>
                    <a:pt x="6515" y="0"/>
                  </a:lnTo>
                  <a:lnTo>
                    <a:pt x="0" y="6517"/>
                  </a:lnTo>
                  <a:lnTo>
                    <a:pt x="0" y="14552"/>
                  </a:lnTo>
                  <a:lnTo>
                    <a:pt x="0" y="22589"/>
                  </a:lnTo>
                  <a:lnTo>
                    <a:pt x="6515" y="29109"/>
                  </a:lnTo>
                  <a:lnTo>
                    <a:pt x="14554" y="29109"/>
                  </a:lnTo>
                  <a:lnTo>
                    <a:pt x="22593" y="29109"/>
                  </a:lnTo>
                  <a:lnTo>
                    <a:pt x="29109" y="22589"/>
                  </a:lnTo>
                  <a:lnTo>
                    <a:pt x="29109" y="14552"/>
                  </a:lnTo>
                </a:path>
              </a:pathLst>
            </a:custGeom>
            <a:ln w="4043">
              <a:solidFill>
                <a:srgbClr val="C37AC0"/>
              </a:solidFill>
            </a:ln>
          </p:spPr>
          <p:txBody>
            <a:bodyPr wrap="square" lIns="0" tIns="0" rIns="0" bIns="0" rtlCol="0"/>
            <a:lstStyle/>
            <a:p>
              <a:endParaRPr/>
            </a:p>
          </p:txBody>
        </p:sp>
        <p:sp>
          <p:nvSpPr>
            <p:cNvPr id="20" name="object 20"/>
            <p:cNvSpPr/>
            <p:nvPr/>
          </p:nvSpPr>
          <p:spPr>
            <a:xfrm>
              <a:off x="1874832" y="1883986"/>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21" name="object 21"/>
            <p:cNvSpPr/>
            <p:nvPr/>
          </p:nvSpPr>
          <p:spPr>
            <a:xfrm>
              <a:off x="1874832" y="1883986"/>
              <a:ext cx="29209" cy="29209"/>
            </a:xfrm>
            <a:custGeom>
              <a:avLst/>
              <a:gdLst/>
              <a:ahLst/>
              <a:cxnLst/>
              <a:rect l="l" t="t" r="r" b="b"/>
              <a:pathLst>
                <a:path w="29210" h="29210">
                  <a:moveTo>
                    <a:pt x="29109" y="14553"/>
                  </a:moveTo>
                  <a:lnTo>
                    <a:pt x="29109" y="6517"/>
                  </a:lnTo>
                  <a:lnTo>
                    <a:pt x="22593" y="0"/>
                  </a:lnTo>
                  <a:lnTo>
                    <a:pt x="14554" y="0"/>
                  </a:lnTo>
                  <a:lnTo>
                    <a:pt x="6515" y="0"/>
                  </a:lnTo>
                  <a:lnTo>
                    <a:pt x="0" y="6517"/>
                  </a:lnTo>
                  <a:lnTo>
                    <a:pt x="0" y="14553"/>
                  </a:lnTo>
                  <a:lnTo>
                    <a:pt x="0" y="22589"/>
                  </a:lnTo>
                  <a:lnTo>
                    <a:pt x="6515"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22" name="object 22"/>
            <p:cNvSpPr/>
            <p:nvPr/>
          </p:nvSpPr>
          <p:spPr>
            <a:xfrm>
              <a:off x="1688422" y="1525612"/>
              <a:ext cx="29209" cy="29209"/>
            </a:xfrm>
            <a:custGeom>
              <a:avLst/>
              <a:gdLst/>
              <a:ahLst/>
              <a:cxnLst/>
              <a:rect l="l" t="t" r="r" b="b"/>
              <a:pathLst>
                <a:path w="29210"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23" name="object 23"/>
            <p:cNvSpPr/>
            <p:nvPr/>
          </p:nvSpPr>
          <p:spPr>
            <a:xfrm>
              <a:off x="1688422" y="1525612"/>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24" name="object 24"/>
            <p:cNvSpPr/>
            <p:nvPr/>
          </p:nvSpPr>
          <p:spPr>
            <a:xfrm>
              <a:off x="1422068" y="2025707"/>
              <a:ext cx="29209" cy="29209"/>
            </a:xfrm>
            <a:custGeom>
              <a:avLst/>
              <a:gdLst/>
              <a:ahLst/>
              <a:cxnLst/>
              <a:rect l="l" t="t" r="r" b="b"/>
              <a:pathLst>
                <a:path w="29209" h="29210">
                  <a:moveTo>
                    <a:pt x="22593" y="0"/>
                  </a:moveTo>
                  <a:lnTo>
                    <a:pt x="6522" y="0"/>
                  </a:lnTo>
                  <a:lnTo>
                    <a:pt x="0" y="6517"/>
                  </a:lnTo>
                  <a:lnTo>
                    <a:pt x="0" y="22589"/>
                  </a:lnTo>
                  <a:lnTo>
                    <a:pt x="6522"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25" name="object 25"/>
            <p:cNvSpPr/>
            <p:nvPr/>
          </p:nvSpPr>
          <p:spPr>
            <a:xfrm>
              <a:off x="1422068" y="2025707"/>
              <a:ext cx="29209" cy="29209"/>
            </a:xfrm>
            <a:custGeom>
              <a:avLst/>
              <a:gdLst/>
              <a:ahLst/>
              <a:cxnLst/>
              <a:rect l="l" t="t" r="r" b="b"/>
              <a:pathLst>
                <a:path w="29209" h="29210">
                  <a:moveTo>
                    <a:pt x="29109" y="14553"/>
                  </a:moveTo>
                  <a:lnTo>
                    <a:pt x="29109" y="6517"/>
                  </a:lnTo>
                  <a:lnTo>
                    <a:pt x="22593" y="0"/>
                  </a:lnTo>
                  <a:lnTo>
                    <a:pt x="14554" y="0"/>
                  </a:lnTo>
                  <a:lnTo>
                    <a:pt x="6522" y="0"/>
                  </a:lnTo>
                  <a:lnTo>
                    <a:pt x="0" y="6517"/>
                  </a:lnTo>
                  <a:lnTo>
                    <a:pt x="0" y="14553"/>
                  </a:lnTo>
                  <a:lnTo>
                    <a:pt x="0" y="22589"/>
                  </a:lnTo>
                  <a:lnTo>
                    <a:pt x="6522"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26" name="object 26"/>
            <p:cNvSpPr/>
            <p:nvPr/>
          </p:nvSpPr>
          <p:spPr>
            <a:xfrm>
              <a:off x="1470908" y="1868891"/>
              <a:ext cx="29209" cy="29209"/>
            </a:xfrm>
            <a:custGeom>
              <a:avLst/>
              <a:gdLst/>
              <a:ahLst/>
              <a:cxnLst/>
              <a:rect l="l" t="t" r="r" b="b"/>
              <a:pathLst>
                <a:path w="29209" h="29210">
                  <a:moveTo>
                    <a:pt x="22587" y="0"/>
                  </a:moveTo>
                  <a:lnTo>
                    <a:pt x="6515" y="0"/>
                  </a:lnTo>
                  <a:lnTo>
                    <a:pt x="0" y="6520"/>
                  </a:lnTo>
                  <a:lnTo>
                    <a:pt x="0" y="22591"/>
                  </a:lnTo>
                  <a:lnTo>
                    <a:pt x="6515" y="29111"/>
                  </a:lnTo>
                  <a:lnTo>
                    <a:pt x="22587" y="29111"/>
                  </a:lnTo>
                  <a:lnTo>
                    <a:pt x="29109" y="22591"/>
                  </a:lnTo>
                  <a:lnTo>
                    <a:pt x="29109" y="14555"/>
                  </a:lnTo>
                  <a:lnTo>
                    <a:pt x="29109" y="6520"/>
                  </a:lnTo>
                  <a:lnTo>
                    <a:pt x="22587" y="0"/>
                  </a:lnTo>
                  <a:close/>
                </a:path>
              </a:pathLst>
            </a:custGeom>
            <a:solidFill>
              <a:srgbClr val="C37AC0"/>
            </a:solidFill>
          </p:spPr>
          <p:txBody>
            <a:bodyPr wrap="square" lIns="0" tIns="0" rIns="0" bIns="0" rtlCol="0"/>
            <a:lstStyle/>
            <a:p>
              <a:endParaRPr/>
            </a:p>
          </p:txBody>
        </p:sp>
        <p:sp>
          <p:nvSpPr>
            <p:cNvPr id="27" name="object 27"/>
            <p:cNvSpPr/>
            <p:nvPr/>
          </p:nvSpPr>
          <p:spPr>
            <a:xfrm>
              <a:off x="1470908" y="1868891"/>
              <a:ext cx="29209" cy="29209"/>
            </a:xfrm>
            <a:custGeom>
              <a:avLst/>
              <a:gdLst/>
              <a:ahLst/>
              <a:cxnLst/>
              <a:rect l="l" t="t" r="r" b="b"/>
              <a:pathLst>
                <a:path w="29209" h="29210">
                  <a:moveTo>
                    <a:pt x="29109" y="14555"/>
                  </a:moveTo>
                  <a:lnTo>
                    <a:pt x="29109" y="6520"/>
                  </a:lnTo>
                  <a:lnTo>
                    <a:pt x="22587" y="0"/>
                  </a:lnTo>
                  <a:lnTo>
                    <a:pt x="14554" y="0"/>
                  </a:lnTo>
                  <a:lnTo>
                    <a:pt x="6515" y="0"/>
                  </a:lnTo>
                  <a:lnTo>
                    <a:pt x="0" y="6520"/>
                  </a:lnTo>
                  <a:lnTo>
                    <a:pt x="0" y="14555"/>
                  </a:lnTo>
                  <a:lnTo>
                    <a:pt x="0" y="22591"/>
                  </a:lnTo>
                  <a:lnTo>
                    <a:pt x="6515" y="29111"/>
                  </a:lnTo>
                  <a:lnTo>
                    <a:pt x="14554" y="29111"/>
                  </a:lnTo>
                  <a:lnTo>
                    <a:pt x="22587" y="29111"/>
                  </a:lnTo>
                  <a:lnTo>
                    <a:pt x="29109" y="22591"/>
                  </a:lnTo>
                  <a:lnTo>
                    <a:pt x="29109" y="14555"/>
                  </a:lnTo>
                </a:path>
              </a:pathLst>
            </a:custGeom>
            <a:ln w="4043">
              <a:solidFill>
                <a:srgbClr val="C37AC0"/>
              </a:solidFill>
            </a:ln>
          </p:spPr>
          <p:txBody>
            <a:bodyPr wrap="square" lIns="0" tIns="0" rIns="0" bIns="0" rtlCol="0"/>
            <a:lstStyle/>
            <a:p>
              <a:endParaRPr/>
            </a:p>
          </p:txBody>
        </p:sp>
        <p:sp>
          <p:nvSpPr>
            <p:cNvPr id="28" name="object 28"/>
            <p:cNvSpPr/>
            <p:nvPr/>
          </p:nvSpPr>
          <p:spPr>
            <a:xfrm>
              <a:off x="1604327" y="1568576"/>
              <a:ext cx="29209" cy="29209"/>
            </a:xfrm>
            <a:custGeom>
              <a:avLst/>
              <a:gdLst/>
              <a:ahLst/>
              <a:cxnLst/>
              <a:rect l="l" t="t" r="r" b="b"/>
              <a:pathLst>
                <a:path w="29210"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29" name="object 29"/>
            <p:cNvSpPr/>
            <p:nvPr/>
          </p:nvSpPr>
          <p:spPr>
            <a:xfrm>
              <a:off x="1604327" y="1568576"/>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30" name="object 30"/>
            <p:cNvSpPr/>
            <p:nvPr/>
          </p:nvSpPr>
          <p:spPr>
            <a:xfrm>
              <a:off x="717775" y="1273921"/>
              <a:ext cx="29209" cy="29209"/>
            </a:xfrm>
            <a:custGeom>
              <a:avLst/>
              <a:gdLst/>
              <a:ahLst/>
              <a:cxnLst/>
              <a:rect l="l" t="t" r="r" b="b"/>
              <a:pathLst>
                <a:path w="29209" h="29209">
                  <a:moveTo>
                    <a:pt x="22589" y="0"/>
                  </a:moveTo>
                  <a:lnTo>
                    <a:pt x="6517" y="0"/>
                  </a:lnTo>
                  <a:lnTo>
                    <a:pt x="0" y="6515"/>
                  </a:lnTo>
                  <a:lnTo>
                    <a:pt x="0" y="22593"/>
                  </a:lnTo>
                  <a:lnTo>
                    <a:pt x="6517" y="29109"/>
                  </a:lnTo>
                  <a:lnTo>
                    <a:pt x="22589" y="29109"/>
                  </a:lnTo>
                  <a:lnTo>
                    <a:pt x="29109" y="22593"/>
                  </a:lnTo>
                  <a:lnTo>
                    <a:pt x="29109" y="14554"/>
                  </a:lnTo>
                  <a:lnTo>
                    <a:pt x="29109" y="6515"/>
                  </a:lnTo>
                  <a:lnTo>
                    <a:pt x="22589" y="0"/>
                  </a:lnTo>
                  <a:close/>
                </a:path>
              </a:pathLst>
            </a:custGeom>
            <a:solidFill>
              <a:srgbClr val="31B5FF"/>
            </a:solidFill>
          </p:spPr>
          <p:txBody>
            <a:bodyPr wrap="square" lIns="0" tIns="0" rIns="0" bIns="0" rtlCol="0"/>
            <a:lstStyle/>
            <a:p>
              <a:endParaRPr/>
            </a:p>
          </p:txBody>
        </p:sp>
        <p:sp>
          <p:nvSpPr>
            <p:cNvPr id="31" name="object 31"/>
            <p:cNvSpPr/>
            <p:nvPr/>
          </p:nvSpPr>
          <p:spPr>
            <a:xfrm>
              <a:off x="717775" y="1273921"/>
              <a:ext cx="29209" cy="29209"/>
            </a:xfrm>
            <a:custGeom>
              <a:avLst/>
              <a:gdLst/>
              <a:ahLst/>
              <a:cxnLst/>
              <a:rect l="l" t="t" r="r" b="b"/>
              <a:pathLst>
                <a:path w="29209" h="29209">
                  <a:moveTo>
                    <a:pt x="29109" y="14554"/>
                  </a:moveTo>
                  <a:lnTo>
                    <a:pt x="29109" y="6515"/>
                  </a:lnTo>
                  <a:lnTo>
                    <a:pt x="22589" y="0"/>
                  </a:lnTo>
                  <a:lnTo>
                    <a:pt x="14553" y="0"/>
                  </a:lnTo>
                  <a:lnTo>
                    <a:pt x="6517" y="0"/>
                  </a:lnTo>
                  <a:lnTo>
                    <a:pt x="0" y="6515"/>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32" name="object 32"/>
            <p:cNvSpPr/>
            <p:nvPr/>
          </p:nvSpPr>
          <p:spPr>
            <a:xfrm>
              <a:off x="1074260" y="890103"/>
              <a:ext cx="29209" cy="29209"/>
            </a:xfrm>
            <a:custGeom>
              <a:avLst/>
              <a:gdLst/>
              <a:ahLst/>
              <a:cxnLst/>
              <a:rect l="l" t="t" r="r" b="b"/>
              <a:pathLst>
                <a:path w="29209"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33" name="object 33"/>
            <p:cNvSpPr/>
            <p:nvPr/>
          </p:nvSpPr>
          <p:spPr>
            <a:xfrm>
              <a:off x="1074260" y="890103"/>
              <a:ext cx="29209" cy="29209"/>
            </a:xfrm>
            <a:custGeom>
              <a:avLst/>
              <a:gdLst/>
              <a:ahLst/>
              <a:cxnLst/>
              <a:rect l="l" t="t" r="r" b="b"/>
              <a:pathLst>
                <a:path w="29209"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34" name="object 34"/>
            <p:cNvSpPr/>
            <p:nvPr/>
          </p:nvSpPr>
          <p:spPr>
            <a:xfrm>
              <a:off x="825696" y="1368204"/>
              <a:ext cx="29209" cy="29209"/>
            </a:xfrm>
            <a:custGeom>
              <a:avLst/>
              <a:gdLst/>
              <a:ahLst/>
              <a:cxnLst/>
              <a:rect l="l" t="t" r="r" b="b"/>
              <a:pathLst>
                <a:path w="29209" h="29209">
                  <a:moveTo>
                    <a:pt x="22589" y="0"/>
                  </a:moveTo>
                  <a:lnTo>
                    <a:pt x="6517" y="0"/>
                  </a:lnTo>
                  <a:lnTo>
                    <a:pt x="0" y="6522"/>
                  </a:lnTo>
                  <a:lnTo>
                    <a:pt x="0" y="22593"/>
                  </a:lnTo>
                  <a:lnTo>
                    <a:pt x="6517" y="29109"/>
                  </a:lnTo>
                  <a:lnTo>
                    <a:pt x="22589" y="29109"/>
                  </a:lnTo>
                  <a:lnTo>
                    <a:pt x="29109" y="22593"/>
                  </a:lnTo>
                  <a:lnTo>
                    <a:pt x="29109" y="14554"/>
                  </a:lnTo>
                  <a:lnTo>
                    <a:pt x="29109" y="6522"/>
                  </a:lnTo>
                  <a:lnTo>
                    <a:pt x="22589" y="0"/>
                  </a:lnTo>
                  <a:close/>
                </a:path>
              </a:pathLst>
            </a:custGeom>
            <a:solidFill>
              <a:srgbClr val="31B5FF"/>
            </a:solidFill>
          </p:spPr>
          <p:txBody>
            <a:bodyPr wrap="square" lIns="0" tIns="0" rIns="0" bIns="0" rtlCol="0"/>
            <a:lstStyle/>
            <a:p>
              <a:endParaRPr/>
            </a:p>
          </p:txBody>
        </p:sp>
        <p:sp>
          <p:nvSpPr>
            <p:cNvPr id="35" name="object 35"/>
            <p:cNvSpPr/>
            <p:nvPr/>
          </p:nvSpPr>
          <p:spPr>
            <a:xfrm>
              <a:off x="825696" y="1368204"/>
              <a:ext cx="29209" cy="29209"/>
            </a:xfrm>
            <a:custGeom>
              <a:avLst/>
              <a:gdLst/>
              <a:ahLst/>
              <a:cxnLst/>
              <a:rect l="l" t="t" r="r" b="b"/>
              <a:pathLst>
                <a:path w="29209" h="29209">
                  <a:moveTo>
                    <a:pt x="29109" y="14554"/>
                  </a:moveTo>
                  <a:lnTo>
                    <a:pt x="29109" y="6522"/>
                  </a:lnTo>
                  <a:lnTo>
                    <a:pt x="22589" y="0"/>
                  </a:lnTo>
                  <a:lnTo>
                    <a:pt x="14553" y="0"/>
                  </a:lnTo>
                  <a:lnTo>
                    <a:pt x="6517" y="0"/>
                  </a:lnTo>
                  <a:lnTo>
                    <a:pt x="0" y="6522"/>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36" name="object 36"/>
            <p:cNvSpPr/>
            <p:nvPr/>
          </p:nvSpPr>
          <p:spPr>
            <a:xfrm>
              <a:off x="1148706" y="1309769"/>
              <a:ext cx="29209" cy="29209"/>
            </a:xfrm>
            <a:custGeom>
              <a:avLst/>
              <a:gdLst/>
              <a:ahLst/>
              <a:cxnLst/>
              <a:rect l="l" t="t" r="r" b="b"/>
              <a:pathLst>
                <a:path w="29209" h="29209">
                  <a:moveTo>
                    <a:pt x="22593" y="0"/>
                  </a:moveTo>
                  <a:lnTo>
                    <a:pt x="6522" y="0"/>
                  </a:lnTo>
                  <a:lnTo>
                    <a:pt x="0" y="6515"/>
                  </a:lnTo>
                  <a:lnTo>
                    <a:pt x="0" y="22587"/>
                  </a:lnTo>
                  <a:lnTo>
                    <a:pt x="6522" y="29109"/>
                  </a:lnTo>
                  <a:lnTo>
                    <a:pt x="22593" y="29109"/>
                  </a:lnTo>
                  <a:lnTo>
                    <a:pt x="29109" y="22587"/>
                  </a:lnTo>
                  <a:lnTo>
                    <a:pt x="29109" y="14554"/>
                  </a:lnTo>
                  <a:lnTo>
                    <a:pt x="29109" y="6515"/>
                  </a:lnTo>
                  <a:lnTo>
                    <a:pt x="22593" y="0"/>
                  </a:lnTo>
                  <a:close/>
                </a:path>
              </a:pathLst>
            </a:custGeom>
            <a:solidFill>
              <a:srgbClr val="31B5FF"/>
            </a:solidFill>
          </p:spPr>
          <p:txBody>
            <a:bodyPr wrap="square" lIns="0" tIns="0" rIns="0" bIns="0" rtlCol="0"/>
            <a:lstStyle/>
            <a:p>
              <a:endParaRPr/>
            </a:p>
          </p:txBody>
        </p:sp>
        <p:sp>
          <p:nvSpPr>
            <p:cNvPr id="37" name="object 37"/>
            <p:cNvSpPr/>
            <p:nvPr/>
          </p:nvSpPr>
          <p:spPr>
            <a:xfrm>
              <a:off x="1148706" y="1309769"/>
              <a:ext cx="29209" cy="29209"/>
            </a:xfrm>
            <a:custGeom>
              <a:avLst/>
              <a:gdLst/>
              <a:ahLst/>
              <a:cxnLst/>
              <a:rect l="l" t="t" r="r" b="b"/>
              <a:pathLst>
                <a:path w="29209" h="29209">
                  <a:moveTo>
                    <a:pt x="29109" y="14554"/>
                  </a:moveTo>
                  <a:lnTo>
                    <a:pt x="29109" y="6515"/>
                  </a:lnTo>
                  <a:lnTo>
                    <a:pt x="22593" y="0"/>
                  </a:lnTo>
                  <a:lnTo>
                    <a:pt x="14554" y="0"/>
                  </a:lnTo>
                  <a:lnTo>
                    <a:pt x="6522" y="0"/>
                  </a:lnTo>
                  <a:lnTo>
                    <a:pt x="0" y="6515"/>
                  </a:lnTo>
                  <a:lnTo>
                    <a:pt x="0" y="14554"/>
                  </a:lnTo>
                  <a:lnTo>
                    <a:pt x="0" y="22587"/>
                  </a:lnTo>
                  <a:lnTo>
                    <a:pt x="6522" y="29109"/>
                  </a:lnTo>
                  <a:lnTo>
                    <a:pt x="14554" y="29109"/>
                  </a:lnTo>
                  <a:lnTo>
                    <a:pt x="22593"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38" name="object 38"/>
            <p:cNvSpPr/>
            <p:nvPr/>
          </p:nvSpPr>
          <p:spPr>
            <a:xfrm>
              <a:off x="1083317" y="1595476"/>
              <a:ext cx="29209" cy="29209"/>
            </a:xfrm>
            <a:custGeom>
              <a:avLst/>
              <a:gdLst/>
              <a:ahLst/>
              <a:cxnLst/>
              <a:rect l="l" t="t" r="r" b="b"/>
              <a:pathLst>
                <a:path w="29209"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39" name="object 39"/>
            <p:cNvSpPr/>
            <p:nvPr/>
          </p:nvSpPr>
          <p:spPr>
            <a:xfrm>
              <a:off x="1083317" y="1595476"/>
              <a:ext cx="29209" cy="29209"/>
            </a:xfrm>
            <a:custGeom>
              <a:avLst/>
              <a:gdLst/>
              <a:ahLst/>
              <a:cxnLst/>
              <a:rect l="l" t="t" r="r" b="b"/>
              <a:pathLst>
                <a:path w="29209"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40" name="object 40"/>
            <p:cNvSpPr/>
            <p:nvPr/>
          </p:nvSpPr>
          <p:spPr>
            <a:xfrm>
              <a:off x="1392042" y="1228154"/>
              <a:ext cx="29209" cy="29209"/>
            </a:xfrm>
            <a:custGeom>
              <a:avLst/>
              <a:gdLst/>
              <a:ahLst/>
              <a:cxnLst/>
              <a:rect l="l" t="t" r="r" b="b"/>
              <a:pathLst>
                <a:path w="29209"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41" name="object 41"/>
            <p:cNvSpPr/>
            <p:nvPr/>
          </p:nvSpPr>
          <p:spPr>
            <a:xfrm>
              <a:off x="1392042" y="1228154"/>
              <a:ext cx="29209" cy="29209"/>
            </a:xfrm>
            <a:custGeom>
              <a:avLst/>
              <a:gdLst/>
              <a:ahLst/>
              <a:cxnLst/>
              <a:rect l="l" t="t" r="r" b="b"/>
              <a:pathLst>
                <a:path w="29209"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2" name="object 42"/>
            <p:cNvSpPr/>
            <p:nvPr/>
          </p:nvSpPr>
          <p:spPr>
            <a:xfrm>
              <a:off x="980731" y="1035005"/>
              <a:ext cx="29209" cy="29209"/>
            </a:xfrm>
            <a:custGeom>
              <a:avLst/>
              <a:gdLst/>
              <a:ahLst/>
              <a:cxnLst/>
              <a:rect l="l" t="t" r="r" b="b"/>
              <a:pathLst>
                <a:path w="29209" h="29209">
                  <a:moveTo>
                    <a:pt x="22592" y="0"/>
                  </a:moveTo>
                  <a:lnTo>
                    <a:pt x="6520" y="0"/>
                  </a:lnTo>
                  <a:lnTo>
                    <a:pt x="0" y="6522"/>
                  </a:lnTo>
                  <a:lnTo>
                    <a:pt x="0" y="22593"/>
                  </a:lnTo>
                  <a:lnTo>
                    <a:pt x="6520" y="29109"/>
                  </a:lnTo>
                  <a:lnTo>
                    <a:pt x="22592" y="29109"/>
                  </a:lnTo>
                  <a:lnTo>
                    <a:pt x="29109" y="22593"/>
                  </a:lnTo>
                  <a:lnTo>
                    <a:pt x="29109" y="14554"/>
                  </a:lnTo>
                  <a:lnTo>
                    <a:pt x="29109" y="6522"/>
                  </a:lnTo>
                  <a:lnTo>
                    <a:pt x="22592" y="0"/>
                  </a:lnTo>
                  <a:close/>
                </a:path>
              </a:pathLst>
            </a:custGeom>
            <a:solidFill>
              <a:srgbClr val="31B5FF"/>
            </a:solidFill>
          </p:spPr>
          <p:txBody>
            <a:bodyPr wrap="square" lIns="0" tIns="0" rIns="0" bIns="0" rtlCol="0"/>
            <a:lstStyle/>
            <a:p>
              <a:endParaRPr/>
            </a:p>
          </p:txBody>
        </p:sp>
        <p:sp>
          <p:nvSpPr>
            <p:cNvPr id="43" name="object 43"/>
            <p:cNvSpPr/>
            <p:nvPr/>
          </p:nvSpPr>
          <p:spPr>
            <a:xfrm>
              <a:off x="980731" y="1035005"/>
              <a:ext cx="29209" cy="29209"/>
            </a:xfrm>
            <a:custGeom>
              <a:avLst/>
              <a:gdLst/>
              <a:ahLst/>
              <a:cxnLst/>
              <a:rect l="l" t="t" r="r" b="b"/>
              <a:pathLst>
                <a:path w="29209" h="29209">
                  <a:moveTo>
                    <a:pt x="29109" y="14554"/>
                  </a:moveTo>
                  <a:lnTo>
                    <a:pt x="29109" y="6522"/>
                  </a:lnTo>
                  <a:lnTo>
                    <a:pt x="22592" y="0"/>
                  </a:lnTo>
                  <a:lnTo>
                    <a:pt x="14556" y="0"/>
                  </a:lnTo>
                  <a:lnTo>
                    <a:pt x="6520" y="0"/>
                  </a:lnTo>
                  <a:lnTo>
                    <a:pt x="0" y="6522"/>
                  </a:lnTo>
                  <a:lnTo>
                    <a:pt x="0" y="14554"/>
                  </a:lnTo>
                  <a:lnTo>
                    <a:pt x="0" y="22593"/>
                  </a:lnTo>
                  <a:lnTo>
                    <a:pt x="6520" y="29109"/>
                  </a:lnTo>
                  <a:lnTo>
                    <a:pt x="14556" y="29109"/>
                  </a:lnTo>
                  <a:lnTo>
                    <a:pt x="22592"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4" name="object 44"/>
            <p:cNvSpPr/>
            <p:nvPr/>
          </p:nvSpPr>
          <p:spPr>
            <a:xfrm>
              <a:off x="963051" y="1426154"/>
              <a:ext cx="29209" cy="29209"/>
            </a:xfrm>
            <a:custGeom>
              <a:avLst/>
              <a:gdLst/>
              <a:ahLst/>
              <a:cxnLst/>
              <a:rect l="l" t="t" r="r" b="b"/>
              <a:pathLst>
                <a:path w="29209" h="29209">
                  <a:moveTo>
                    <a:pt x="22589" y="0"/>
                  </a:moveTo>
                  <a:lnTo>
                    <a:pt x="6517" y="0"/>
                  </a:lnTo>
                  <a:lnTo>
                    <a:pt x="0" y="6522"/>
                  </a:lnTo>
                  <a:lnTo>
                    <a:pt x="0" y="22593"/>
                  </a:lnTo>
                  <a:lnTo>
                    <a:pt x="6517" y="29109"/>
                  </a:lnTo>
                  <a:lnTo>
                    <a:pt x="22589" y="29109"/>
                  </a:lnTo>
                  <a:lnTo>
                    <a:pt x="29109" y="22593"/>
                  </a:lnTo>
                  <a:lnTo>
                    <a:pt x="29109" y="14554"/>
                  </a:lnTo>
                  <a:lnTo>
                    <a:pt x="29109" y="6522"/>
                  </a:lnTo>
                  <a:lnTo>
                    <a:pt x="22589" y="0"/>
                  </a:lnTo>
                  <a:close/>
                </a:path>
              </a:pathLst>
            </a:custGeom>
            <a:solidFill>
              <a:srgbClr val="31B5FF"/>
            </a:solidFill>
          </p:spPr>
          <p:txBody>
            <a:bodyPr wrap="square" lIns="0" tIns="0" rIns="0" bIns="0" rtlCol="0"/>
            <a:lstStyle/>
            <a:p>
              <a:endParaRPr/>
            </a:p>
          </p:txBody>
        </p:sp>
        <p:sp>
          <p:nvSpPr>
            <p:cNvPr id="45" name="object 45"/>
            <p:cNvSpPr/>
            <p:nvPr/>
          </p:nvSpPr>
          <p:spPr>
            <a:xfrm>
              <a:off x="963051" y="1426154"/>
              <a:ext cx="29209" cy="29209"/>
            </a:xfrm>
            <a:custGeom>
              <a:avLst/>
              <a:gdLst/>
              <a:ahLst/>
              <a:cxnLst/>
              <a:rect l="l" t="t" r="r" b="b"/>
              <a:pathLst>
                <a:path w="29209" h="29209">
                  <a:moveTo>
                    <a:pt x="29109" y="14554"/>
                  </a:moveTo>
                  <a:lnTo>
                    <a:pt x="29109" y="6522"/>
                  </a:lnTo>
                  <a:lnTo>
                    <a:pt x="22589" y="0"/>
                  </a:lnTo>
                  <a:lnTo>
                    <a:pt x="14553" y="0"/>
                  </a:lnTo>
                  <a:lnTo>
                    <a:pt x="6517" y="0"/>
                  </a:lnTo>
                  <a:lnTo>
                    <a:pt x="0" y="6522"/>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6" name="object 46"/>
            <p:cNvSpPr/>
            <p:nvPr/>
          </p:nvSpPr>
          <p:spPr>
            <a:xfrm>
              <a:off x="955613" y="1035383"/>
              <a:ext cx="29209" cy="29209"/>
            </a:xfrm>
            <a:custGeom>
              <a:avLst/>
              <a:gdLst/>
              <a:ahLst/>
              <a:cxnLst/>
              <a:rect l="l" t="t" r="r" b="b"/>
              <a:pathLst>
                <a:path w="29209" h="29209">
                  <a:moveTo>
                    <a:pt x="22589" y="0"/>
                  </a:moveTo>
                  <a:lnTo>
                    <a:pt x="6517" y="0"/>
                  </a:lnTo>
                  <a:lnTo>
                    <a:pt x="0" y="6515"/>
                  </a:lnTo>
                  <a:lnTo>
                    <a:pt x="0" y="22593"/>
                  </a:lnTo>
                  <a:lnTo>
                    <a:pt x="6517" y="29109"/>
                  </a:lnTo>
                  <a:lnTo>
                    <a:pt x="22589" y="29109"/>
                  </a:lnTo>
                  <a:lnTo>
                    <a:pt x="29109" y="22593"/>
                  </a:lnTo>
                  <a:lnTo>
                    <a:pt x="29109" y="14554"/>
                  </a:lnTo>
                  <a:lnTo>
                    <a:pt x="29109" y="6515"/>
                  </a:lnTo>
                  <a:lnTo>
                    <a:pt x="22589" y="0"/>
                  </a:lnTo>
                  <a:close/>
                </a:path>
              </a:pathLst>
            </a:custGeom>
            <a:solidFill>
              <a:srgbClr val="31B5FF"/>
            </a:solidFill>
          </p:spPr>
          <p:txBody>
            <a:bodyPr wrap="square" lIns="0" tIns="0" rIns="0" bIns="0" rtlCol="0"/>
            <a:lstStyle/>
            <a:p>
              <a:endParaRPr/>
            </a:p>
          </p:txBody>
        </p:sp>
        <p:sp>
          <p:nvSpPr>
            <p:cNvPr id="47" name="object 47"/>
            <p:cNvSpPr/>
            <p:nvPr/>
          </p:nvSpPr>
          <p:spPr>
            <a:xfrm>
              <a:off x="955613" y="1035383"/>
              <a:ext cx="29209" cy="29209"/>
            </a:xfrm>
            <a:custGeom>
              <a:avLst/>
              <a:gdLst/>
              <a:ahLst/>
              <a:cxnLst/>
              <a:rect l="l" t="t" r="r" b="b"/>
              <a:pathLst>
                <a:path w="29209" h="29209">
                  <a:moveTo>
                    <a:pt x="29109" y="14554"/>
                  </a:moveTo>
                  <a:lnTo>
                    <a:pt x="29109" y="6515"/>
                  </a:lnTo>
                  <a:lnTo>
                    <a:pt x="22589" y="0"/>
                  </a:lnTo>
                  <a:lnTo>
                    <a:pt x="14553" y="0"/>
                  </a:lnTo>
                  <a:lnTo>
                    <a:pt x="6517" y="0"/>
                  </a:lnTo>
                  <a:lnTo>
                    <a:pt x="0" y="6515"/>
                  </a:lnTo>
                  <a:lnTo>
                    <a:pt x="0" y="14554"/>
                  </a:lnTo>
                  <a:lnTo>
                    <a:pt x="0" y="22593"/>
                  </a:lnTo>
                  <a:lnTo>
                    <a:pt x="6517" y="29109"/>
                  </a:lnTo>
                  <a:lnTo>
                    <a:pt x="14553" y="29109"/>
                  </a:lnTo>
                  <a:lnTo>
                    <a:pt x="22589"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48" name="object 48"/>
            <p:cNvSpPr/>
            <p:nvPr/>
          </p:nvSpPr>
          <p:spPr>
            <a:xfrm>
              <a:off x="1140889" y="1308906"/>
              <a:ext cx="29209" cy="29209"/>
            </a:xfrm>
            <a:custGeom>
              <a:avLst/>
              <a:gdLst/>
              <a:ahLst/>
              <a:cxnLst/>
              <a:rect l="l" t="t" r="r" b="b"/>
              <a:pathLst>
                <a:path w="29209" h="29209">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49" name="object 49"/>
            <p:cNvSpPr/>
            <p:nvPr/>
          </p:nvSpPr>
          <p:spPr>
            <a:xfrm>
              <a:off x="1140889" y="1308906"/>
              <a:ext cx="29209" cy="29209"/>
            </a:xfrm>
            <a:custGeom>
              <a:avLst/>
              <a:gdLst/>
              <a:ahLst/>
              <a:cxnLst/>
              <a:rect l="l" t="t" r="r" b="b"/>
              <a:pathLst>
                <a:path w="29209" h="29209">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50" name="object 50"/>
            <p:cNvSpPr/>
            <p:nvPr/>
          </p:nvSpPr>
          <p:spPr>
            <a:xfrm>
              <a:off x="1022293" y="1717467"/>
              <a:ext cx="29209" cy="29209"/>
            </a:xfrm>
            <a:custGeom>
              <a:avLst/>
              <a:gdLst/>
              <a:ahLst/>
              <a:cxnLst/>
              <a:rect l="l" t="t" r="r" b="b"/>
              <a:pathLst>
                <a:path w="29209" h="29210">
                  <a:moveTo>
                    <a:pt x="22594" y="0"/>
                  </a:moveTo>
                  <a:lnTo>
                    <a:pt x="6520" y="0"/>
                  </a:lnTo>
                  <a:lnTo>
                    <a:pt x="0" y="6522"/>
                  </a:lnTo>
                  <a:lnTo>
                    <a:pt x="0" y="22593"/>
                  </a:lnTo>
                  <a:lnTo>
                    <a:pt x="6520" y="29109"/>
                  </a:lnTo>
                  <a:lnTo>
                    <a:pt x="22594" y="29109"/>
                  </a:lnTo>
                  <a:lnTo>
                    <a:pt x="29110" y="22593"/>
                  </a:lnTo>
                  <a:lnTo>
                    <a:pt x="29110" y="14554"/>
                  </a:lnTo>
                  <a:lnTo>
                    <a:pt x="29110" y="6522"/>
                  </a:lnTo>
                  <a:lnTo>
                    <a:pt x="22594" y="0"/>
                  </a:lnTo>
                  <a:close/>
                </a:path>
              </a:pathLst>
            </a:custGeom>
            <a:solidFill>
              <a:srgbClr val="31B5FF"/>
            </a:solidFill>
          </p:spPr>
          <p:txBody>
            <a:bodyPr wrap="square" lIns="0" tIns="0" rIns="0" bIns="0" rtlCol="0"/>
            <a:lstStyle/>
            <a:p>
              <a:endParaRPr/>
            </a:p>
          </p:txBody>
        </p:sp>
        <p:sp>
          <p:nvSpPr>
            <p:cNvPr id="51" name="object 51"/>
            <p:cNvSpPr/>
            <p:nvPr/>
          </p:nvSpPr>
          <p:spPr>
            <a:xfrm>
              <a:off x="1022293" y="1717467"/>
              <a:ext cx="29209" cy="29209"/>
            </a:xfrm>
            <a:custGeom>
              <a:avLst/>
              <a:gdLst/>
              <a:ahLst/>
              <a:cxnLst/>
              <a:rect l="l" t="t" r="r" b="b"/>
              <a:pathLst>
                <a:path w="29209" h="29210">
                  <a:moveTo>
                    <a:pt x="29110" y="14554"/>
                  </a:moveTo>
                  <a:lnTo>
                    <a:pt x="29110" y="6522"/>
                  </a:lnTo>
                  <a:lnTo>
                    <a:pt x="22594" y="0"/>
                  </a:lnTo>
                  <a:lnTo>
                    <a:pt x="14555" y="0"/>
                  </a:lnTo>
                  <a:lnTo>
                    <a:pt x="6520" y="0"/>
                  </a:lnTo>
                  <a:lnTo>
                    <a:pt x="0" y="6522"/>
                  </a:lnTo>
                  <a:lnTo>
                    <a:pt x="0" y="14554"/>
                  </a:lnTo>
                  <a:lnTo>
                    <a:pt x="0" y="22593"/>
                  </a:lnTo>
                  <a:lnTo>
                    <a:pt x="6520" y="29109"/>
                  </a:lnTo>
                  <a:lnTo>
                    <a:pt x="14555" y="29109"/>
                  </a:lnTo>
                  <a:lnTo>
                    <a:pt x="22594" y="29109"/>
                  </a:lnTo>
                  <a:lnTo>
                    <a:pt x="29110" y="22593"/>
                  </a:lnTo>
                  <a:lnTo>
                    <a:pt x="29110" y="14554"/>
                  </a:lnTo>
                </a:path>
              </a:pathLst>
            </a:custGeom>
            <a:ln w="4043">
              <a:solidFill>
                <a:srgbClr val="31B5FF"/>
              </a:solidFill>
            </a:ln>
          </p:spPr>
          <p:txBody>
            <a:bodyPr wrap="square" lIns="0" tIns="0" rIns="0" bIns="0" rtlCol="0"/>
            <a:lstStyle/>
            <a:p>
              <a:endParaRPr/>
            </a:p>
          </p:txBody>
        </p:sp>
        <p:sp>
          <p:nvSpPr>
            <p:cNvPr id="52" name="object 52"/>
            <p:cNvSpPr/>
            <p:nvPr/>
          </p:nvSpPr>
          <p:spPr>
            <a:xfrm>
              <a:off x="1243259" y="1037593"/>
              <a:ext cx="29209" cy="29209"/>
            </a:xfrm>
            <a:custGeom>
              <a:avLst/>
              <a:gdLst/>
              <a:ahLst/>
              <a:cxnLst/>
              <a:rect l="l" t="t" r="r" b="b"/>
              <a:pathLst>
                <a:path w="29209"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53" name="object 53"/>
            <p:cNvSpPr/>
            <p:nvPr/>
          </p:nvSpPr>
          <p:spPr>
            <a:xfrm>
              <a:off x="1243259" y="1037593"/>
              <a:ext cx="29209" cy="29209"/>
            </a:xfrm>
            <a:custGeom>
              <a:avLst/>
              <a:gdLst/>
              <a:ahLst/>
              <a:cxnLst/>
              <a:rect l="l" t="t" r="r" b="b"/>
              <a:pathLst>
                <a:path w="29209"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grpSp>
      <p:graphicFrame>
        <p:nvGraphicFramePr>
          <p:cNvPr id="54" name="object 54"/>
          <p:cNvGraphicFramePr>
            <a:graphicFrameLocks noGrp="1"/>
          </p:cNvGraphicFramePr>
          <p:nvPr/>
        </p:nvGraphicFramePr>
        <p:xfrm>
          <a:off x="813298" y="2131026"/>
          <a:ext cx="3172455" cy="311785"/>
        </p:xfrm>
        <a:graphic>
          <a:graphicData uri="http://schemas.openxmlformats.org/drawingml/2006/table">
            <a:tbl>
              <a:tblPr firstRow="1" bandRow="1">
                <a:tableStyleId>{2D5ABB26-0587-4C30-8999-92F81FD0307C}</a:tableStyleId>
              </a:tblPr>
              <a:tblGrid>
                <a:gridCol w="217170">
                  <a:extLst>
                    <a:ext uri="{9D8B030D-6E8A-4147-A177-3AD203B41FA5}">
                      <a16:colId xmlns:a16="http://schemas.microsoft.com/office/drawing/2014/main" val="20000"/>
                    </a:ext>
                  </a:extLst>
                </a:gridCol>
                <a:gridCol w="243839">
                  <a:extLst>
                    <a:ext uri="{9D8B030D-6E8A-4147-A177-3AD203B41FA5}">
                      <a16:colId xmlns:a16="http://schemas.microsoft.com/office/drawing/2014/main" val="20001"/>
                    </a:ext>
                  </a:extLst>
                </a:gridCol>
                <a:gridCol w="316230">
                  <a:extLst>
                    <a:ext uri="{9D8B030D-6E8A-4147-A177-3AD203B41FA5}">
                      <a16:colId xmlns:a16="http://schemas.microsoft.com/office/drawing/2014/main" val="20002"/>
                    </a:ext>
                  </a:extLst>
                </a:gridCol>
                <a:gridCol w="264795">
                  <a:extLst>
                    <a:ext uri="{9D8B030D-6E8A-4147-A177-3AD203B41FA5}">
                      <a16:colId xmlns:a16="http://schemas.microsoft.com/office/drawing/2014/main" val="20003"/>
                    </a:ext>
                  </a:extLst>
                </a:gridCol>
                <a:gridCol w="544195">
                  <a:extLst>
                    <a:ext uri="{9D8B030D-6E8A-4147-A177-3AD203B41FA5}">
                      <a16:colId xmlns:a16="http://schemas.microsoft.com/office/drawing/2014/main" val="20004"/>
                    </a:ext>
                  </a:extLst>
                </a:gridCol>
                <a:gridCol w="572769">
                  <a:extLst>
                    <a:ext uri="{9D8B030D-6E8A-4147-A177-3AD203B41FA5}">
                      <a16:colId xmlns:a16="http://schemas.microsoft.com/office/drawing/2014/main" val="20005"/>
                    </a:ext>
                  </a:extLst>
                </a:gridCol>
                <a:gridCol w="243839">
                  <a:extLst>
                    <a:ext uri="{9D8B030D-6E8A-4147-A177-3AD203B41FA5}">
                      <a16:colId xmlns:a16="http://schemas.microsoft.com/office/drawing/2014/main" val="20006"/>
                    </a:ext>
                  </a:extLst>
                </a:gridCol>
                <a:gridCol w="316230">
                  <a:extLst>
                    <a:ext uri="{9D8B030D-6E8A-4147-A177-3AD203B41FA5}">
                      <a16:colId xmlns:a16="http://schemas.microsoft.com/office/drawing/2014/main" val="20007"/>
                    </a:ext>
                  </a:extLst>
                </a:gridCol>
                <a:gridCol w="264794">
                  <a:extLst>
                    <a:ext uri="{9D8B030D-6E8A-4147-A177-3AD203B41FA5}">
                      <a16:colId xmlns:a16="http://schemas.microsoft.com/office/drawing/2014/main" val="20008"/>
                    </a:ext>
                  </a:extLst>
                </a:gridCol>
                <a:gridCol w="188594">
                  <a:extLst>
                    <a:ext uri="{9D8B030D-6E8A-4147-A177-3AD203B41FA5}">
                      <a16:colId xmlns:a16="http://schemas.microsoft.com/office/drawing/2014/main" val="20009"/>
                    </a:ext>
                  </a:extLst>
                </a:gridCol>
              </a:tblGrid>
              <a:tr h="136525">
                <a:tc>
                  <a:txBody>
                    <a:bodyPr/>
                    <a:lstStyle/>
                    <a:p>
                      <a:pPr marL="31750">
                        <a:lnSpc>
                          <a:spcPct val="100000"/>
                        </a:lnSpc>
                        <a:spcBef>
                          <a:spcPts val="240"/>
                        </a:spcBef>
                      </a:pPr>
                      <a:r>
                        <a:rPr sz="500" spc="-25"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L="15240" algn="ctr">
                        <a:lnSpc>
                          <a:spcPct val="100000"/>
                        </a:lnSpc>
                        <a:spcBef>
                          <a:spcPts val="240"/>
                        </a:spcBef>
                      </a:pPr>
                      <a:r>
                        <a:rPr sz="500" spc="-50" dirty="0">
                          <a:latin typeface="Microsoft Sans Serif"/>
                          <a:cs typeface="Microsoft Sans Serif"/>
                        </a:rPr>
                        <a:t>0</a:t>
                      </a:r>
                      <a:endParaRPr sz="500">
                        <a:latin typeface="Microsoft Sans Serif"/>
                        <a:cs typeface="Microsoft Sans Serif"/>
                      </a:endParaRPr>
                    </a:p>
                  </a:txBody>
                  <a:tcPr marL="0" marR="0" marT="30480" marB="0"/>
                </a:tc>
                <a:tc>
                  <a:txBody>
                    <a:bodyPr/>
                    <a:lstStyle/>
                    <a:p>
                      <a:pPr marL="11430" algn="ctr">
                        <a:lnSpc>
                          <a:spcPct val="100000"/>
                        </a:lnSpc>
                        <a:spcBef>
                          <a:spcPts val="240"/>
                        </a:spcBef>
                      </a:pPr>
                      <a:r>
                        <a:rPr sz="500" spc="-50"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R="5080" algn="ctr">
                        <a:lnSpc>
                          <a:spcPct val="100000"/>
                        </a:lnSpc>
                        <a:spcBef>
                          <a:spcPts val="240"/>
                        </a:spcBef>
                      </a:pPr>
                      <a:r>
                        <a:rPr sz="500" spc="-50" dirty="0">
                          <a:latin typeface="Microsoft Sans Serif"/>
                          <a:cs typeface="Microsoft Sans Serif"/>
                        </a:rPr>
                        <a:t>2</a:t>
                      </a:r>
                      <a:endParaRPr sz="500">
                        <a:latin typeface="Microsoft Sans Serif"/>
                        <a:cs typeface="Microsoft Sans Serif"/>
                      </a:endParaRPr>
                    </a:p>
                  </a:txBody>
                  <a:tcPr marL="0" marR="0" marT="30480" marB="0"/>
                </a:tc>
                <a:tc>
                  <a:txBody>
                    <a:bodyPr/>
                    <a:lstStyle/>
                    <a:p>
                      <a:pPr marL="120650">
                        <a:lnSpc>
                          <a:spcPct val="100000"/>
                        </a:lnSpc>
                        <a:spcBef>
                          <a:spcPts val="240"/>
                        </a:spcBef>
                      </a:pPr>
                      <a:r>
                        <a:rPr sz="500" spc="-50" dirty="0">
                          <a:latin typeface="Microsoft Sans Serif"/>
                          <a:cs typeface="Microsoft Sans Serif"/>
                        </a:rPr>
                        <a:t>3</a:t>
                      </a:r>
                      <a:endParaRPr sz="500">
                        <a:latin typeface="Microsoft Sans Serif"/>
                        <a:cs typeface="Microsoft Sans Serif"/>
                      </a:endParaRPr>
                    </a:p>
                  </a:txBody>
                  <a:tcPr marL="0" marR="0" marT="30480" marB="0"/>
                </a:tc>
                <a:tc>
                  <a:txBody>
                    <a:bodyPr/>
                    <a:lstStyle/>
                    <a:p>
                      <a:pPr marR="103505" algn="r">
                        <a:lnSpc>
                          <a:spcPct val="100000"/>
                        </a:lnSpc>
                        <a:spcBef>
                          <a:spcPts val="240"/>
                        </a:spcBef>
                      </a:pPr>
                      <a:r>
                        <a:rPr sz="500" spc="-25"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L="15240" algn="ctr">
                        <a:lnSpc>
                          <a:spcPct val="100000"/>
                        </a:lnSpc>
                        <a:spcBef>
                          <a:spcPts val="240"/>
                        </a:spcBef>
                      </a:pPr>
                      <a:r>
                        <a:rPr sz="500" spc="-50" dirty="0">
                          <a:latin typeface="Microsoft Sans Serif"/>
                          <a:cs typeface="Microsoft Sans Serif"/>
                        </a:rPr>
                        <a:t>0</a:t>
                      </a:r>
                      <a:endParaRPr sz="500">
                        <a:latin typeface="Microsoft Sans Serif"/>
                        <a:cs typeface="Microsoft Sans Serif"/>
                      </a:endParaRPr>
                    </a:p>
                  </a:txBody>
                  <a:tcPr marL="0" marR="0" marT="30480" marB="0"/>
                </a:tc>
                <a:tc>
                  <a:txBody>
                    <a:bodyPr/>
                    <a:lstStyle/>
                    <a:p>
                      <a:pPr marL="11430" algn="ctr">
                        <a:lnSpc>
                          <a:spcPct val="100000"/>
                        </a:lnSpc>
                        <a:spcBef>
                          <a:spcPts val="240"/>
                        </a:spcBef>
                      </a:pPr>
                      <a:r>
                        <a:rPr sz="500" spc="-50" dirty="0">
                          <a:latin typeface="Microsoft Sans Serif"/>
                          <a:cs typeface="Microsoft Sans Serif"/>
                        </a:rPr>
                        <a:t>1</a:t>
                      </a:r>
                      <a:endParaRPr sz="500">
                        <a:latin typeface="Microsoft Sans Serif"/>
                        <a:cs typeface="Microsoft Sans Serif"/>
                      </a:endParaRPr>
                    </a:p>
                  </a:txBody>
                  <a:tcPr marL="0" marR="0" marT="30480" marB="0"/>
                </a:tc>
                <a:tc>
                  <a:txBody>
                    <a:bodyPr/>
                    <a:lstStyle/>
                    <a:p>
                      <a:pPr marR="5080" algn="ctr">
                        <a:lnSpc>
                          <a:spcPct val="100000"/>
                        </a:lnSpc>
                        <a:spcBef>
                          <a:spcPts val="240"/>
                        </a:spcBef>
                      </a:pPr>
                      <a:r>
                        <a:rPr sz="500" spc="-50" dirty="0">
                          <a:latin typeface="Microsoft Sans Serif"/>
                          <a:cs typeface="Microsoft Sans Serif"/>
                        </a:rPr>
                        <a:t>2</a:t>
                      </a:r>
                      <a:endParaRPr sz="500">
                        <a:latin typeface="Microsoft Sans Serif"/>
                        <a:cs typeface="Microsoft Sans Serif"/>
                      </a:endParaRPr>
                    </a:p>
                  </a:txBody>
                  <a:tcPr marL="0" marR="0" marT="30480" marB="0"/>
                </a:tc>
                <a:tc>
                  <a:txBody>
                    <a:bodyPr/>
                    <a:lstStyle/>
                    <a:p>
                      <a:pPr marL="120650">
                        <a:lnSpc>
                          <a:spcPct val="100000"/>
                        </a:lnSpc>
                        <a:spcBef>
                          <a:spcPts val="240"/>
                        </a:spcBef>
                      </a:pPr>
                      <a:r>
                        <a:rPr sz="500" spc="-50" dirty="0">
                          <a:latin typeface="Microsoft Sans Serif"/>
                          <a:cs typeface="Microsoft Sans Serif"/>
                        </a:rPr>
                        <a:t>3</a:t>
                      </a:r>
                      <a:endParaRPr sz="500">
                        <a:latin typeface="Microsoft Sans Serif"/>
                        <a:cs typeface="Microsoft Sans Serif"/>
                      </a:endParaRPr>
                    </a:p>
                  </a:txBody>
                  <a:tcPr marL="0" marR="0" marT="30480" marB="0"/>
                </a:tc>
                <a:extLst>
                  <a:ext uri="{0D108BD9-81ED-4DB2-BD59-A6C34878D82A}">
                    <a16:rowId xmlns:a16="http://schemas.microsoft.com/office/drawing/2014/main" val="10000"/>
                  </a:ext>
                </a:extLst>
              </a:tr>
              <a:tr h="175260">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R="3810" algn="ctr">
                        <a:lnSpc>
                          <a:spcPct val="100000"/>
                        </a:lnSpc>
                        <a:spcBef>
                          <a:spcPts val="135"/>
                        </a:spcBef>
                      </a:pPr>
                      <a:r>
                        <a:rPr sz="750" i="1" spc="30" dirty="0">
                          <a:solidFill>
                            <a:srgbClr val="231F20"/>
                          </a:solidFill>
                          <a:latin typeface="Verdana"/>
                          <a:cs typeface="Verdana"/>
                        </a:rPr>
                        <a:t>X</a:t>
                      </a:r>
                      <a:r>
                        <a:rPr sz="750" spc="44" baseline="-11111" dirty="0">
                          <a:solidFill>
                            <a:srgbClr val="231F20"/>
                          </a:solidFill>
                          <a:latin typeface="Calibri"/>
                          <a:cs typeface="Calibri"/>
                        </a:rPr>
                        <a:t>1</a:t>
                      </a:r>
                      <a:endParaRPr sz="750" baseline="-11111">
                        <a:latin typeface="Calibri"/>
                        <a:cs typeface="Calibri"/>
                      </a:endParaRPr>
                    </a:p>
                  </a:txBody>
                  <a:tcPr marL="0" marR="0" marT="17145"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R="3810" algn="ctr">
                        <a:lnSpc>
                          <a:spcPct val="100000"/>
                        </a:lnSpc>
                        <a:spcBef>
                          <a:spcPts val="135"/>
                        </a:spcBef>
                      </a:pPr>
                      <a:r>
                        <a:rPr sz="750" i="1" spc="30" dirty="0">
                          <a:solidFill>
                            <a:srgbClr val="231F20"/>
                          </a:solidFill>
                          <a:latin typeface="Verdana"/>
                          <a:cs typeface="Verdana"/>
                        </a:rPr>
                        <a:t>X</a:t>
                      </a:r>
                      <a:r>
                        <a:rPr sz="750" spc="44" baseline="-11111" dirty="0">
                          <a:solidFill>
                            <a:srgbClr val="231F20"/>
                          </a:solidFill>
                          <a:latin typeface="Calibri"/>
                          <a:cs typeface="Calibri"/>
                        </a:rPr>
                        <a:t>1</a:t>
                      </a:r>
                      <a:endParaRPr sz="750" baseline="-11111">
                        <a:latin typeface="Calibri"/>
                        <a:cs typeface="Calibri"/>
                      </a:endParaRPr>
                    </a:p>
                  </a:txBody>
                  <a:tcPr marL="0" marR="0" marT="17145"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55" name="object 55"/>
          <p:cNvSpPr txBox="1"/>
          <p:nvPr/>
        </p:nvSpPr>
        <p:spPr>
          <a:xfrm>
            <a:off x="509752" y="1862714"/>
            <a:ext cx="90170" cy="99695"/>
          </a:xfrm>
          <a:prstGeom prst="rect">
            <a:avLst/>
          </a:prstGeom>
        </p:spPr>
        <p:txBody>
          <a:bodyPr vert="vert270" wrap="square" lIns="0" tIns="11430" rIns="0" bIns="0" rtlCol="0">
            <a:spAutoFit/>
          </a:bodyPr>
          <a:lstStyle/>
          <a:p>
            <a:pPr marL="12700">
              <a:lnSpc>
                <a:spcPct val="100000"/>
              </a:lnSpc>
              <a:spcBef>
                <a:spcPts val="90"/>
              </a:spcBef>
            </a:pPr>
            <a:r>
              <a:rPr sz="500" spc="-25" dirty="0">
                <a:latin typeface="Microsoft Sans Serif"/>
                <a:cs typeface="Microsoft Sans Serif"/>
              </a:rPr>
              <a:t>−1</a:t>
            </a:r>
            <a:endParaRPr sz="500">
              <a:latin typeface="Microsoft Sans Serif"/>
              <a:cs typeface="Microsoft Sans Serif"/>
            </a:endParaRPr>
          </a:p>
        </p:txBody>
      </p:sp>
      <p:sp>
        <p:nvSpPr>
          <p:cNvPr id="56" name="object 56"/>
          <p:cNvSpPr txBox="1"/>
          <p:nvPr/>
        </p:nvSpPr>
        <p:spPr>
          <a:xfrm>
            <a:off x="509752" y="165988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0</a:t>
            </a:r>
            <a:endParaRPr sz="500">
              <a:latin typeface="Microsoft Sans Serif"/>
              <a:cs typeface="Microsoft Sans Serif"/>
            </a:endParaRPr>
          </a:p>
        </p:txBody>
      </p:sp>
      <p:sp>
        <p:nvSpPr>
          <p:cNvPr id="57" name="object 57"/>
          <p:cNvSpPr txBox="1"/>
          <p:nvPr/>
        </p:nvSpPr>
        <p:spPr>
          <a:xfrm>
            <a:off x="344656" y="1385790"/>
            <a:ext cx="255270" cy="137795"/>
          </a:xfrm>
          <a:prstGeom prst="rect">
            <a:avLst/>
          </a:prstGeom>
        </p:spPr>
        <p:txBody>
          <a:bodyPr vert="vert270" wrap="square" lIns="0" tIns="0" rIns="0" bIns="0" rtlCol="0">
            <a:spAutoFit/>
          </a:bodyPr>
          <a:lstStyle/>
          <a:p>
            <a:pPr marL="12700">
              <a:lnSpc>
                <a:spcPts val="819"/>
              </a:lnSpc>
            </a:pPr>
            <a:r>
              <a:rPr sz="750" i="1" spc="30" dirty="0">
                <a:solidFill>
                  <a:srgbClr val="231F20"/>
                </a:solidFill>
                <a:latin typeface="Verdana"/>
                <a:cs typeface="Verdana"/>
              </a:rPr>
              <a:t>X</a:t>
            </a:r>
            <a:r>
              <a:rPr sz="750" spc="44" baseline="-11111" dirty="0">
                <a:solidFill>
                  <a:srgbClr val="231F20"/>
                </a:solidFill>
                <a:latin typeface="Calibri"/>
                <a:cs typeface="Calibri"/>
              </a:rPr>
              <a:t>2</a:t>
            </a:r>
            <a:endParaRPr sz="750" baseline="-11111">
              <a:latin typeface="Calibri"/>
              <a:cs typeface="Calibri"/>
            </a:endParaRPr>
          </a:p>
          <a:p>
            <a:pPr marL="36195">
              <a:lnSpc>
                <a:spcPct val="100000"/>
              </a:lnSpc>
              <a:spcBef>
                <a:spcPts val="570"/>
              </a:spcBef>
            </a:pPr>
            <a:r>
              <a:rPr sz="500" spc="-50" dirty="0">
                <a:latin typeface="Microsoft Sans Serif"/>
                <a:cs typeface="Microsoft Sans Serif"/>
              </a:rPr>
              <a:t>1</a:t>
            </a:r>
            <a:endParaRPr sz="500">
              <a:latin typeface="Microsoft Sans Serif"/>
              <a:cs typeface="Microsoft Sans Serif"/>
            </a:endParaRPr>
          </a:p>
        </p:txBody>
      </p:sp>
      <p:sp>
        <p:nvSpPr>
          <p:cNvPr id="58" name="object 58"/>
          <p:cNvSpPr txBox="1"/>
          <p:nvPr/>
        </p:nvSpPr>
        <p:spPr>
          <a:xfrm>
            <a:off x="509752" y="121655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2</a:t>
            </a:r>
            <a:endParaRPr sz="500">
              <a:latin typeface="Microsoft Sans Serif"/>
              <a:cs typeface="Microsoft Sans Serif"/>
            </a:endParaRPr>
          </a:p>
        </p:txBody>
      </p:sp>
      <p:sp>
        <p:nvSpPr>
          <p:cNvPr id="59" name="object 59"/>
          <p:cNvSpPr txBox="1"/>
          <p:nvPr/>
        </p:nvSpPr>
        <p:spPr>
          <a:xfrm>
            <a:off x="509752" y="994887"/>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3</a:t>
            </a:r>
            <a:endParaRPr sz="500">
              <a:latin typeface="Microsoft Sans Serif"/>
              <a:cs typeface="Microsoft Sans Serif"/>
            </a:endParaRPr>
          </a:p>
        </p:txBody>
      </p:sp>
      <p:grpSp>
        <p:nvGrpSpPr>
          <p:cNvPr id="60" name="object 60"/>
          <p:cNvGrpSpPr/>
          <p:nvPr/>
        </p:nvGrpSpPr>
        <p:grpSpPr>
          <a:xfrm>
            <a:off x="2580096" y="855172"/>
            <a:ext cx="1502410" cy="1269365"/>
            <a:chOff x="2580096" y="855172"/>
            <a:chExt cx="1502410" cy="1269365"/>
          </a:xfrm>
        </p:grpSpPr>
        <p:sp>
          <p:nvSpPr>
            <p:cNvPr id="61" name="object 61"/>
            <p:cNvSpPr/>
            <p:nvPr/>
          </p:nvSpPr>
          <p:spPr>
            <a:xfrm>
              <a:off x="2580096" y="859215"/>
              <a:ext cx="1498600" cy="1265555"/>
            </a:xfrm>
            <a:custGeom>
              <a:avLst/>
              <a:gdLst/>
              <a:ahLst/>
              <a:cxnLst/>
              <a:rect l="l" t="t" r="r" b="b"/>
              <a:pathLst>
                <a:path w="1498600" h="1265555">
                  <a:moveTo>
                    <a:pt x="242473" y="1226490"/>
                  </a:moveTo>
                  <a:lnTo>
                    <a:pt x="1354195" y="1226490"/>
                  </a:lnTo>
                </a:path>
                <a:path w="1498600" h="1265555">
                  <a:moveTo>
                    <a:pt x="242473" y="1226490"/>
                  </a:moveTo>
                  <a:lnTo>
                    <a:pt x="242473" y="1265302"/>
                  </a:lnTo>
                </a:path>
                <a:path w="1498600" h="1265555">
                  <a:moveTo>
                    <a:pt x="520417" y="1226490"/>
                  </a:moveTo>
                  <a:lnTo>
                    <a:pt x="520417" y="1265302"/>
                  </a:lnTo>
                </a:path>
                <a:path w="1498600" h="1265555">
                  <a:moveTo>
                    <a:pt x="798307" y="1226490"/>
                  </a:moveTo>
                  <a:lnTo>
                    <a:pt x="798307" y="1265302"/>
                  </a:lnTo>
                </a:path>
                <a:path w="1498600" h="1265555">
                  <a:moveTo>
                    <a:pt x="1076251" y="1226490"/>
                  </a:moveTo>
                  <a:lnTo>
                    <a:pt x="1076251" y="1265302"/>
                  </a:lnTo>
                </a:path>
                <a:path w="1498600" h="1265555">
                  <a:moveTo>
                    <a:pt x="1354195" y="1226490"/>
                  </a:moveTo>
                  <a:lnTo>
                    <a:pt x="1354195" y="1265302"/>
                  </a:lnTo>
                </a:path>
                <a:path w="1498600" h="1265555">
                  <a:moveTo>
                    <a:pt x="38812" y="1053072"/>
                  </a:moveTo>
                  <a:lnTo>
                    <a:pt x="38812" y="166356"/>
                  </a:lnTo>
                </a:path>
                <a:path w="1498600" h="1265555">
                  <a:moveTo>
                    <a:pt x="38812" y="1053072"/>
                  </a:moveTo>
                  <a:lnTo>
                    <a:pt x="0" y="1053072"/>
                  </a:lnTo>
                </a:path>
                <a:path w="1498600" h="1265555">
                  <a:moveTo>
                    <a:pt x="38812" y="831352"/>
                  </a:moveTo>
                  <a:lnTo>
                    <a:pt x="0" y="831352"/>
                  </a:lnTo>
                </a:path>
                <a:path w="1498600" h="1265555">
                  <a:moveTo>
                    <a:pt x="38812" y="609687"/>
                  </a:moveTo>
                  <a:lnTo>
                    <a:pt x="0" y="609687"/>
                  </a:lnTo>
                </a:path>
                <a:path w="1498600" h="1265555">
                  <a:moveTo>
                    <a:pt x="38812" y="388022"/>
                  </a:moveTo>
                  <a:lnTo>
                    <a:pt x="0" y="388022"/>
                  </a:lnTo>
                </a:path>
                <a:path w="1498600" h="1265555">
                  <a:moveTo>
                    <a:pt x="38812" y="166356"/>
                  </a:moveTo>
                  <a:lnTo>
                    <a:pt x="0" y="166356"/>
                  </a:lnTo>
                </a:path>
                <a:path w="1498600" h="1265555">
                  <a:moveTo>
                    <a:pt x="38812" y="1226490"/>
                  </a:moveTo>
                  <a:lnTo>
                    <a:pt x="1498181" y="1226490"/>
                  </a:lnTo>
                  <a:lnTo>
                    <a:pt x="1498181" y="0"/>
                  </a:lnTo>
                  <a:lnTo>
                    <a:pt x="38812" y="0"/>
                  </a:lnTo>
                  <a:lnTo>
                    <a:pt x="38812" y="1226490"/>
                  </a:lnTo>
                </a:path>
              </a:pathLst>
            </a:custGeom>
            <a:ln w="4043">
              <a:solidFill>
                <a:srgbClr val="000000"/>
              </a:solidFill>
            </a:ln>
          </p:spPr>
          <p:txBody>
            <a:bodyPr wrap="square" lIns="0" tIns="0" rIns="0" bIns="0" rtlCol="0"/>
            <a:lstStyle/>
            <a:p>
              <a:endParaRPr/>
            </a:p>
          </p:txBody>
        </p:sp>
        <p:sp>
          <p:nvSpPr>
            <p:cNvPr id="62" name="object 62"/>
            <p:cNvSpPr/>
            <p:nvPr/>
          </p:nvSpPr>
          <p:spPr>
            <a:xfrm>
              <a:off x="2838942" y="859215"/>
              <a:ext cx="927100" cy="1226820"/>
            </a:xfrm>
            <a:custGeom>
              <a:avLst/>
              <a:gdLst/>
              <a:ahLst/>
              <a:cxnLst/>
              <a:rect l="l" t="t" r="r" b="b"/>
              <a:pathLst>
                <a:path w="927100" h="1226820">
                  <a:moveTo>
                    <a:pt x="0" y="1226490"/>
                  </a:moveTo>
                  <a:lnTo>
                    <a:pt x="926899" y="0"/>
                  </a:lnTo>
                </a:path>
              </a:pathLst>
            </a:custGeom>
            <a:ln w="8086">
              <a:solidFill>
                <a:srgbClr val="000000"/>
              </a:solidFill>
              <a:prstDash val="lgDash"/>
            </a:ln>
          </p:spPr>
          <p:txBody>
            <a:bodyPr wrap="square" lIns="0" tIns="0" rIns="0" bIns="0" rtlCol="0"/>
            <a:lstStyle/>
            <a:p>
              <a:endParaRPr/>
            </a:p>
          </p:txBody>
        </p:sp>
        <p:sp>
          <p:nvSpPr>
            <p:cNvPr id="63" name="object 63"/>
            <p:cNvSpPr/>
            <p:nvPr/>
          </p:nvSpPr>
          <p:spPr>
            <a:xfrm>
              <a:off x="2618909" y="1338555"/>
              <a:ext cx="1459865" cy="565785"/>
            </a:xfrm>
            <a:custGeom>
              <a:avLst/>
              <a:gdLst/>
              <a:ahLst/>
              <a:cxnLst/>
              <a:rect l="l" t="t" r="r" b="b"/>
              <a:pathLst>
                <a:path w="1459864" h="565785">
                  <a:moveTo>
                    <a:pt x="0" y="565538"/>
                  </a:moveTo>
                  <a:lnTo>
                    <a:pt x="1459368" y="0"/>
                  </a:lnTo>
                </a:path>
              </a:pathLst>
            </a:custGeom>
            <a:ln w="8086">
              <a:solidFill>
                <a:srgbClr val="000000"/>
              </a:solidFill>
            </a:ln>
          </p:spPr>
          <p:txBody>
            <a:bodyPr wrap="square" lIns="0" tIns="0" rIns="0" bIns="0" rtlCol="0"/>
            <a:lstStyle/>
            <a:p>
              <a:endParaRPr/>
            </a:p>
          </p:txBody>
        </p:sp>
        <p:sp>
          <p:nvSpPr>
            <p:cNvPr id="64" name="object 64"/>
            <p:cNvSpPr/>
            <p:nvPr/>
          </p:nvSpPr>
          <p:spPr>
            <a:xfrm>
              <a:off x="3477539" y="1659840"/>
              <a:ext cx="29209" cy="29209"/>
            </a:xfrm>
            <a:custGeom>
              <a:avLst/>
              <a:gdLst/>
              <a:ahLst/>
              <a:cxnLst/>
              <a:rect l="l" t="t" r="r" b="b"/>
              <a:pathLst>
                <a:path w="29210" h="29210">
                  <a:moveTo>
                    <a:pt x="22593" y="0"/>
                  </a:moveTo>
                  <a:lnTo>
                    <a:pt x="6515" y="0"/>
                  </a:lnTo>
                  <a:lnTo>
                    <a:pt x="0" y="6515"/>
                  </a:lnTo>
                  <a:lnTo>
                    <a:pt x="0" y="22587"/>
                  </a:lnTo>
                  <a:lnTo>
                    <a:pt x="6515" y="29109"/>
                  </a:lnTo>
                  <a:lnTo>
                    <a:pt x="22593" y="29109"/>
                  </a:lnTo>
                  <a:lnTo>
                    <a:pt x="29109" y="22587"/>
                  </a:lnTo>
                  <a:lnTo>
                    <a:pt x="29109" y="14554"/>
                  </a:lnTo>
                  <a:lnTo>
                    <a:pt x="29109" y="6515"/>
                  </a:lnTo>
                  <a:lnTo>
                    <a:pt x="22593" y="0"/>
                  </a:lnTo>
                  <a:close/>
                </a:path>
              </a:pathLst>
            </a:custGeom>
            <a:solidFill>
              <a:srgbClr val="C37AC0"/>
            </a:solidFill>
          </p:spPr>
          <p:txBody>
            <a:bodyPr wrap="square" lIns="0" tIns="0" rIns="0" bIns="0" rtlCol="0"/>
            <a:lstStyle/>
            <a:p>
              <a:endParaRPr/>
            </a:p>
          </p:txBody>
        </p:sp>
        <p:sp>
          <p:nvSpPr>
            <p:cNvPr id="65" name="object 65"/>
            <p:cNvSpPr/>
            <p:nvPr/>
          </p:nvSpPr>
          <p:spPr>
            <a:xfrm>
              <a:off x="3477539" y="1659840"/>
              <a:ext cx="29209" cy="29209"/>
            </a:xfrm>
            <a:custGeom>
              <a:avLst/>
              <a:gdLst/>
              <a:ahLst/>
              <a:cxnLst/>
              <a:rect l="l" t="t" r="r" b="b"/>
              <a:pathLst>
                <a:path w="29210" h="29210">
                  <a:moveTo>
                    <a:pt x="29109" y="14554"/>
                  </a:moveTo>
                  <a:lnTo>
                    <a:pt x="29109" y="6515"/>
                  </a:lnTo>
                  <a:lnTo>
                    <a:pt x="22593" y="0"/>
                  </a:lnTo>
                  <a:lnTo>
                    <a:pt x="14554" y="0"/>
                  </a:lnTo>
                  <a:lnTo>
                    <a:pt x="6515" y="0"/>
                  </a:lnTo>
                  <a:lnTo>
                    <a:pt x="0" y="6515"/>
                  </a:lnTo>
                  <a:lnTo>
                    <a:pt x="0" y="14554"/>
                  </a:lnTo>
                  <a:lnTo>
                    <a:pt x="0" y="22587"/>
                  </a:lnTo>
                  <a:lnTo>
                    <a:pt x="6515" y="29109"/>
                  </a:lnTo>
                  <a:lnTo>
                    <a:pt x="14554" y="29109"/>
                  </a:lnTo>
                  <a:lnTo>
                    <a:pt x="22593"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66" name="object 66"/>
            <p:cNvSpPr/>
            <p:nvPr/>
          </p:nvSpPr>
          <p:spPr>
            <a:xfrm>
              <a:off x="3649179" y="1674449"/>
              <a:ext cx="29209" cy="29209"/>
            </a:xfrm>
            <a:custGeom>
              <a:avLst/>
              <a:gdLst/>
              <a:ahLst/>
              <a:cxnLst/>
              <a:rect l="l" t="t" r="r" b="b"/>
              <a:pathLst>
                <a:path w="29210" h="29210">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C37AC0"/>
            </a:solidFill>
          </p:spPr>
          <p:txBody>
            <a:bodyPr wrap="square" lIns="0" tIns="0" rIns="0" bIns="0" rtlCol="0"/>
            <a:lstStyle/>
            <a:p>
              <a:endParaRPr/>
            </a:p>
          </p:txBody>
        </p:sp>
        <p:sp>
          <p:nvSpPr>
            <p:cNvPr id="67" name="object 67"/>
            <p:cNvSpPr/>
            <p:nvPr/>
          </p:nvSpPr>
          <p:spPr>
            <a:xfrm>
              <a:off x="3649179" y="1674449"/>
              <a:ext cx="29209" cy="29209"/>
            </a:xfrm>
            <a:custGeom>
              <a:avLst/>
              <a:gdLst/>
              <a:ahLst/>
              <a:cxnLst/>
              <a:rect l="l" t="t" r="r" b="b"/>
              <a:pathLst>
                <a:path w="29210" h="29210">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68" name="object 68"/>
            <p:cNvSpPr/>
            <p:nvPr/>
          </p:nvSpPr>
          <p:spPr>
            <a:xfrm>
              <a:off x="3220295" y="1717629"/>
              <a:ext cx="29209" cy="29209"/>
            </a:xfrm>
            <a:custGeom>
              <a:avLst/>
              <a:gdLst/>
              <a:ahLst/>
              <a:cxnLst/>
              <a:rect l="l" t="t" r="r" b="b"/>
              <a:pathLst>
                <a:path w="29210" h="29210">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69" name="object 69"/>
            <p:cNvSpPr/>
            <p:nvPr/>
          </p:nvSpPr>
          <p:spPr>
            <a:xfrm>
              <a:off x="3220295" y="1717629"/>
              <a:ext cx="29209" cy="29209"/>
            </a:xfrm>
            <a:custGeom>
              <a:avLst/>
              <a:gdLst/>
              <a:ahLst/>
              <a:cxnLst/>
              <a:rect l="l" t="t" r="r" b="b"/>
              <a:pathLst>
                <a:path w="29210" h="29210">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70" name="object 70"/>
            <p:cNvSpPr/>
            <p:nvPr/>
          </p:nvSpPr>
          <p:spPr>
            <a:xfrm>
              <a:off x="3263097" y="1845764"/>
              <a:ext cx="29209" cy="29209"/>
            </a:xfrm>
            <a:custGeom>
              <a:avLst/>
              <a:gdLst/>
              <a:ahLst/>
              <a:cxnLst/>
              <a:rect l="l" t="t" r="r" b="b"/>
              <a:pathLst>
                <a:path w="29210" h="29210">
                  <a:moveTo>
                    <a:pt x="22593" y="0"/>
                  </a:moveTo>
                  <a:lnTo>
                    <a:pt x="6522" y="0"/>
                  </a:lnTo>
                  <a:lnTo>
                    <a:pt x="0" y="6520"/>
                  </a:lnTo>
                  <a:lnTo>
                    <a:pt x="0" y="22592"/>
                  </a:lnTo>
                  <a:lnTo>
                    <a:pt x="6522" y="29112"/>
                  </a:lnTo>
                  <a:lnTo>
                    <a:pt x="22593" y="29112"/>
                  </a:lnTo>
                  <a:lnTo>
                    <a:pt x="29109" y="22592"/>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71" name="object 71"/>
            <p:cNvSpPr/>
            <p:nvPr/>
          </p:nvSpPr>
          <p:spPr>
            <a:xfrm>
              <a:off x="3263097" y="1845764"/>
              <a:ext cx="29209" cy="29209"/>
            </a:xfrm>
            <a:custGeom>
              <a:avLst/>
              <a:gdLst/>
              <a:ahLst/>
              <a:cxnLst/>
              <a:rect l="l" t="t" r="r" b="b"/>
              <a:pathLst>
                <a:path w="29210" h="29210">
                  <a:moveTo>
                    <a:pt x="29109" y="14556"/>
                  </a:moveTo>
                  <a:lnTo>
                    <a:pt x="29109" y="6520"/>
                  </a:lnTo>
                  <a:lnTo>
                    <a:pt x="22593" y="0"/>
                  </a:lnTo>
                  <a:lnTo>
                    <a:pt x="14554" y="0"/>
                  </a:lnTo>
                  <a:lnTo>
                    <a:pt x="6522" y="0"/>
                  </a:lnTo>
                  <a:lnTo>
                    <a:pt x="0" y="6520"/>
                  </a:lnTo>
                  <a:lnTo>
                    <a:pt x="0" y="14556"/>
                  </a:lnTo>
                  <a:lnTo>
                    <a:pt x="0" y="22592"/>
                  </a:lnTo>
                  <a:lnTo>
                    <a:pt x="6522" y="29112"/>
                  </a:lnTo>
                  <a:lnTo>
                    <a:pt x="14554" y="29112"/>
                  </a:lnTo>
                  <a:lnTo>
                    <a:pt x="22593" y="29112"/>
                  </a:lnTo>
                  <a:lnTo>
                    <a:pt x="29109" y="22592"/>
                  </a:lnTo>
                  <a:lnTo>
                    <a:pt x="29109" y="14556"/>
                  </a:lnTo>
                </a:path>
              </a:pathLst>
            </a:custGeom>
            <a:ln w="4043">
              <a:solidFill>
                <a:srgbClr val="C37AC0"/>
              </a:solidFill>
            </a:ln>
          </p:spPr>
          <p:txBody>
            <a:bodyPr wrap="square" lIns="0" tIns="0" rIns="0" bIns="0" rtlCol="0"/>
            <a:lstStyle/>
            <a:p>
              <a:endParaRPr/>
            </a:p>
          </p:txBody>
        </p:sp>
        <p:sp>
          <p:nvSpPr>
            <p:cNvPr id="72" name="object 72"/>
            <p:cNvSpPr/>
            <p:nvPr/>
          </p:nvSpPr>
          <p:spPr>
            <a:xfrm>
              <a:off x="3969332" y="1725014"/>
              <a:ext cx="29209" cy="29209"/>
            </a:xfrm>
            <a:custGeom>
              <a:avLst/>
              <a:gdLst/>
              <a:ahLst/>
              <a:cxnLst/>
              <a:rect l="l" t="t" r="r" b="b"/>
              <a:pathLst>
                <a:path w="29210" h="29210">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C37AC0"/>
            </a:solidFill>
          </p:spPr>
          <p:txBody>
            <a:bodyPr wrap="square" lIns="0" tIns="0" rIns="0" bIns="0" rtlCol="0"/>
            <a:lstStyle/>
            <a:p>
              <a:endParaRPr/>
            </a:p>
          </p:txBody>
        </p:sp>
        <p:sp>
          <p:nvSpPr>
            <p:cNvPr id="73" name="object 73"/>
            <p:cNvSpPr/>
            <p:nvPr/>
          </p:nvSpPr>
          <p:spPr>
            <a:xfrm>
              <a:off x="3969332" y="1725014"/>
              <a:ext cx="29209" cy="29209"/>
            </a:xfrm>
            <a:custGeom>
              <a:avLst/>
              <a:gdLst/>
              <a:ahLst/>
              <a:cxnLst/>
              <a:rect l="l" t="t" r="r" b="b"/>
              <a:pathLst>
                <a:path w="29210" h="29210">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74" name="object 74"/>
            <p:cNvSpPr/>
            <p:nvPr/>
          </p:nvSpPr>
          <p:spPr>
            <a:xfrm>
              <a:off x="3382178" y="1894065"/>
              <a:ext cx="29209" cy="29209"/>
            </a:xfrm>
            <a:custGeom>
              <a:avLst/>
              <a:gdLst/>
              <a:ahLst/>
              <a:cxnLst/>
              <a:rect l="l" t="t" r="r" b="b"/>
              <a:pathLst>
                <a:path w="29210" h="29210">
                  <a:moveTo>
                    <a:pt x="22593" y="0"/>
                  </a:moveTo>
                  <a:lnTo>
                    <a:pt x="6515" y="0"/>
                  </a:lnTo>
                  <a:lnTo>
                    <a:pt x="0" y="6520"/>
                  </a:lnTo>
                  <a:lnTo>
                    <a:pt x="0" y="22591"/>
                  </a:lnTo>
                  <a:lnTo>
                    <a:pt x="6515" y="29111"/>
                  </a:lnTo>
                  <a:lnTo>
                    <a:pt x="22593" y="29111"/>
                  </a:lnTo>
                  <a:lnTo>
                    <a:pt x="29109" y="22591"/>
                  </a:lnTo>
                  <a:lnTo>
                    <a:pt x="29109" y="14556"/>
                  </a:lnTo>
                  <a:lnTo>
                    <a:pt x="29109" y="6520"/>
                  </a:lnTo>
                  <a:lnTo>
                    <a:pt x="22593" y="0"/>
                  </a:lnTo>
                  <a:close/>
                </a:path>
              </a:pathLst>
            </a:custGeom>
            <a:solidFill>
              <a:srgbClr val="C37AC0"/>
            </a:solidFill>
          </p:spPr>
          <p:txBody>
            <a:bodyPr wrap="square" lIns="0" tIns="0" rIns="0" bIns="0" rtlCol="0"/>
            <a:lstStyle/>
            <a:p>
              <a:endParaRPr/>
            </a:p>
          </p:txBody>
        </p:sp>
        <p:sp>
          <p:nvSpPr>
            <p:cNvPr id="75" name="object 75"/>
            <p:cNvSpPr/>
            <p:nvPr/>
          </p:nvSpPr>
          <p:spPr>
            <a:xfrm>
              <a:off x="3382178" y="1894065"/>
              <a:ext cx="29209" cy="29209"/>
            </a:xfrm>
            <a:custGeom>
              <a:avLst/>
              <a:gdLst/>
              <a:ahLst/>
              <a:cxnLst/>
              <a:rect l="l" t="t" r="r" b="b"/>
              <a:pathLst>
                <a:path w="29210" h="29210">
                  <a:moveTo>
                    <a:pt x="29109" y="14556"/>
                  </a:moveTo>
                  <a:lnTo>
                    <a:pt x="29109" y="6520"/>
                  </a:lnTo>
                  <a:lnTo>
                    <a:pt x="22593" y="0"/>
                  </a:lnTo>
                  <a:lnTo>
                    <a:pt x="14554" y="0"/>
                  </a:lnTo>
                  <a:lnTo>
                    <a:pt x="6515" y="0"/>
                  </a:lnTo>
                  <a:lnTo>
                    <a:pt x="0" y="6520"/>
                  </a:lnTo>
                  <a:lnTo>
                    <a:pt x="0" y="14556"/>
                  </a:lnTo>
                  <a:lnTo>
                    <a:pt x="0" y="22591"/>
                  </a:lnTo>
                  <a:lnTo>
                    <a:pt x="6515" y="29111"/>
                  </a:lnTo>
                  <a:lnTo>
                    <a:pt x="14554" y="29111"/>
                  </a:lnTo>
                  <a:lnTo>
                    <a:pt x="22593" y="29111"/>
                  </a:lnTo>
                  <a:lnTo>
                    <a:pt x="29109" y="22591"/>
                  </a:lnTo>
                  <a:lnTo>
                    <a:pt x="29109" y="14556"/>
                  </a:lnTo>
                </a:path>
              </a:pathLst>
            </a:custGeom>
            <a:ln w="4043">
              <a:solidFill>
                <a:srgbClr val="C37AC0"/>
              </a:solidFill>
            </a:ln>
          </p:spPr>
          <p:txBody>
            <a:bodyPr wrap="square" lIns="0" tIns="0" rIns="0" bIns="0" rtlCol="0"/>
            <a:lstStyle/>
            <a:p>
              <a:endParaRPr/>
            </a:p>
          </p:txBody>
        </p:sp>
        <p:sp>
          <p:nvSpPr>
            <p:cNvPr id="76" name="object 76"/>
            <p:cNvSpPr/>
            <p:nvPr/>
          </p:nvSpPr>
          <p:spPr>
            <a:xfrm>
              <a:off x="4009654" y="1920805"/>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2"/>
                  </a:lnTo>
                  <a:lnTo>
                    <a:pt x="29109" y="6517"/>
                  </a:lnTo>
                  <a:lnTo>
                    <a:pt x="22593" y="0"/>
                  </a:lnTo>
                  <a:close/>
                </a:path>
              </a:pathLst>
            </a:custGeom>
            <a:solidFill>
              <a:srgbClr val="C37AC0"/>
            </a:solidFill>
          </p:spPr>
          <p:txBody>
            <a:bodyPr wrap="square" lIns="0" tIns="0" rIns="0" bIns="0" rtlCol="0"/>
            <a:lstStyle/>
            <a:p>
              <a:endParaRPr/>
            </a:p>
          </p:txBody>
        </p:sp>
        <p:sp>
          <p:nvSpPr>
            <p:cNvPr id="77" name="object 77"/>
            <p:cNvSpPr/>
            <p:nvPr/>
          </p:nvSpPr>
          <p:spPr>
            <a:xfrm>
              <a:off x="4009654" y="1920805"/>
              <a:ext cx="29209" cy="29209"/>
            </a:xfrm>
            <a:custGeom>
              <a:avLst/>
              <a:gdLst/>
              <a:ahLst/>
              <a:cxnLst/>
              <a:rect l="l" t="t" r="r" b="b"/>
              <a:pathLst>
                <a:path w="29210" h="29210">
                  <a:moveTo>
                    <a:pt x="29109" y="14552"/>
                  </a:moveTo>
                  <a:lnTo>
                    <a:pt x="29109" y="6517"/>
                  </a:lnTo>
                  <a:lnTo>
                    <a:pt x="22593" y="0"/>
                  </a:lnTo>
                  <a:lnTo>
                    <a:pt x="14554" y="0"/>
                  </a:lnTo>
                  <a:lnTo>
                    <a:pt x="6515" y="0"/>
                  </a:lnTo>
                  <a:lnTo>
                    <a:pt x="0" y="6517"/>
                  </a:lnTo>
                  <a:lnTo>
                    <a:pt x="0" y="14552"/>
                  </a:lnTo>
                  <a:lnTo>
                    <a:pt x="0" y="22589"/>
                  </a:lnTo>
                  <a:lnTo>
                    <a:pt x="6515" y="29109"/>
                  </a:lnTo>
                  <a:lnTo>
                    <a:pt x="14554" y="29109"/>
                  </a:lnTo>
                  <a:lnTo>
                    <a:pt x="22593" y="29109"/>
                  </a:lnTo>
                  <a:lnTo>
                    <a:pt x="29109" y="22589"/>
                  </a:lnTo>
                  <a:lnTo>
                    <a:pt x="29109" y="14552"/>
                  </a:lnTo>
                </a:path>
              </a:pathLst>
            </a:custGeom>
            <a:ln w="4043">
              <a:solidFill>
                <a:srgbClr val="C37AC0"/>
              </a:solidFill>
            </a:ln>
          </p:spPr>
          <p:txBody>
            <a:bodyPr wrap="square" lIns="0" tIns="0" rIns="0" bIns="0" rtlCol="0"/>
            <a:lstStyle/>
            <a:p>
              <a:endParaRPr/>
            </a:p>
          </p:txBody>
        </p:sp>
        <p:sp>
          <p:nvSpPr>
            <p:cNvPr id="78" name="object 78"/>
            <p:cNvSpPr/>
            <p:nvPr/>
          </p:nvSpPr>
          <p:spPr>
            <a:xfrm>
              <a:off x="3815482" y="1883986"/>
              <a:ext cx="29209" cy="29209"/>
            </a:xfrm>
            <a:custGeom>
              <a:avLst/>
              <a:gdLst/>
              <a:ahLst/>
              <a:cxnLst/>
              <a:rect l="l" t="t" r="r" b="b"/>
              <a:pathLst>
                <a:path w="29210" h="29210">
                  <a:moveTo>
                    <a:pt x="22593" y="0"/>
                  </a:moveTo>
                  <a:lnTo>
                    <a:pt x="6515" y="0"/>
                  </a:lnTo>
                  <a:lnTo>
                    <a:pt x="0" y="6517"/>
                  </a:lnTo>
                  <a:lnTo>
                    <a:pt x="0" y="22589"/>
                  </a:lnTo>
                  <a:lnTo>
                    <a:pt x="6515"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79" name="object 79"/>
            <p:cNvSpPr/>
            <p:nvPr/>
          </p:nvSpPr>
          <p:spPr>
            <a:xfrm>
              <a:off x="3815482" y="1883986"/>
              <a:ext cx="29209" cy="29209"/>
            </a:xfrm>
            <a:custGeom>
              <a:avLst/>
              <a:gdLst/>
              <a:ahLst/>
              <a:cxnLst/>
              <a:rect l="l" t="t" r="r" b="b"/>
              <a:pathLst>
                <a:path w="29210" h="29210">
                  <a:moveTo>
                    <a:pt x="29109" y="14553"/>
                  </a:moveTo>
                  <a:lnTo>
                    <a:pt x="29109" y="6517"/>
                  </a:lnTo>
                  <a:lnTo>
                    <a:pt x="22593" y="0"/>
                  </a:lnTo>
                  <a:lnTo>
                    <a:pt x="14554" y="0"/>
                  </a:lnTo>
                  <a:lnTo>
                    <a:pt x="6515" y="0"/>
                  </a:lnTo>
                  <a:lnTo>
                    <a:pt x="0" y="6517"/>
                  </a:lnTo>
                  <a:lnTo>
                    <a:pt x="0" y="14553"/>
                  </a:lnTo>
                  <a:lnTo>
                    <a:pt x="0" y="22589"/>
                  </a:lnTo>
                  <a:lnTo>
                    <a:pt x="6515"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80" name="object 80"/>
            <p:cNvSpPr/>
            <p:nvPr/>
          </p:nvSpPr>
          <p:spPr>
            <a:xfrm>
              <a:off x="3629071" y="1525612"/>
              <a:ext cx="29209" cy="29209"/>
            </a:xfrm>
            <a:custGeom>
              <a:avLst/>
              <a:gdLst/>
              <a:ahLst/>
              <a:cxnLst/>
              <a:rect l="l" t="t" r="r" b="b"/>
              <a:pathLst>
                <a:path w="29210"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C37AC0"/>
            </a:solidFill>
          </p:spPr>
          <p:txBody>
            <a:bodyPr wrap="square" lIns="0" tIns="0" rIns="0" bIns="0" rtlCol="0"/>
            <a:lstStyle/>
            <a:p>
              <a:endParaRPr/>
            </a:p>
          </p:txBody>
        </p:sp>
        <p:sp>
          <p:nvSpPr>
            <p:cNvPr id="81" name="object 81"/>
            <p:cNvSpPr/>
            <p:nvPr/>
          </p:nvSpPr>
          <p:spPr>
            <a:xfrm>
              <a:off x="3629071" y="1525612"/>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C37AC0"/>
              </a:solidFill>
            </a:ln>
          </p:spPr>
          <p:txBody>
            <a:bodyPr wrap="square" lIns="0" tIns="0" rIns="0" bIns="0" rtlCol="0"/>
            <a:lstStyle/>
            <a:p>
              <a:endParaRPr/>
            </a:p>
          </p:txBody>
        </p:sp>
        <p:sp>
          <p:nvSpPr>
            <p:cNvPr id="82" name="object 82"/>
            <p:cNvSpPr/>
            <p:nvPr/>
          </p:nvSpPr>
          <p:spPr>
            <a:xfrm>
              <a:off x="3362717" y="2025707"/>
              <a:ext cx="29209" cy="29209"/>
            </a:xfrm>
            <a:custGeom>
              <a:avLst/>
              <a:gdLst/>
              <a:ahLst/>
              <a:cxnLst/>
              <a:rect l="l" t="t" r="r" b="b"/>
              <a:pathLst>
                <a:path w="29210" h="29210">
                  <a:moveTo>
                    <a:pt x="22593" y="0"/>
                  </a:moveTo>
                  <a:lnTo>
                    <a:pt x="6522" y="0"/>
                  </a:lnTo>
                  <a:lnTo>
                    <a:pt x="0" y="6517"/>
                  </a:lnTo>
                  <a:lnTo>
                    <a:pt x="0" y="22589"/>
                  </a:lnTo>
                  <a:lnTo>
                    <a:pt x="6522" y="29109"/>
                  </a:lnTo>
                  <a:lnTo>
                    <a:pt x="22593" y="29109"/>
                  </a:lnTo>
                  <a:lnTo>
                    <a:pt x="29109" y="22589"/>
                  </a:lnTo>
                  <a:lnTo>
                    <a:pt x="29109" y="14553"/>
                  </a:lnTo>
                  <a:lnTo>
                    <a:pt x="29109" y="6517"/>
                  </a:lnTo>
                  <a:lnTo>
                    <a:pt x="22593" y="0"/>
                  </a:lnTo>
                  <a:close/>
                </a:path>
              </a:pathLst>
            </a:custGeom>
            <a:solidFill>
              <a:srgbClr val="C37AC0"/>
            </a:solidFill>
          </p:spPr>
          <p:txBody>
            <a:bodyPr wrap="square" lIns="0" tIns="0" rIns="0" bIns="0" rtlCol="0"/>
            <a:lstStyle/>
            <a:p>
              <a:endParaRPr/>
            </a:p>
          </p:txBody>
        </p:sp>
        <p:sp>
          <p:nvSpPr>
            <p:cNvPr id="83" name="object 83"/>
            <p:cNvSpPr/>
            <p:nvPr/>
          </p:nvSpPr>
          <p:spPr>
            <a:xfrm>
              <a:off x="3362717" y="2025707"/>
              <a:ext cx="29209" cy="29209"/>
            </a:xfrm>
            <a:custGeom>
              <a:avLst/>
              <a:gdLst/>
              <a:ahLst/>
              <a:cxnLst/>
              <a:rect l="l" t="t" r="r" b="b"/>
              <a:pathLst>
                <a:path w="29210" h="29210">
                  <a:moveTo>
                    <a:pt x="29109" y="14553"/>
                  </a:moveTo>
                  <a:lnTo>
                    <a:pt x="29109" y="6517"/>
                  </a:lnTo>
                  <a:lnTo>
                    <a:pt x="22593" y="0"/>
                  </a:lnTo>
                  <a:lnTo>
                    <a:pt x="14554" y="0"/>
                  </a:lnTo>
                  <a:lnTo>
                    <a:pt x="6522" y="0"/>
                  </a:lnTo>
                  <a:lnTo>
                    <a:pt x="0" y="6517"/>
                  </a:lnTo>
                  <a:lnTo>
                    <a:pt x="0" y="14553"/>
                  </a:lnTo>
                  <a:lnTo>
                    <a:pt x="0" y="22589"/>
                  </a:lnTo>
                  <a:lnTo>
                    <a:pt x="6522" y="29109"/>
                  </a:lnTo>
                  <a:lnTo>
                    <a:pt x="14554" y="29109"/>
                  </a:lnTo>
                  <a:lnTo>
                    <a:pt x="22593" y="29109"/>
                  </a:lnTo>
                  <a:lnTo>
                    <a:pt x="29109" y="22589"/>
                  </a:lnTo>
                  <a:lnTo>
                    <a:pt x="29109" y="14553"/>
                  </a:lnTo>
                </a:path>
              </a:pathLst>
            </a:custGeom>
            <a:ln w="4043">
              <a:solidFill>
                <a:srgbClr val="C37AC0"/>
              </a:solidFill>
            </a:ln>
          </p:spPr>
          <p:txBody>
            <a:bodyPr wrap="square" lIns="0" tIns="0" rIns="0" bIns="0" rtlCol="0"/>
            <a:lstStyle/>
            <a:p>
              <a:endParaRPr/>
            </a:p>
          </p:txBody>
        </p:sp>
        <p:sp>
          <p:nvSpPr>
            <p:cNvPr id="84" name="object 84"/>
            <p:cNvSpPr/>
            <p:nvPr/>
          </p:nvSpPr>
          <p:spPr>
            <a:xfrm>
              <a:off x="3411557" y="1868891"/>
              <a:ext cx="29209" cy="29209"/>
            </a:xfrm>
            <a:custGeom>
              <a:avLst/>
              <a:gdLst/>
              <a:ahLst/>
              <a:cxnLst/>
              <a:rect l="l" t="t" r="r" b="b"/>
              <a:pathLst>
                <a:path w="29210" h="29210">
                  <a:moveTo>
                    <a:pt x="22593" y="0"/>
                  </a:moveTo>
                  <a:lnTo>
                    <a:pt x="6522" y="0"/>
                  </a:lnTo>
                  <a:lnTo>
                    <a:pt x="0" y="6520"/>
                  </a:lnTo>
                  <a:lnTo>
                    <a:pt x="0" y="22591"/>
                  </a:lnTo>
                  <a:lnTo>
                    <a:pt x="6522" y="29111"/>
                  </a:lnTo>
                  <a:lnTo>
                    <a:pt x="22593" y="29111"/>
                  </a:lnTo>
                  <a:lnTo>
                    <a:pt x="29109" y="22591"/>
                  </a:lnTo>
                  <a:lnTo>
                    <a:pt x="29109" y="14555"/>
                  </a:lnTo>
                  <a:lnTo>
                    <a:pt x="29109" y="6520"/>
                  </a:lnTo>
                  <a:lnTo>
                    <a:pt x="22593" y="0"/>
                  </a:lnTo>
                  <a:close/>
                </a:path>
              </a:pathLst>
            </a:custGeom>
            <a:solidFill>
              <a:srgbClr val="C37AC0"/>
            </a:solidFill>
          </p:spPr>
          <p:txBody>
            <a:bodyPr wrap="square" lIns="0" tIns="0" rIns="0" bIns="0" rtlCol="0"/>
            <a:lstStyle/>
            <a:p>
              <a:endParaRPr/>
            </a:p>
          </p:txBody>
        </p:sp>
        <p:sp>
          <p:nvSpPr>
            <p:cNvPr id="85" name="object 85"/>
            <p:cNvSpPr/>
            <p:nvPr/>
          </p:nvSpPr>
          <p:spPr>
            <a:xfrm>
              <a:off x="3411557" y="1868891"/>
              <a:ext cx="29209" cy="29209"/>
            </a:xfrm>
            <a:custGeom>
              <a:avLst/>
              <a:gdLst/>
              <a:ahLst/>
              <a:cxnLst/>
              <a:rect l="l" t="t" r="r" b="b"/>
              <a:pathLst>
                <a:path w="29210" h="29210">
                  <a:moveTo>
                    <a:pt x="29109" y="14555"/>
                  </a:moveTo>
                  <a:lnTo>
                    <a:pt x="29109" y="6520"/>
                  </a:lnTo>
                  <a:lnTo>
                    <a:pt x="22593" y="0"/>
                  </a:lnTo>
                  <a:lnTo>
                    <a:pt x="14554" y="0"/>
                  </a:lnTo>
                  <a:lnTo>
                    <a:pt x="6522" y="0"/>
                  </a:lnTo>
                  <a:lnTo>
                    <a:pt x="0" y="6520"/>
                  </a:lnTo>
                  <a:lnTo>
                    <a:pt x="0" y="14555"/>
                  </a:lnTo>
                  <a:lnTo>
                    <a:pt x="0" y="22591"/>
                  </a:lnTo>
                  <a:lnTo>
                    <a:pt x="6522" y="29111"/>
                  </a:lnTo>
                  <a:lnTo>
                    <a:pt x="14554" y="29111"/>
                  </a:lnTo>
                  <a:lnTo>
                    <a:pt x="22593" y="29111"/>
                  </a:lnTo>
                  <a:lnTo>
                    <a:pt x="29109" y="22591"/>
                  </a:lnTo>
                  <a:lnTo>
                    <a:pt x="29109" y="14555"/>
                  </a:lnTo>
                </a:path>
              </a:pathLst>
            </a:custGeom>
            <a:ln w="4043">
              <a:solidFill>
                <a:srgbClr val="C37AC0"/>
              </a:solidFill>
            </a:ln>
          </p:spPr>
          <p:txBody>
            <a:bodyPr wrap="square" lIns="0" tIns="0" rIns="0" bIns="0" rtlCol="0"/>
            <a:lstStyle/>
            <a:p>
              <a:endParaRPr/>
            </a:p>
          </p:txBody>
        </p:sp>
        <p:sp>
          <p:nvSpPr>
            <p:cNvPr id="86" name="object 86"/>
            <p:cNvSpPr/>
            <p:nvPr/>
          </p:nvSpPr>
          <p:spPr>
            <a:xfrm>
              <a:off x="3544977" y="1568576"/>
              <a:ext cx="29209" cy="29209"/>
            </a:xfrm>
            <a:custGeom>
              <a:avLst/>
              <a:gdLst/>
              <a:ahLst/>
              <a:cxnLst/>
              <a:rect l="l" t="t" r="r" b="b"/>
              <a:pathLst>
                <a:path w="29210" h="29209">
                  <a:moveTo>
                    <a:pt x="22593" y="0"/>
                  </a:moveTo>
                  <a:lnTo>
                    <a:pt x="6522" y="0"/>
                  </a:lnTo>
                  <a:lnTo>
                    <a:pt x="0" y="6515"/>
                  </a:lnTo>
                  <a:lnTo>
                    <a:pt x="0" y="22593"/>
                  </a:lnTo>
                  <a:lnTo>
                    <a:pt x="6522" y="29109"/>
                  </a:lnTo>
                  <a:lnTo>
                    <a:pt x="22593" y="29109"/>
                  </a:lnTo>
                  <a:lnTo>
                    <a:pt x="29109" y="22593"/>
                  </a:lnTo>
                  <a:lnTo>
                    <a:pt x="29109" y="14554"/>
                  </a:lnTo>
                  <a:lnTo>
                    <a:pt x="29109" y="6515"/>
                  </a:lnTo>
                  <a:lnTo>
                    <a:pt x="22593" y="0"/>
                  </a:lnTo>
                  <a:close/>
                </a:path>
              </a:pathLst>
            </a:custGeom>
            <a:solidFill>
              <a:srgbClr val="C37AC0"/>
            </a:solidFill>
          </p:spPr>
          <p:txBody>
            <a:bodyPr wrap="square" lIns="0" tIns="0" rIns="0" bIns="0" rtlCol="0"/>
            <a:lstStyle/>
            <a:p>
              <a:endParaRPr/>
            </a:p>
          </p:txBody>
        </p:sp>
        <p:sp>
          <p:nvSpPr>
            <p:cNvPr id="87" name="object 87"/>
            <p:cNvSpPr/>
            <p:nvPr/>
          </p:nvSpPr>
          <p:spPr>
            <a:xfrm>
              <a:off x="3544977" y="1568576"/>
              <a:ext cx="29209" cy="29209"/>
            </a:xfrm>
            <a:custGeom>
              <a:avLst/>
              <a:gdLst/>
              <a:ahLst/>
              <a:cxnLst/>
              <a:rect l="l" t="t" r="r" b="b"/>
              <a:pathLst>
                <a:path w="29210" h="29209">
                  <a:moveTo>
                    <a:pt x="29109" y="14554"/>
                  </a:moveTo>
                  <a:lnTo>
                    <a:pt x="29109" y="6515"/>
                  </a:lnTo>
                  <a:lnTo>
                    <a:pt x="22593" y="0"/>
                  </a:lnTo>
                  <a:lnTo>
                    <a:pt x="14554" y="0"/>
                  </a:lnTo>
                  <a:lnTo>
                    <a:pt x="6522" y="0"/>
                  </a:lnTo>
                  <a:lnTo>
                    <a:pt x="0" y="6515"/>
                  </a:lnTo>
                  <a:lnTo>
                    <a:pt x="0" y="14554"/>
                  </a:lnTo>
                  <a:lnTo>
                    <a:pt x="0" y="22593"/>
                  </a:lnTo>
                  <a:lnTo>
                    <a:pt x="6522" y="29109"/>
                  </a:lnTo>
                  <a:lnTo>
                    <a:pt x="14554" y="29109"/>
                  </a:lnTo>
                  <a:lnTo>
                    <a:pt x="22593" y="29109"/>
                  </a:lnTo>
                  <a:lnTo>
                    <a:pt x="29109" y="22593"/>
                  </a:lnTo>
                  <a:lnTo>
                    <a:pt x="29109" y="14554"/>
                  </a:lnTo>
                </a:path>
              </a:pathLst>
            </a:custGeom>
            <a:ln w="4043">
              <a:solidFill>
                <a:srgbClr val="C37AC0"/>
              </a:solidFill>
            </a:ln>
          </p:spPr>
          <p:txBody>
            <a:bodyPr wrap="square" lIns="0" tIns="0" rIns="0" bIns="0" rtlCol="0"/>
            <a:lstStyle/>
            <a:p>
              <a:endParaRPr/>
            </a:p>
          </p:txBody>
        </p:sp>
        <p:sp>
          <p:nvSpPr>
            <p:cNvPr id="88" name="object 88"/>
            <p:cNvSpPr/>
            <p:nvPr/>
          </p:nvSpPr>
          <p:spPr>
            <a:xfrm>
              <a:off x="2658423" y="1273921"/>
              <a:ext cx="29209" cy="29209"/>
            </a:xfrm>
            <a:custGeom>
              <a:avLst/>
              <a:gdLst/>
              <a:ahLst/>
              <a:cxnLst/>
              <a:rect l="l" t="t" r="r" b="b"/>
              <a:pathLst>
                <a:path w="29210"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89" name="object 89"/>
            <p:cNvSpPr/>
            <p:nvPr/>
          </p:nvSpPr>
          <p:spPr>
            <a:xfrm>
              <a:off x="2658423" y="1273921"/>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90" name="object 90"/>
            <p:cNvSpPr/>
            <p:nvPr/>
          </p:nvSpPr>
          <p:spPr>
            <a:xfrm>
              <a:off x="3014910" y="890103"/>
              <a:ext cx="29209" cy="29209"/>
            </a:xfrm>
            <a:custGeom>
              <a:avLst/>
              <a:gdLst/>
              <a:ahLst/>
              <a:cxnLst/>
              <a:rect l="l" t="t" r="r" b="b"/>
              <a:pathLst>
                <a:path w="29210"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91" name="object 91"/>
            <p:cNvSpPr/>
            <p:nvPr/>
          </p:nvSpPr>
          <p:spPr>
            <a:xfrm>
              <a:off x="3014910" y="890103"/>
              <a:ext cx="29209" cy="29209"/>
            </a:xfrm>
            <a:custGeom>
              <a:avLst/>
              <a:gdLst/>
              <a:ahLst/>
              <a:cxnLst/>
              <a:rect l="l" t="t" r="r" b="b"/>
              <a:pathLst>
                <a:path w="29210"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92" name="object 92"/>
            <p:cNvSpPr/>
            <p:nvPr/>
          </p:nvSpPr>
          <p:spPr>
            <a:xfrm>
              <a:off x="2766345" y="1368204"/>
              <a:ext cx="29209" cy="29209"/>
            </a:xfrm>
            <a:custGeom>
              <a:avLst/>
              <a:gdLst/>
              <a:ahLst/>
              <a:cxnLst/>
              <a:rect l="l" t="t" r="r" b="b"/>
              <a:pathLst>
                <a:path w="29210"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93" name="object 93"/>
            <p:cNvSpPr/>
            <p:nvPr/>
          </p:nvSpPr>
          <p:spPr>
            <a:xfrm>
              <a:off x="2766345" y="1368204"/>
              <a:ext cx="29209" cy="29209"/>
            </a:xfrm>
            <a:custGeom>
              <a:avLst/>
              <a:gdLst/>
              <a:ahLst/>
              <a:cxnLst/>
              <a:rect l="l" t="t" r="r" b="b"/>
              <a:pathLst>
                <a:path w="29210"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94" name="object 94"/>
            <p:cNvSpPr/>
            <p:nvPr/>
          </p:nvSpPr>
          <p:spPr>
            <a:xfrm>
              <a:off x="3089355" y="1309769"/>
              <a:ext cx="29209" cy="29209"/>
            </a:xfrm>
            <a:custGeom>
              <a:avLst/>
              <a:gdLst/>
              <a:ahLst/>
              <a:cxnLst/>
              <a:rect l="l" t="t" r="r" b="b"/>
              <a:pathLst>
                <a:path w="29210" h="29209">
                  <a:moveTo>
                    <a:pt x="22593" y="0"/>
                  </a:moveTo>
                  <a:lnTo>
                    <a:pt x="6522" y="0"/>
                  </a:lnTo>
                  <a:lnTo>
                    <a:pt x="0" y="6515"/>
                  </a:lnTo>
                  <a:lnTo>
                    <a:pt x="0" y="22587"/>
                  </a:lnTo>
                  <a:lnTo>
                    <a:pt x="6522" y="29109"/>
                  </a:lnTo>
                  <a:lnTo>
                    <a:pt x="22593" y="29109"/>
                  </a:lnTo>
                  <a:lnTo>
                    <a:pt x="29109" y="22587"/>
                  </a:lnTo>
                  <a:lnTo>
                    <a:pt x="29109" y="14554"/>
                  </a:lnTo>
                  <a:lnTo>
                    <a:pt x="29109" y="6515"/>
                  </a:lnTo>
                  <a:lnTo>
                    <a:pt x="22593" y="0"/>
                  </a:lnTo>
                  <a:close/>
                </a:path>
              </a:pathLst>
            </a:custGeom>
            <a:solidFill>
              <a:srgbClr val="31B5FF"/>
            </a:solidFill>
          </p:spPr>
          <p:txBody>
            <a:bodyPr wrap="square" lIns="0" tIns="0" rIns="0" bIns="0" rtlCol="0"/>
            <a:lstStyle/>
            <a:p>
              <a:endParaRPr/>
            </a:p>
          </p:txBody>
        </p:sp>
        <p:sp>
          <p:nvSpPr>
            <p:cNvPr id="95" name="object 95"/>
            <p:cNvSpPr/>
            <p:nvPr/>
          </p:nvSpPr>
          <p:spPr>
            <a:xfrm>
              <a:off x="3089355" y="1309769"/>
              <a:ext cx="29209" cy="29209"/>
            </a:xfrm>
            <a:custGeom>
              <a:avLst/>
              <a:gdLst/>
              <a:ahLst/>
              <a:cxnLst/>
              <a:rect l="l" t="t" r="r" b="b"/>
              <a:pathLst>
                <a:path w="29210" h="29209">
                  <a:moveTo>
                    <a:pt x="29109" y="14554"/>
                  </a:moveTo>
                  <a:lnTo>
                    <a:pt x="29109" y="6515"/>
                  </a:lnTo>
                  <a:lnTo>
                    <a:pt x="22593" y="0"/>
                  </a:lnTo>
                  <a:lnTo>
                    <a:pt x="14554" y="0"/>
                  </a:lnTo>
                  <a:lnTo>
                    <a:pt x="6522" y="0"/>
                  </a:lnTo>
                  <a:lnTo>
                    <a:pt x="0" y="6515"/>
                  </a:lnTo>
                  <a:lnTo>
                    <a:pt x="0" y="14554"/>
                  </a:lnTo>
                  <a:lnTo>
                    <a:pt x="0" y="22587"/>
                  </a:lnTo>
                  <a:lnTo>
                    <a:pt x="6522" y="29109"/>
                  </a:lnTo>
                  <a:lnTo>
                    <a:pt x="14554" y="29109"/>
                  </a:lnTo>
                  <a:lnTo>
                    <a:pt x="22593"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96" name="object 96"/>
            <p:cNvSpPr/>
            <p:nvPr/>
          </p:nvSpPr>
          <p:spPr>
            <a:xfrm>
              <a:off x="3023966" y="1595476"/>
              <a:ext cx="29209" cy="29209"/>
            </a:xfrm>
            <a:custGeom>
              <a:avLst/>
              <a:gdLst/>
              <a:ahLst/>
              <a:cxnLst/>
              <a:rect l="l" t="t" r="r" b="b"/>
              <a:pathLst>
                <a:path w="29210" h="29209">
                  <a:moveTo>
                    <a:pt x="22587" y="0"/>
                  </a:moveTo>
                  <a:lnTo>
                    <a:pt x="6515" y="0"/>
                  </a:lnTo>
                  <a:lnTo>
                    <a:pt x="0" y="6515"/>
                  </a:lnTo>
                  <a:lnTo>
                    <a:pt x="0" y="22587"/>
                  </a:lnTo>
                  <a:lnTo>
                    <a:pt x="6515" y="29109"/>
                  </a:lnTo>
                  <a:lnTo>
                    <a:pt x="22587" y="29109"/>
                  </a:lnTo>
                  <a:lnTo>
                    <a:pt x="29109" y="22587"/>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97" name="object 97"/>
            <p:cNvSpPr/>
            <p:nvPr/>
          </p:nvSpPr>
          <p:spPr>
            <a:xfrm>
              <a:off x="3023966" y="1595476"/>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87"/>
                  </a:lnTo>
                  <a:lnTo>
                    <a:pt x="6515" y="29109"/>
                  </a:lnTo>
                  <a:lnTo>
                    <a:pt x="14554" y="29109"/>
                  </a:lnTo>
                  <a:lnTo>
                    <a:pt x="22587" y="29109"/>
                  </a:lnTo>
                  <a:lnTo>
                    <a:pt x="29109" y="22587"/>
                  </a:lnTo>
                  <a:lnTo>
                    <a:pt x="29109" y="14554"/>
                  </a:lnTo>
                </a:path>
              </a:pathLst>
            </a:custGeom>
            <a:ln w="4043">
              <a:solidFill>
                <a:srgbClr val="31B5FF"/>
              </a:solidFill>
            </a:ln>
          </p:spPr>
          <p:txBody>
            <a:bodyPr wrap="square" lIns="0" tIns="0" rIns="0" bIns="0" rtlCol="0"/>
            <a:lstStyle/>
            <a:p>
              <a:endParaRPr/>
            </a:p>
          </p:txBody>
        </p:sp>
        <p:sp>
          <p:nvSpPr>
            <p:cNvPr id="98" name="object 98"/>
            <p:cNvSpPr/>
            <p:nvPr/>
          </p:nvSpPr>
          <p:spPr>
            <a:xfrm>
              <a:off x="3332691" y="1228154"/>
              <a:ext cx="29209" cy="29209"/>
            </a:xfrm>
            <a:custGeom>
              <a:avLst/>
              <a:gdLst/>
              <a:ahLst/>
              <a:cxnLst/>
              <a:rect l="l" t="t" r="r" b="b"/>
              <a:pathLst>
                <a:path w="29210"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99" name="object 99"/>
            <p:cNvSpPr/>
            <p:nvPr/>
          </p:nvSpPr>
          <p:spPr>
            <a:xfrm>
              <a:off x="3332691" y="1228154"/>
              <a:ext cx="29209" cy="29209"/>
            </a:xfrm>
            <a:custGeom>
              <a:avLst/>
              <a:gdLst/>
              <a:ahLst/>
              <a:cxnLst/>
              <a:rect l="l" t="t" r="r" b="b"/>
              <a:pathLst>
                <a:path w="29210"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0" name="object 100"/>
            <p:cNvSpPr/>
            <p:nvPr/>
          </p:nvSpPr>
          <p:spPr>
            <a:xfrm>
              <a:off x="2921381" y="1035005"/>
              <a:ext cx="29209" cy="29209"/>
            </a:xfrm>
            <a:custGeom>
              <a:avLst/>
              <a:gdLst/>
              <a:ahLst/>
              <a:cxnLst/>
              <a:rect l="l" t="t" r="r" b="b"/>
              <a:pathLst>
                <a:path w="29210"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01" name="object 101"/>
            <p:cNvSpPr/>
            <p:nvPr/>
          </p:nvSpPr>
          <p:spPr>
            <a:xfrm>
              <a:off x="2921381" y="1035005"/>
              <a:ext cx="29209" cy="29209"/>
            </a:xfrm>
            <a:custGeom>
              <a:avLst/>
              <a:gdLst/>
              <a:ahLst/>
              <a:cxnLst/>
              <a:rect l="l" t="t" r="r" b="b"/>
              <a:pathLst>
                <a:path w="29210"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2" name="object 102"/>
            <p:cNvSpPr/>
            <p:nvPr/>
          </p:nvSpPr>
          <p:spPr>
            <a:xfrm>
              <a:off x="2903700" y="1426154"/>
              <a:ext cx="29209" cy="29209"/>
            </a:xfrm>
            <a:custGeom>
              <a:avLst/>
              <a:gdLst/>
              <a:ahLst/>
              <a:cxnLst/>
              <a:rect l="l" t="t" r="r" b="b"/>
              <a:pathLst>
                <a:path w="29210" h="29209">
                  <a:moveTo>
                    <a:pt x="22587" y="0"/>
                  </a:moveTo>
                  <a:lnTo>
                    <a:pt x="6515" y="0"/>
                  </a:lnTo>
                  <a:lnTo>
                    <a:pt x="0" y="6522"/>
                  </a:lnTo>
                  <a:lnTo>
                    <a:pt x="0" y="22593"/>
                  </a:lnTo>
                  <a:lnTo>
                    <a:pt x="6515" y="29109"/>
                  </a:lnTo>
                  <a:lnTo>
                    <a:pt x="22587" y="29109"/>
                  </a:lnTo>
                  <a:lnTo>
                    <a:pt x="29109" y="22593"/>
                  </a:lnTo>
                  <a:lnTo>
                    <a:pt x="29109" y="14554"/>
                  </a:lnTo>
                  <a:lnTo>
                    <a:pt x="29109" y="6522"/>
                  </a:lnTo>
                  <a:lnTo>
                    <a:pt x="22587" y="0"/>
                  </a:lnTo>
                  <a:close/>
                </a:path>
              </a:pathLst>
            </a:custGeom>
            <a:solidFill>
              <a:srgbClr val="31B5FF"/>
            </a:solidFill>
          </p:spPr>
          <p:txBody>
            <a:bodyPr wrap="square" lIns="0" tIns="0" rIns="0" bIns="0" rtlCol="0"/>
            <a:lstStyle/>
            <a:p>
              <a:endParaRPr/>
            </a:p>
          </p:txBody>
        </p:sp>
        <p:sp>
          <p:nvSpPr>
            <p:cNvPr id="103" name="object 103"/>
            <p:cNvSpPr/>
            <p:nvPr/>
          </p:nvSpPr>
          <p:spPr>
            <a:xfrm>
              <a:off x="2903700" y="1426154"/>
              <a:ext cx="29209" cy="29209"/>
            </a:xfrm>
            <a:custGeom>
              <a:avLst/>
              <a:gdLst/>
              <a:ahLst/>
              <a:cxnLst/>
              <a:rect l="l" t="t" r="r" b="b"/>
              <a:pathLst>
                <a:path w="29210" h="29209">
                  <a:moveTo>
                    <a:pt x="29109" y="14554"/>
                  </a:moveTo>
                  <a:lnTo>
                    <a:pt x="29109" y="6522"/>
                  </a:lnTo>
                  <a:lnTo>
                    <a:pt x="22587" y="0"/>
                  </a:lnTo>
                  <a:lnTo>
                    <a:pt x="14554" y="0"/>
                  </a:lnTo>
                  <a:lnTo>
                    <a:pt x="6515" y="0"/>
                  </a:lnTo>
                  <a:lnTo>
                    <a:pt x="0" y="6522"/>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4" name="object 104"/>
            <p:cNvSpPr/>
            <p:nvPr/>
          </p:nvSpPr>
          <p:spPr>
            <a:xfrm>
              <a:off x="2896261" y="1035383"/>
              <a:ext cx="29209" cy="29209"/>
            </a:xfrm>
            <a:custGeom>
              <a:avLst/>
              <a:gdLst/>
              <a:ahLst/>
              <a:cxnLst/>
              <a:rect l="l" t="t" r="r" b="b"/>
              <a:pathLst>
                <a:path w="29210" h="29209">
                  <a:moveTo>
                    <a:pt x="22593" y="0"/>
                  </a:moveTo>
                  <a:lnTo>
                    <a:pt x="6515" y="0"/>
                  </a:lnTo>
                  <a:lnTo>
                    <a:pt x="0" y="6515"/>
                  </a:lnTo>
                  <a:lnTo>
                    <a:pt x="0" y="22593"/>
                  </a:lnTo>
                  <a:lnTo>
                    <a:pt x="6515" y="29109"/>
                  </a:lnTo>
                  <a:lnTo>
                    <a:pt x="22593" y="29109"/>
                  </a:lnTo>
                  <a:lnTo>
                    <a:pt x="29109" y="22593"/>
                  </a:lnTo>
                  <a:lnTo>
                    <a:pt x="29109" y="14554"/>
                  </a:lnTo>
                  <a:lnTo>
                    <a:pt x="29109" y="6515"/>
                  </a:lnTo>
                  <a:lnTo>
                    <a:pt x="22593" y="0"/>
                  </a:lnTo>
                  <a:close/>
                </a:path>
              </a:pathLst>
            </a:custGeom>
            <a:solidFill>
              <a:srgbClr val="31B5FF"/>
            </a:solidFill>
          </p:spPr>
          <p:txBody>
            <a:bodyPr wrap="square" lIns="0" tIns="0" rIns="0" bIns="0" rtlCol="0"/>
            <a:lstStyle/>
            <a:p>
              <a:endParaRPr/>
            </a:p>
          </p:txBody>
        </p:sp>
        <p:sp>
          <p:nvSpPr>
            <p:cNvPr id="105" name="object 105"/>
            <p:cNvSpPr/>
            <p:nvPr/>
          </p:nvSpPr>
          <p:spPr>
            <a:xfrm>
              <a:off x="2896261" y="1035383"/>
              <a:ext cx="29209" cy="29209"/>
            </a:xfrm>
            <a:custGeom>
              <a:avLst/>
              <a:gdLst/>
              <a:ahLst/>
              <a:cxnLst/>
              <a:rect l="l" t="t" r="r" b="b"/>
              <a:pathLst>
                <a:path w="29210" h="29209">
                  <a:moveTo>
                    <a:pt x="29109" y="14554"/>
                  </a:moveTo>
                  <a:lnTo>
                    <a:pt x="29109" y="6515"/>
                  </a:lnTo>
                  <a:lnTo>
                    <a:pt x="22593" y="0"/>
                  </a:lnTo>
                  <a:lnTo>
                    <a:pt x="14554" y="0"/>
                  </a:lnTo>
                  <a:lnTo>
                    <a:pt x="6515" y="0"/>
                  </a:lnTo>
                  <a:lnTo>
                    <a:pt x="0" y="6515"/>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6" name="object 106"/>
            <p:cNvSpPr/>
            <p:nvPr/>
          </p:nvSpPr>
          <p:spPr>
            <a:xfrm>
              <a:off x="3081539" y="1308906"/>
              <a:ext cx="29209" cy="29209"/>
            </a:xfrm>
            <a:custGeom>
              <a:avLst/>
              <a:gdLst/>
              <a:ahLst/>
              <a:cxnLst/>
              <a:rect l="l" t="t" r="r" b="b"/>
              <a:pathLst>
                <a:path w="29210" h="29209">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07" name="object 107"/>
            <p:cNvSpPr/>
            <p:nvPr/>
          </p:nvSpPr>
          <p:spPr>
            <a:xfrm>
              <a:off x="3081539" y="1308906"/>
              <a:ext cx="29209" cy="29209"/>
            </a:xfrm>
            <a:custGeom>
              <a:avLst/>
              <a:gdLst/>
              <a:ahLst/>
              <a:cxnLst/>
              <a:rect l="l" t="t" r="r" b="b"/>
              <a:pathLst>
                <a:path w="29210" h="29209">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08" name="object 108"/>
            <p:cNvSpPr/>
            <p:nvPr/>
          </p:nvSpPr>
          <p:spPr>
            <a:xfrm>
              <a:off x="2962943" y="1717467"/>
              <a:ext cx="29209" cy="29209"/>
            </a:xfrm>
            <a:custGeom>
              <a:avLst/>
              <a:gdLst/>
              <a:ahLst/>
              <a:cxnLst/>
              <a:rect l="l" t="t" r="r" b="b"/>
              <a:pathLst>
                <a:path w="29210" h="29210">
                  <a:moveTo>
                    <a:pt x="22593" y="0"/>
                  </a:moveTo>
                  <a:lnTo>
                    <a:pt x="6515" y="0"/>
                  </a:lnTo>
                  <a:lnTo>
                    <a:pt x="0" y="6522"/>
                  </a:lnTo>
                  <a:lnTo>
                    <a:pt x="0" y="22593"/>
                  </a:lnTo>
                  <a:lnTo>
                    <a:pt x="6515"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09" name="object 109"/>
            <p:cNvSpPr/>
            <p:nvPr/>
          </p:nvSpPr>
          <p:spPr>
            <a:xfrm>
              <a:off x="2962943" y="1717467"/>
              <a:ext cx="29209" cy="29209"/>
            </a:xfrm>
            <a:custGeom>
              <a:avLst/>
              <a:gdLst/>
              <a:ahLst/>
              <a:cxnLst/>
              <a:rect l="l" t="t" r="r" b="b"/>
              <a:pathLst>
                <a:path w="29210" h="29210">
                  <a:moveTo>
                    <a:pt x="29109" y="14554"/>
                  </a:moveTo>
                  <a:lnTo>
                    <a:pt x="29109" y="6522"/>
                  </a:lnTo>
                  <a:lnTo>
                    <a:pt x="22593" y="0"/>
                  </a:lnTo>
                  <a:lnTo>
                    <a:pt x="14554" y="0"/>
                  </a:lnTo>
                  <a:lnTo>
                    <a:pt x="6515" y="0"/>
                  </a:lnTo>
                  <a:lnTo>
                    <a:pt x="0" y="6522"/>
                  </a:lnTo>
                  <a:lnTo>
                    <a:pt x="0" y="14554"/>
                  </a:lnTo>
                  <a:lnTo>
                    <a:pt x="0" y="22593"/>
                  </a:lnTo>
                  <a:lnTo>
                    <a:pt x="6515"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10" name="object 110"/>
            <p:cNvSpPr/>
            <p:nvPr/>
          </p:nvSpPr>
          <p:spPr>
            <a:xfrm>
              <a:off x="3183908" y="1037593"/>
              <a:ext cx="29209" cy="29209"/>
            </a:xfrm>
            <a:custGeom>
              <a:avLst/>
              <a:gdLst/>
              <a:ahLst/>
              <a:cxnLst/>
              <a:rect l="l" t="t" r="r" b="b"/>
              <a:pathLst>
                <a:path w="29210" h="29209">
                  <a:moveTo>
                    <a:pt x="22587" y="0"/>
                  </a:moveTo>
                  <a:lnTo>
                    <a:pt x="6515" y="0"/>
                  </a:lnTo>
                  <a:lnTo>
                    <a:pt x="0" y="6515"/>
                  </a:lnTo>
                  <a:lnTo>
                    <a:pt x="0" y="22593"/>
                  </a:lnTo>
                  <a:lnTo>
                    <a:pt x="6515" y="29109"/>
                  </a:lnTo>
                  <a:lnTo>
                    <a:pt x="22587" y="29109"/>
                  </a:lnTo>
                  <a:lnTo>
                    <a:pt x="29109" y="22593"/>
                  </a:lnTo>
                  <a:lnTo>
                    <a:pt x="29109" y="14554"/>
                  </a:lnTo>
                  <a:lnTo>
                    <a:pt x="29109" y="6515"/>
                  </a:lnTo>
                  <a:lnTo>
                    <a:pt x="22587" y="0"/>
                  </a:lnTo>
                  <a:close/>
                </a:path>
              </a:pathLst>
            </a:custGeom>
            <a:solidFill>
              <a:srgbClr val="31B5FF"/>
            </a:solidFill>
          </p:spPr>
          <p:txBody>
            <a:bodyPr wrap="square" lIns="0" tIns="0" rIns="0" bIns="0" rtlCol="0"/>
            <a:lstStyle/>
            <a:p>
              <a:endParaRPr/>
            </a:p>
          </p:txBody>
        </p:sp>
        <p:sp>
          <p:nvSpPr>
            <p:cNvPr id="111" name="object 111"/>
            <p:cNvSpPr/>
            <p:nvPr/>
          </p:nvSpPr>
          <p:spPr>
            <a:xfrm>
              <a:off x="3183908" y="1037593"/>
              <a:ext cx="29209" cy="29209"/>
            </a:xfrm>
            <a:custGeom>
              <a:avLst/>
              <a:gdLst/>
              <a:ahLst/>
              <a:cxnLst/>
              <a:rect l="l" t="t" r="r" b="b"/>
              <a:pathLst>
                <a:path w="29210" h="29209">
                  <a:moveTo>
                    <a:pt x="29109" y="14554"/>
                  </a:moveTo>
                  <a:lnTo>
                    <a:pt x="29109" y="6515"/>
                  </a:lnTo>
                  <a:lnTo>
                    <a:pt x="22587" y="0"/>
                  </a:lnTo>
                  <a:lnTo>
                    <a:pt x="14554" y="0"/>
                  </a:lnTo>
                  <a:lnTo>
                    <a:pt x="6515" y="0"/>
                  </a:lnTo>
                  <a:lnTo>
                    <a:pt x="0" y="6515"/>
                  </a:lnTo>
                  <a:lnTo>
                    <a:pt x="0" y="14554"/>
                  </a:lnTo>
                  <a:lnTo>
                    <a:pt x="0" y="22593"/>
                  </a:lnTo>
                  <a:lnTo>
                    <a:pt x="6515" y="29109"/>
                  </a:lnTo>
                  <a:lnTo>
                    <a:pt x="14554" y="29109"/>
                  </a:lnTo>
                  <a:lnTo>
                    <a:pt x="22587" y="29109"/>
                  </a:lnTo>
                  <a:lnTo>
                    <a:pt x="29109" y="22593"/>
                  </a:lnTo>
                  <a:lnTo>
                    <a:pt x="29109" y="14554"/>
                  </a:lnTo>
                </a:path>
              </a:pathLst>
            </a:custGeom>
            <a:ln w="4043">
              <a:solidFill>
                <a:srgbClr val="31B5FF"/>
              </a:solidFill>
            </a:ln>
          </p:spPr>
          <p:txBody>
            <a:bodyPr wrap="square" lIns="0" tIns="0" rIns="0" bIns="0" rtlCol="0"/>
            <a:lstStyle/>
            <a:p>
              <a:endParaRPr/>
            </a:p>
          </p:txBody>
        </p:sp>
        <p:sp>
          <p:nvSpPr>
            <p:cNvPr id="112" name="object 112"/>
            <p:cNvSpPr/>
            <p:nvPr/>
          </p:nvSpPr>
          <p:spPr>
            <a:xfrm>
              <a:off x="3641793" y="1454347"/>
              <a:ext cx="29209" cy="29209"/>
            </a:xfrm>
            <a:custGeom>
              <a:avLst/>
              <a:gdLst/>
              <a:ahLst/>
              <a:cxnLst/>
              <a:rect l="l" t="t" r="r" b="b"/>
              <a:pathLst>
                <a:path w="29210" h="29209">
                  <a:moveTo>
                    <a:pt x="22593" y="0"/>
                  </a:moveTo>
                  <a:lnTo>
                    <a:pt x="6522" y="0"/>
                  </a:lnTo>
                  <a:lnTo>
                    <a:pt x="0" y="6522"/>
                  </a:lnTo>
                  <a:lnTo>
                    <a:pt x="0" y="22593"/>
                  </a:lnTo>
                  <a:lnTo>
                    <a:pt x="6522" y="29109"/>
                  </a:lnTo>
                  <a:lnTo>
                    <a:pt x="22593" y="29109"/>
                  </a:lnTo>
                  <a:lnTo>
                    <a:pt x="29109" y="22593"/>
                  </a:lnTo>
                  <a:lnTo>
                    <a:pt x="29109" y="14554"/>
                  </a:lnTo>
                  <a:lnTo>
                    <a:pt x="29109" y="6522"/>
                  </a:lnTo>
                  <a:lnTo>
                    <a:pt x="22593" y="0"/>
                  </a:lnTo>
                  <a:close/>
                </a:path>
              </a:pathLst>
            </a:custGeom>
            <a:solidFill>
              <a:srgbClr val="31B5FF"/>
            </a:solidFill>
          </p:spPr>
          <p:txBody>
            <a:bodyPr wrap="square" lIns="0" tIns="0" rIns="0" bIns="0" rtlCol="0"/>
            <a:lstStyle/>
            <a:p>
              <a:endParaRPr/>
            </a:p>
          </p:txBody>
        </p:sp>
        <p:sp>
          <p:nvSpPr>
            <p:cNvPr id="113" name="object 113"/>
            <p:cNvSpPr/>
            <p:nvPr/>
          </p:nvSpPr>
          <p:spPr>
            <a:xfrm>
              <a:off x="3641793" y="1454347"/>
              <a:ext cx="29209" cy="29209"/>
            </a:xfrm>
            <a:custGeom>
              <a:avLst/>
              <a:gdLst/>
              <a:ahLst/>
              <a:cxnLst/>
              <a:rect l="l" t="t" r="r" b="b"/>
              <a:pathLst>
                <a:path w="29210" h="29209">
                  <a:moveTo>
                    <a:pt x="29109" y="14554"/>
                  </a:moveTo>
                  <a:lnTo>
                    <a:pt x="29109" y="6522"/>
                  </a:lnTo>
                  <a:lnTo>
                    <a:pt x="22593" y="0"/>
                  </a:lnTo>
                  <a:lnTo>
                    <a:pt x="14554" y="0"/>
                  </a:lnTo>
                  <a:lnTo>
                    <a:pt x="6522" y="0"/>
                  </a:lnTo>
                  <a:lnTo>
                    <a:pt x="0" y="6522"/>
                  </a:lnTo>
                  <a:lnTo>
                    <a:pt x="0" y="14554"/>
                  </a:lnTo>
                  <a:lnTo>
                    <a:pt x="0" y="22593"/>
                  </a:lnTo>
                  <a:lnTo>
                    <a:pt x="6522" y="29109"/>
                  </a:lnTo>
                  <a:lnTo>
                    <a:pt x="14554" y="29109"/>
                  </a:lnTo>
                  <a:lnTo>
                    <a:pt x="22593" y="29109"/>
                  </a:lnTo>
                  <a:lnTo>
                    <a:pt x="29109" y="22593"/>
                  </a:lnTo>
                  <a:lnTo>
                    <a:pt x="29109" y="14554"/>
                  </a:lnTo>
                </a:path>
              </a:pathLst>
            </a:custGeom>
            <a:ln w="4043">
              <a:solidFill>
                <a:srgbClr val="31B5FF"/>
              </a:solidFill>
            </a:ln>
          </p:spPr>
          <p:txBody>
            <a:bodyPr wrap="square" lIns="0" tIns="0" rIns="0" bIns="0" rtlCol="0"/>
            <a:lstStyle/>
            <a:p>
              <a:endParaRPr/>
            </a:p>
          </p:txBody>
        </p:sp>
      </p:grpSp>
      <p:sp>
        <p:nvSpPr>
          <p:cNvPr id="114" name="object 114"/>
          <p:cNvSpPr txBox="1"/>
          <p:nvPr/>
        </p:nvSpPr>
        <p:spPr>
          <a:xfrm>
            <a:off x="2450403" y="1862714"/>
            <a:ext cx="90170" cy="99695"/>
          </a:xfrm>
          <a:prstGeom prst="rect">
            <a:avLst/>
          </a:prstGeom>
        </p:spPr>
        <p:txBody>
          <a:bodyPr vert="vert270" wrap="square" lIns="0" tIns="11430" rIns="0" bIns="0" rtlCol="0">
            <a:spAutoFit/>
          </a:bodyPr>
          <a:lstStyle/>
          <a:p>
            <a:pPr marL="12700">
              <a:lnSpc>
                <a:spcPct val="100000"/>
              </a:lnSpc>
              <a:spcBef>
                <a:spcPts val="90"/>
              </a:spcBef>
            </a:pPr>
            <a:r>
              <a:rPr sz="500" spc="-25" dirty="0">
                <a:latin typeface="Microsoft Sans Serif"/>
                <a:cs typeface="Microsoft Sans Serif"/>
              </a:rPr>
              <a:t>−1</a:t>
            </a:r>
            <a:endParaRPr sz="500">
              <a:latin typeface="Microsoft Sans Serif"/>
              <a:cs typeface="Microsoft Sans Serif"/>
            </a:endParaRPr>
          </a:p>
        </p:txBody>
      </p:sp>
      <p:sp>
        <p:nvSpPr>
          <p:cNvPr id="115" name="object 115"/>
          <p:cNvSpPr txBox="1"/>
          <p:nvPr/>
        </p:nvSpPr>
        <p:spPr>
          <a:xfrm>
            <a:off x="2450403" y="165988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0</a:t>
            </a:r>
            <a:endParaRPr sz="500">
              <a:latin typeface="Microsoft Sans Serif"/>
              <a:cs typeface="Microsoft Sans Serif"/>
            </a:endParaRPr>
          </a:p>
        </p:txBody>
      </p:sp>
      <p:sp>
        <p:nvSpPr>
          <p:cNvPr id="116" name="object 116"/>
          <p:cNvSpPr txBox="1"/>
          <p:nvPr/>
        </p:nvSpPr>
        <p:spPr>
          <a:xfrm>
            <a:off x="2285304" y="1385790"/>
            <a:ext cx="255270" cy="137795"/>
          </a:xfrm>
          <a:prstGeom prst="rect">
            <a:avLst/>
          </a:prstGeom>
        </p:spPr>
        <p:txBody>
          <a:bodyPr vert="vert270" wrap="square" lIns="0" tIns="0" rIns="0" bIns="0" rtlCol="0">
            <a:spAutoFit/>
          </a:bodyPr>
          <a:lstStyle/>
          <a:p>
            <a:pPr marL="12700">
              <a:lnSpc>
                <a:spcPts val="819"/>
              </a:lnSpc>
            </a:pPr>
            <a:r>
              <a:rPr sz="750" i="1" spc="30" dirty="0">
                <a:solidFill>
                  <a:srgbClr val="231F20"/>
                </a:solidFill>
                <a:latin typeface="Verdana"/>
                <a:cs typeface="Verdana"/>
              </a:rPr>
              <a:t>X</a:t>
            </a:r>
            <a:r>
              <a:rPr sz="750" spc="44" baseline="-11111" dirty="0">
                <a:solidFill>
                  <a:srgbClr val="231F20"/>
                </a:solidFill>
                <a:latin typeface="Calibri"/>
                <a:cs typeface="Calibri"/>
              </a:rPr>
              <a:t>2</a:t>
            </a:r>
            <a:endParaRPr sz="750" baseline="-11111">
              <a:latin typeface="Calibri"/>
              <a:cs typeface="Calibri"/>
            </a:endParaRPr>
          </a:p>
          <a:p>
            <a:pPr marL="36195">
              <a:lnSpc>
                <a:spcPct val="100000"/>
              </a:lnSpc>
              <a:spcBef>
                <a:spcPts val="570"/>
              </a:spcBef>
            </a:pPr>
            <a:r>
              <a:rPr sz="500" spc="-50" dirty="0">
                <a:latin typeface="Microsoft Sans Serif"/>
                <a:cs typeface="Microsoft Sans Serif"/>
              </a:rPr>
              <a:t>1</a:t>
            </a:r>
            <a:endParaRPr sz="500">
              <a:latin typeface="Microsoft Sans Serif"/>
              <a:cs typeface="Microsoft Sans Serif"/>
            </a:endParaRPr>
          </a:p>
        </p:txBody>
      </p:sp>
      <p:sp>
        <p:nvSpPr>
          <p:cNvPr id="117" name="object 117"/>
          <p:cNvSpPr txBox="1"/>
          <p:nvPr/>
        </p:nvSpPr>
        <p:spPr>
          <a:xfrm>
            <a:off x="2450403" y="1216553"/>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2</a:t>
            </a:r>
            <a:endParaRPr sz="500">
              <a:latin typeface="Microsoft Sans Serif"/>
              <a:cs typeface="Microsoft Sans Serif"/>
            </a:endParaRPr>
          </a:p>
        </p:txBody>
      </p:sp>
      <p:sp>
        <p:nvSpPr>
          <p:cNvPr id="118" name="object 118"/>
          <p:cNvSpPr txBox="1"/>
          <p:nvPr/>
        </p:nvSpPr>
        <p:spPr>
          <a:xfrm>
            <a:off x="2450403" y="994887"/>
            <a:ext cx="90170" cy="61594"/>
          </a:xfrm>
          <a:prstGeom prst="rect">
            <a:avLst/>
          </a:prstGeom>
        </p:spPr>
        <p:txBody>
          <a:bodyPr vert="vert270" wrap="square" lIns="0" tIns="11430" rIns="0" bIns="0" rtlCol="0">
            <a:spAutoFit/>
          </a:bodyPr>
          <a:lstStyle/>
          <a:p>
            <a:pPr marL="12700">
              <a:lnSpc>
                <a:spcPct val="100000"/>
              </a:lnSpc>
              <a:spcBef>
                <a:spcPts val="90"/>
              </a:spcBef>
            </a:pPr>
            <a:r>
              <a:rPr sz="500" spc="-50" dirty="0">
                <a:latin typeface="Microsoft Sans Serif"/>
                <a:cs typeface="Microsoft Sans Serif"/>
              </a:rPr>
              <a:t>3</a:t>
            </a:r>
            <a:endParaRPr sz="500">
              <a:latin typeface="Microsoft Sans Serif"/>
              <a:cs typeface="Microsoft Sans Serif"/>
            </a:endParaRPr>
          </a:p>
        </p:txBody>
      </p:sp>
      <p:sp>
        <p:nvSpPr>
          <p:cNvPr id="119" name="object 119"/>
          <p:cNvSpPr txBox="1"/>
          <p:nvPr/>
        </p:nvSpPr>
        <p:spPr>
          <a:xfrm>
            <a:off x="347294" y="2509163"/>
            <a:ext cx="3909060" cy="662940"/>
          </a:xfrm>
          <a:prstGeom prst="rect">
            <a:avLst/>
          </a:prstGeom>
        </p:spPr>
        <p:txBody>
          <a:bodyPr vert="horz" wrap="square" lIns="0" tIns="6985" rIns="0" bIns="0" rtlCol="0">
            <a:spAutoFit/>
          </a:bodyPr>
          <a:lstStyle/>
          <a:p>
            <a:pPr marL="12700" marR="5080">
              <a:lnSpc>
                <a:spcPct val="102600"/>
              </a:lnSpc>
              <a:spcBef>
                <a:spcPts val="55"/>
              </a:spcBef>
            </a:pPr>
            <a:r>
              <a:rPr sz="1100" dirty="0">
                <a:latin typeface="Calibri"/>
                <a:cs typeface="Calibri"/>
              </a:rPr>
              <a:t>Sometimes</a:t>
            </a:r>
            <a:r>
              <a:rPr sz="1100" spc="165" dirty="0">
                <a:latin typeface="Calibri"/>
                <a:cs typeface="Calibri"/>
              </a:rPr>
              <a:t> </a:t>
            </a:r>
            <a:r>
              <a:rPr sz="1100" dirty="0">
                <a:latin typeface="Calibri"/>
                <a:cs typeface="Calibri"/>
              </a:rPr>
              <a:t>the</a:t>
            </a:r>
            <a:r>
              <a:rPr sz="1100" spc="165" dirty="0">
                <a:latin typeface="Calibri"/>
                <a:cs typeface="Calibri"/>
              </a:rPr>
              <a:t> </a:t>
            </a:r>
            <a:r>
              <a:rPr sz="1100" dirty="0">
                <a:latin typeface="Calibri"/>
                <a:cs typeface="Calibri"/>
              </a:rPr>
              <a:t>data</a:t>
            </a:r>
            <a:r>
              <a:rPr sz="1100" spc="160" dirty="0">
                <a:latin typeface="Calibri"/>
                <a:cs typeface="Calibri"/>
              </a:rPr>
              <a:t> </a:t>
            </a:r>
            <a:r>
              <a:rPr sz="1100" dirty="0">
                <a:latin typeface="Calibri"/>
                <a:cs typeface="Calibri"/>
              </a:rPr>
              <a:t>are</a:t>
            </a:r>
            <a:r>
              <a:rPr sz="1100" spc="165" dirty="0">
                <a:latin typeface="Calibri"/>
                <a:cs typeface="Calibri"/>
              </a:rPr>
              <a:t> </a:t>
            </a:r>
            <a:r>
              <a:rPr sz="1100" dirty="0">
                <a:latin typeface="Calibri"/>
                <a:cs typeface="Calibri"/>
              </a:rPr>
              <a:t>separable,</a:t>
            </a:r>
            <a:r>
              <a:rPr sz="1100" spc="165" dirty="0">
                <a:latin typeface="Calibri"/>
                <a:cs typeface="Calibri"/>
              </a:rPr>
              <a:t> </a:t>
            </a:r>
            <a:r>
              <a:rPr sz="1100" dirty="0">
                <a:latin typeface="Calibri"/>
                <a:cs typeface="Calibri"/>
              </a:rPr>
              <a:t>but</a:t>
            </a:r>
            <a:r>
              <a:rPr sz="1100" spc="165" dirty="0">
                <a:latin typeface="Calibri"/>
                <a:cs typeface="Calibri"/>
              </a:rPr>
              <a:t> </a:t>
            </a:r>
            <a:r>
              <a:rPr sz="1100" dirty="0">
                <a:latin typeface="Calibri"/>
                <a:cs typeface="Calibri"/>
              </a:rPr>
              <a:t>noisy.</a:t>
            </a:r>
            <a:r>
              <a:rPr sz="1100" spc="305" dirty="0">
                <a:latin typeface="Calibri"/>
                <a:cs typeface="Calibri"/>
              </a:rPr>
              <a:t> </a:t>
            </a:r>
            <a:r>
              <a:rPr sz="1100" spc="80" dirty="0">
                <a:latin typeface="Calibri"/>
                <a:cs typeface="Calibri"/>
              </a:rPr>
              <a:t>This</a:t>
            </a:r>
            <a:r>
              <a:rPr sz="1100" spc="165" dirty="0">
                <a:latin typeface="Calibri"/>
                <a:cs typeface="Calibri"/>
              </a:rPr>
              <a:t> </a:t>
            </a:r>
            <a:r>
              <a:rPr sz="1100" dirty="0">
                <a:latin typeface="Calibri"/>
                <a:cs typeface="Calibri"/>
              </a:rPr>
              <a:t>can</a:t>
            </a:r>
            <a:r>
              <a:rPr sz="1100" spc="165" dirty="0">
                <a:latin typeface="Calibri"/>
                <a:cs typeface="Calibri"/>
              </a:rPr>
              <a:t> </a:t>
            </a:r>
            <a:r>
              <a:rPr sz="1100" dirty="0">
                <a:latin typeface="Calibri"/>
                <a:cs typeface="Calibri"/>
              </a:rPr>
              <a:t>lead</a:t>
            </a:r>
            <a:r>
              <a:rPr sz="1100" spc="165" dirty="0">
                <a:latin typeface="Calibri"/>
                <a:cs typeface="Calibri"/>
              </a:rPr>
              <a:t> </a:t>
            </a:r>
            <a:r>
              <a:rPr sz="1100" dirty="0">
                <a:latin typeface="Calibri"/>
                <a:cs typeface="Calibri"/>
              </a:rPr>
              <a:t>to</a:t>
            </a:r>
            <a:r>
              <a:rPr sz="1100" spc="160" dirty="0">
                <a:latin typeface="Calibri"/>
                <a:cs typeface="Calibri"/>
              </a:rPr>
              <a:t> </a:t>
            </a:r>
            <a:r>
              <a:rPr sz="1100" spc="-50" dirty="0">
                <a:latin typeface="Calibri"/>
                <a:cs typeface="Calibri"/>
              </a:rPr>
              <a:t>a</a:t>
            </a:r>
            <a:r>
              <a:rPr sz="1100" dirty="0">
                <a:latin typeface="Calibri"/>
                <a:cs typeface="Calibri"/>
              </a:rPr>
              <a:t> poor</a:t>
            </a:r>
            <a:r>
              <a:rPr sz="1100" spc="254" dirty="0">
                <a:latin typeface="Calibri"/>
                <a:cs typeface="Calibri"/>
              </a:rPr>
              <a:t> </a:t>
            </a:r>
            <a:r>
              <a:rPr sz="1100" dirty="0">
                <a:latin typeface="Calibri"/>
                <a:cs typeface="Calibri"/>
              </a:rPr>
              <a:t>solution</a:t>
            </a:r>
            <a:r>
              <a:rPr sz="1100" spc="260" dirty="0">
                <a:latin typeface="Calibri"/>
                <a:cs typeface="Calibri"/>
              </a:rPr>
              <a:t> </a:t>
            </a:r>
            <a:r>
              <a:rPr sz="1100" dirty="0">
                <a:latin typeface="Calibri"/>
                <a:cs typeface="Calibri"/>
              </a:rPr>
              <a:t>for</a:t>
            </a:r>
            <a:r>
              <a:rPr sz="1100" spc="260" dirty="0">
                <a:latin typeface="Calibri"/>
                <a:cs typeface="Calibri"/>
              </a:rPr>
              <a:t> </a:t>
            </a:r>
            <a:r>
              <a:rPr sz="1100" dirty="0">
                <a:latin typeface="Calibri"/>
                <a:cs typeface="Calibri"/>
              </a:rPr>
              <a:t>the</a:t>
            </a:r>
            <a:r>
              <a:rPr sz="1100" spc="260" dirty="0">
                <a:latin typeface="Calibri"/>
                <a:cs typeface="Calibri"/>
              </a:rPr>
              <a:t> </a:t>
            </a:r>
            <a:r>
              <a:rPr sz="1100" dirty="0">
                <a:latin typeface="Calibri"/>
                <a:cs typeface="Calibri"/>
              </a:rPr>
              <a:t>maximal-margin</a:t>
            </a:r>
            <a:r>
              <a:rPr sz="1100" spc="254" dirty="0">
                <a:latin typeface="Calibri"/>
                <a:cs typeface="Calibri"/>
              </a:rPr>
              <a:t> </a:t>
            </a:r>
            <a:r>
              <a:rPr sz="1100" spc="-10" dirty="0">
                <a:latin typeface="Calibri"/>
                <a:cs typeface="Calibri"/>
              </a:rPr>
              <a:t>classifier.</a:t>
            </a:r>
            <a:endParaRPr sz="1100">
              <a:latin typeface="Calibri"/>
              <a:cs typeface="Calibri"/>
            </a:endParaRPr>
          </a:p>
          <a:p>
            <a:pPr marL="12700">
              <a:lnSpc>
                <a:spcPct val="100000"/>
              </a:lnSpc>
              <a:spcBef>
                <a:spcPts val="1030"/>
              </a:spcBef>
            </a:pPr>
            <a:r>
              <a:rPr sz="1100" spc="65" dirty="0">
                <a:latin typeface="Calibri"/>
                <a:cs typeface="Calibri"/>
              </a:rPr>
              <a:t>The</a:t>
            </a:r>
            <a:r>
              <a:rPr sz="1100" spc="195" dirty="0">
                <a:latin typeface="Calibri"/>
                <a:cs typeface="Calibri"/>
              </a:rPr>
              <a:t> </a:t>
            </a:r>
            <a:r>
              <a:rPr sz="1100" i="1" dirty="0">
                <a:solidFill>
                  <a:srgbClr val="009900"/>
                </a:solidFill>
                <a:latin typeface="Calibri"/>
                <a:cs typeface="Calibri"/>
              </a:rPr>
              <a:t>support</a:t>
            </a:r>
            <a:r>
              <a:rPr sz="1100" i="1" spc="229" dirty="0">
                <a:solidFill>
                  <a:srgbClr val="009900"/>
                </a:solidFill>
                <a:latin typeface="Calibri"/>
                <a:cs typeface="Calibri"/>
              </a:rPr>
              <a:t> </a:t>
            </a:r>
            <a:r>
              <a:rPr sz="1100" i="1" dirty="0">
                <a:solidFill>
                  <a:srgbClr val="009900"/>
                </a:solidFill>
                <a:latin typeface="Calibri"/>
                <a:cs typeface="Calibri"/>
              </a:rPr>
              <a:t>vector</a:t>
            </a:r>
            <a:r>
              <a:rPr sz="1100" i="1" spc="229" dirty="0">
                <a:solidFill>
                  <a:srgbClr val="009900"/>
                </a:solidFill>
                <a:latin typeface="Calibri"/>
                <a:cs typeface="Calibri"/>
              </a:rPr>
              <a:t> </a:t>
            </a:r>
            <a:r>
              <a:rPr sz="1100" i="1" dirty="0">
                <a:solidFill>
                  <a:srgbClr val="009900"/>
                </a:solidFill>
                <a:latin typeface="Calibri"/>
                <a:cs typeface="Calibri"/>
              </a:rPr>
              <a:t>classifier</a:t>
            </a:r>
            <a:r>
              <a:rPr sz="1100" i="1" spc="195" dirty="0">
                <a:solidFill>
                  <a:srgbClr val="009900"/>
                </a:solidFill>
                <a:latin typeface="Calibri"/>
                <a:cs typeface="Calibri"/>
              </a:rPr>
              <a:t> </a:t>
            </a:r>
            <a:r>
              <a:rPr sz="1100" dirty="0">
                <a:latin typeface="Calibri"/>
                <a:cs typeface="Calibri"/>
              </a:rPr>
              <a:t>maximizes</a:t>
            </a:r>
            <a:r>
              <a:rPr sz="1100" spc="200" dirty="0">
                <a:latin typeface="Calibri"/>
                <a:cs typeface="Calibri"/>
              </a:rPr>
              <a:t> </a:t>
            </a:r>
            <a:r>
              <a:rPr sz="1100" dirty="0">
                <a:latin typeface="Calibri"/>
                <a:cs typeface="Calibri"/>
              </a:rPr>
              <a:t>a</a:t>
            </a:r>
            <a:r>
              <a:rPr sz="1100" spc="195" dirty="0">
                <a:latin typeface="Calibri"/>
                <a:cs typeface="Calibri"/>
              </a:rPr>
              <a:t> </a:t>
            </a:r>
            <a:r>
              <a:rPr sz="1100" i="1" dirty="0">
                <a:solidFill>
                  <a:srgbClr val="009900"/>
                </a:solidFill>
                <a:latin typeface="Calibri"/>
                <a:cs typeface="Calibri"/>
              </a:rPr>
              <a:t>soft</a:t>
            </a:r>
            <a:r>
              <a:rPr sz="1100" i="1" spc="200" dirty="0">
                <a:solidFill>
                  <a:srgbClr val="009900"/>
                </a:solidFill>
                <a:latin typeface="Calibri"/>
                <a:cs typeface="Calibri"/>
              </a:rPr>
              <a:t> </a:t>
            </a:r>
            <a:r>
              <a:rPr sz="1100" spc="-10" dirty="0">
                <a:latin typeface="Calibri"/>
                <a:cs typeface="Calibri"/>
              </a:rPr>
              <a:t>margin.</a:t>
            </a:r>
            <a:endParaRPr sz="1100">
              <a:latin typeface="Calibri"/>
              <a:cs typeface="Calibri"/>
            </a:endParaRPr>
          </a:p>
        </p:txBody>
      </p:sp>
      <p:sp>
        <p:nvSpPr>
          <p:cNvPr id="121" name="Footer Placeholder 120">
            <a:extLst>
              <a:ext uri="{FF2B5EF4-FFF2-40B4-BE49-F238E27FC236}">
                <a16:creationId xmlns:a16="http://schemas.microsoft.com/office/drawing/2014/main" id="{6A5557EB-9F1B-E89C-EF41-2C309C688C77}"/>
              </a:ext>
            </a:extLst>
          </p:cNvPr>
          <p:cNvSpPr>
            <a:spLocks noGrp="1"/>
          </p:cNvSpPr>
          <p:nvPr>
            <p:ph type="ftr" sz="quarter" idx="5"/>
          </p:nvPr>
        </p:nvSpPr>
        <p:spPr/>
        <p:txBody>
          <a:bodyPr/>
          <a:lstStyle/>
          <a:p>
            <a:r>
              <a:rPr lang="en-US"/>
              <a:t>Dr. Malak Abdullah</a:t>
            </a: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37AA2-0F19-CA40-BB1C-49571D437333}"/>
              </a:ext>
            </a:extLst>
          </p:cNvPr>
          <p:cNvSpPr>
            <a:spLocks noGrp="1"/>
          </p:cNvSpPr>
          <p:nvPr>
            <p:ph idx="1"/>
          </p:nvPr>
        </p:nvSpPr>
        <p:spPr>
          <a:xfrm>
            <a:off x="60770" y="132786"/>
            <a:ext cx="4458281" cy="1981936"/>
          </a:xfrm>
        </p:spPr>
        <p:txBody>
          <a:bodyPr>
            <a:normAutofit lnSpcReduction="10000"/>
          </a:bodyPr>
          <a:lstStyle/>
          <a:p>
            <a:r>
              <a:rPr lang="en-US" dirty="0"/>
              <a:t>The support vector classifier contains a tuning parameter in order to control how much misclassification it will allow. </a:t>
            </a:r>
          </a:p>
          <a:p>
            <a:r>
              <a:rPr lang="en-US" dirty="0"/>
              <a:t>This tuning parameter is important when looking to minimize error. As with all supervised learning, there is a bias-variance tradeoff. </a:t>
            </a:r>
          </a:p>
          <a:p>
            <a:endParaRPr lang="en-US" dirty="0"/>
          </a:p>
          <a:p>
            <a:endParaRPr lang="en-US" dirty="0"/>
          </a:p>
          <a:p>
            <a:endParaRPr lang="en-US" dirty="0"/>
          </a:p>
          <a:p>
            <a:r>
              <a:rPr lang="en-US" dirty="0"/>
              <a:t>If the slack variable is equal to zero then it means that “</a:t>
            </a:r>
            <a:r>
              <a:rPr lang="en-US" dirty="0" err="1"/>
              <a:t>i</a:t>
            </a:r>
            <a:r>
              <a:rPr lang="en-US" dirty="0"/>
              <a:t> </a:t>
            </a:r>
            <a:r>
              <a:rPr lang="en-US" dirty="0" err="1"/>
              <a:t>th</a:t>
            </a:r>
            <a:r>
              <a:rPr lang="en-US" dirty="0"/>
              <a:t>” observation is on correct side of margin and if slack variable is &gt; than 0 then it means “</a:t>
            </a:r>
            <a:r>
              <a:rPr lang="en-US" dirty="0" err="1"/>
              <a:t>i</a:t>
            </a:r>
            <a:r>
              <a:rPr lang="en-US" dirty="0"/>
              <a:t> </a:t>
            </a:r>
            <a:r>
              <a:rPr lang="en-US" dirty="0" err="1"/>
              <a:t>th</a:t>
            </a:r>
            <a:r>
              <a:rPr lang="en-US" dirty="0"/>
              <a:t>” observation is on wrong side of margin.</a:t>
            </a:r>
            <a:r>
              <a:rPr lang="en-US" b="1" dirty="0"/>
              <a:t> If slack variable is greater than 1 then “</a:t>
            </a:r>
            <a:r>
              <a:rPr lang="en-US" b="1" dirty="0" err="1"/>
              <a:t>i</a:t>
            </a:r>
            <a:r>
              <a:rPr lang="en-US" b="1" dirty="0"/>
              <a:t> </a:t>
            </a:r>
            <a:r>
              <a:rPr lang="en-US" b="1" dirty="0" err="1"/>
              <a:t>th</a:t>
            </a:r>
            <a:r>
              <a:rPr lang="en-US" b="1" dirty="0"/>
              <a:t>” observation is on the wrong side of the hyperplane.</a:t>
            </a:r>
          </a:p>
          <a:p>
            <a:r>
              <a:rPr lang="en-US" dirty="0"/>
              <a:t>The variable C is the </a:t>
            </a:r>
            <a:r>
              <a:rPr lang="en-US" i="1" dirty="0"/>
              <a:t>penalty </a:t>
            </a:r>
            <a:r>
              <a:rPr lang="en-US" dirty="0"/>
              <a:t>strength, which specifies how much do we care about errors (training points that are on the wrong side).</a:t>
            </a:r>
          </a:p>
        </p:txBody>
      </p:sp>
      <p:sp>
        <p:nvSpPr>
          <p:cNvPr id="5" name="Footer Placeholder 4">
            <a:extLst>
              <a:ext uri="{FF2B5EF4-FFF2-40B4-BE49-F238E27FC236}">
                <a16:creationId xmlns:a16="http://schemas.microsoft.com/office/drawing/2014/main" id="{3854271F-5308-D34D-9BB7-150B38DB055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0058EC8B-FEB6-1745-8552-95D3B5A5D978}"/>
              </a:ext>
            </a:extLst>
          </p:cNvPr>
          <p:cNvPicPr>
            <a:picLocks noChangeAspect="1"/>
          </p:cNvPicPr>
          <p:nvPr/>
        </p:nvPicPr>
        <p:blipFill rotWithShape="1">
          <a:blip r:embed="rId2"/>
          <a:srcRect l="6276" t="20053" r="-790" b="10683"/>
          <a:stretch/>
        </p:blipFill>
        <p:spPr>
          <a:xfrm>
            <a:off x="1238250" y="815975"/>
            <a:ext cx="1964266" cy="304800"/>
          </a:xfrm>
          <a:prstGeom prst="rect">
            <a:avLst/>
          </a:prstGeom>
        </p:spPr>
      </p:pic>
      <p:pic>
        <p:nvPicPr>
          <p:cNvPr id="8" name="Picture 7">
            <a:extLst>
              <a:ext uri="{FF2B5EF4-FFF2-40B4-BE49-F238E27FC236}">
                <a16:creationId xmlns:a16="http://schemas.microsoft.com/office/drawing/2014/main" id="{1B934EF2-D952-5740-9698-B60694EEED92}"/>
              </a:ext>
            </a:extLst>
          </p:cNvPr>
          <p:cNvPicPr>
            <a:picLocks noChangeAspect="1"/>
          </p:cNvPicPr>
          <p:nvPr/>
        </p:nvPicPr>
        <p:blipFill>
          <a:blip r:embed="rId3"/>
          <a:stretch>
            <a:fillRect/>
          </a:stretch>
        </p:blipFill>
        <p:spPr>
          <a:xfrm>
            <a:off x="1138266" y="2187575"/>
            <a:ext cx="2303288" cy="1140390"/>
          </a:xfrm>
          <a:prstGeom prst="rect">
            <a:avLst/>
          </a:prstGeom>
        </p:spPr>
      </p:pic>
    </p:spTree>
    <p:extLst>
      <p:ext uri="{BB962C8B-B14F-4D97-AF65-F5344CB8AC3E}">
        <p14:creationId xmlns:p14="http://schemas.microsoft.com/office/powerpoint/2010/main" val="243313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17550">
              <a:lnSpc>
                <a:spcPct val="100000"/>
              </a:lnSpc>
              <a:spcBef>
                <a:spcPts val="135"/>
              </a:spcBef>
            </a:pPr>
            <a:r>
              <a:rPr spc="50" dirty="0"/>
              <a:t>Support</a:t>
            </a:r>
            <a:r>
              <a:rPr spc="240" dirty="0"/>
              <a:t> </a:t>
            </a:r>
            <a:r>
              <a:rPr dirty="0"/>
              <a:t>Vector</a:t>
            </a:r>
            <a:r>
              <a:rPr spc="245" dirty="0"/>
              <a:t> </a:t>
            </a:r>
            <a:r>
              <a:rPr spc="-10" dirty="0"/>
              <a:t>Classifier</a:t>
            </a:r>
          </a:p>
        </p:txBody>
      </p:sp>
      <p:grpSp>
        <p:nvGrpSpPr>
          <p:cNvPr id="3" name="object 3"/>
          <p:cNvGrpSpPr/>
          <p:nvPr/>
        </p:nvGrpSpPr>
        <p:grpSpPr>
          <a:xfrm>
            <a:off x="611442" y="1155792"/>
            <a:ext cx="1353820" cy="1140460"/>
            <a:chOff x="611442" y="728070"/>
            <a:chExt cx="1353820" cy="1140460"/>
          </a:xfrm>
        </p:grpSpPr>
        <p:sp>
          <p:nvSpPr>
            <p:cNvPr id="4" name="object 4"/>
            <p:cNvSpPr/>
            <p:nvPr/>
          </p:nvSpPr>
          <p:spPr>
            <a:xfrm>
              <a:off x="611442" y="729889"/>
              <a:ext cx="1348105" cy="1138555"/>
            </a:xfrm>
            <a:custGeom>
              <a:avLst/>
              <a:gdLst/>
              <a:ahLst/>
              <a:cxnLst/>
              <a:rect l="l" t="t" r="r" b="b"/>
              <a:pathLst>
                <a:path w="1348105" h="1138555">
                  <a:moveTo>
                    <a:pt x="82604" y="1103578"/>
                  </a:moveTo>
                  <a:lnTo>
                    <a:pt x="1296580" y="1103578"/>
                  </a:lnTo>
                </a:path>
                <a:path w="1348105" h="1138555">
                  <a:moveTo>
                    <a:pt x="82604" y="1103578"/>
                  </a:moveTo>
                  <a:lnTo>
                    <a:pt x="82604" y="1138503"/>
                  </a:lnTo>
                </a:path>
                <a:path w="1348105" h="1138555">
                  <a:moveTo>
                    <a:pt x="284916" y="1103578"/>
                  </a:moveTo>
                  <a:lnTo>
                    <a:pt x="284916" y="1138503"/>
                  </a:lnTo>
                </a:path>
                <a:path w="1348105" h="1138555">
                  <a:moveTo>
                    <a:pt x="487279" y="1103578"/>
                  </a:moveTo>
                  <a:lnTo>
                    <a:pt x="487279" y="1138503"/>
                  </a:lnTo>
                </a:path>
                <a:path w="1348105" h="1138555">
                  <a:moveTo>
                    <a:pt x="689592" y="1103578"/>
                  </a:moveTo>
                  <a:lnTo>
                    <a:pt x="689592" y="1138503"/>
                  </a:lnTo>
                </a:path>
                <a:path w="1348105" h="1138555">
                  <a:moveTo>
                    <a:pt x="891905" y="1103578"/>
                  </a:moveTo>
                  <a:lnTo>
                    <a:pt x="891905" y="1138503"/>
                  </a:lnTo>
                </a:path>
                <a:path w="1348105" h="1138555">
                  <a:moveTo>
                    <a:pt x="1094267" y="1103578"/>
                  </a:moveTo>
                  <a:lnTo>
                    <a:pt x="1094267" y="1138503"/>
                  </a:lnTo>
                </a:path>
                <a:path w="1348105" h="1138555">
                  <a:moveTo>
                    <a:pt x="1296580" y="1103578"/>
                  </a:moveTo>
                  <a:lnTo>
                    <a:pt x="1296580" y="1138503"/>
                  </a:lnTo>
                </a:path>
                <a:path w="1348105" h="1138555">
                  <a:moveTo>
                    <a:pt x="34924" y="1057644"/>
                  </a:moveTo>
                  <a:lnTo>
                    <a:pt x="34924" y="56508"/>
                  </a:lnTo>
                </a:path>
                <a:path w="1348105" h="1138555">
                  <a:moveTo>
                    <a:pt x="34924" y="1057644"/>
                  </a:moveTo>
                  <a:lnTo>
                    <a:pt x="0" y="1057644"/>
                  </a:lnTo>
                </a:path>
                <a:path w="1348105" h="1138555">
                  <a:moveTo>
                    <a:pt x="34924" y="857416"/>
                  </a:moveTo>
                  <a:lnTo>
                    <a:pt x="0" y="857416"/>
                  </a:lnTo>
                </a:path>
                <a:path w="1348105" h="1138555">
                  <a:moveTo>
                    <a:pt x="34924" y="657190"/>
                  </a:moveTo>
                  <a:lnTo>
                    <a:pt x="0" y="657190"/>
                  </a:lnTo>
                </a:path>
                <a:path w="1348105" h="1138555">
                  <a:moveTo>
                    <a:pt x="34924" y="456963"/>
                  </a:moveTo>
                  <a:lnTo>
                    <a:pt x="0" y="456963"/>
                  </a:lnTo>
                </a:path>
                <a:path w="1348105" h="1138555">
                  <a:moveTo>
                    <a:pt x="34924" y="256735"/>
                  </a:moveTo>
                  <a:lnTo>
                    <a:pt x="0" y="256735"/>
                  </a:lnTo>
                </a:path>
                <a:path w="1348105" h="1138555">
                  <a:moveTo>
                    <a:pt x="34924" y="56508"/>
                  </a:moveTo>
                  <a:lnTo>
                    <a:pt x="0" y="56508"/>
                  </a:lnTo>
                </a:path>
                <a:path w="1348105" h="1138555">
                  <a:moveTo>
                    <a:pt x="34924" y="1103578"/>
                  </a:moveTo>
                  <a:lnTo>
                    <a:pt x="1348044" y="1103578"/>
                  </a:lnTo>
                  <a:lnTo>
                    <a:pt x="1348044" y="0"/>
                  </a:lnTo>
                  <a:lnTo>
                    <a:pt x="34924" y="0"/>
                  </a:lnTo>
                  <a:lnTo>
                    <a:pt x="34924" y="1103578"/>
                  </a:lnTo>
                </a:path>
              </a:pathLst>
            </a:custGeom>
            <a:ln w="3637">
              <a:solidFill>
                <a:srgbClr val="000000"/>
              </a:solidFill>
            </a:ln>
          </p:spPr>
          <p:txBody>
            <a:bodyPr wrap="square" lIns="0" tIns="0" rIns="0" bIns="0" rtlCol="0"/>
            <a:lstStyle/>
            <a:p>
              <a:endParaRPr/>
            </a:p>
          </p:txBody>
        </p:sp>
        <p:sp>
          <p:nvSpPr>
            <p:cNvPr id="5" name="object 5"/>
            <p:cNvSpPr/>
            <p:nvPr/>
          </p:nvSpPr>
          <p:spPr>
            <a:xfrm>
              <a:off x="646366" y="1195729"/>
              <a:ext cx="1313180" cy="276225"/>
            </a:xfrm>
            <a:custGeom>
              <a:avLst/>
              <a:gdLst/>
              <a:ahLst/>
              <a:cxnLst/>
              <a:rect l="l" t="t" r="r" b="b"/>
              <a:pathLst>
                <a:path w="1313180" h="276225">
                  <a:moveTo>
                    <a:pt x="0" y="0"/>
                  </a:moveTo>
                  <a:lnTo>
                    <a:pt x="1313119" y="275652"/>
                  </a:lnTo>
                </a:path>
              </a:pathLst>
            </a:custGeom>
            <a:ln w="10913">
              <a:solidFill>
                <a:srgbClr val="000000"/>
              </a:solidFill>
            </a:ln>
          </p:spPr>
          <p:txBody>
            <a:bodyPr wrap="square" lIns="0" tIns="0" rIns="0" bIns="0" rtlCol="0"/>
            <a:lstStyle/>
            <a:p>
              <a:endParaRPr/>
            </a:p>
          </p:txBody>
        </p:sp>
        <p:sp>
          <p:nvSpPr>
            <p:cNvPr id="6" name="object 6"/>
            <p:cNvSpPr/>
            <p:nvPr/>
          </p:nvSpPr>
          <p:spPr>
            <a:xfrm>
              <a:off x="646366" y="866673"/>
              <a:ext cx="1313180" cy="934085"/>
            </a:xfrm>
            <a:custGeom>
              <a:avLst/>
              <a:gdLst/>
              <a:ahLst/>
              <a:cxnLst/>
              <a:rect l="l" t="t" r="r" b="b"/>
              <a:pathLst>
                <a:path w="1313180" h="934085">
                  <a:moveTo>
                    <a:pt x="0" y="0"/>
                  </a:moveTo>
                  <a:lnTo>
                    <a:pt x="1313119" y="275652"/>
                  </a:lnTo>
                </a:path>
                <a:path w="1313180" h="934085">
                  <a:moveTo>
                    <a:pt x="0" y="658112"/>
                  </a:moveTo>
                  <a:lnTo>
                    <a:pt x="1313119" y="933764"/>
                  </a:lnTo>
                </a:path>
              </a:pathLst>
            </a:custGeom>
            <a:ln w="7275">
              <a:solidFill>
                <a:srgbClr val="000000"/>
              </a:solidFill>
              <a:prstDash val="lgDash"/>
            </a:ln>
          </p:spPr>
          <p:txBody>
            <a:bodyPr wrap="square" lIns="0" tIns="0" rIns="0" bIns="0" rtlCol="0"/>
            <a:lstStyle/>
            <a:p>
              <a:endParaRPr/>
            </a:p>
          </p:txBody>
        </p:sp>
      </p:grpSp>
      <p:sp>
        <p:nvSpPr>
          <p:cNvPr id="7" name="object 7"/>
          <p:cNvSpPr txBox="1"/>
          <p:nvPr/>
        </p:nvSpPr>
        <p:spPr>
          <a:xfrm>
            <a:off x="623898" y="2316009"/>
            <a:ext cx="32575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−0.5</a:t>
            </a:r>
            <a:r>
              <a:rPr sz="450" spc="305" dirty="0">
                <a:latin typeface="Microsoft Sans Serif"/>
                <a:cs typeface="Microsoft Sans Serif"/>
              </a:rPr>
              <a:t>  </a:t>
            </a:r>
            <a:r>
              <a:rPr sz="450" spc="-25" dirty="0">
                <a:latin typeface="Microsoft Sans Serif"/>
                <a:cs typeface="Microsoft Sans Serif"/>
              </a:rPr>
              <a:t>0.0</a:t>
            </a:r>
            <a:endParaRPr sz="450">
              <a:latin typeface="Microsoft Sans Serif"/>
              <a:cs typeface="Microsoft Sans Serif"/>
            </a:endParaRPr>
          </a:p>
        </p:txBody>
      </p:sp>
      <p:sp>
        <p:nvSpPr>
          <p:cNvPr id="8" name="object 8"/>
          <p:cNvSpPr txBox="1"/>
          <p:nvPr/>
        </p:nvSpPr>
        <p:spPr>
          <a:xfrm>
            <a:off x="1045570" y="2316009"/>
            <a:ext cx="51117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0.5</a:t>
            </a:r>
            <a:r>
              <a:rPr sz="450" spc="375" dirty="0">
                <a:latin typeface="Microsoft Sans Serif"/>
                <a:cs typeface="Microsoft Sans Serif"/>
              </a:rPr>
              <a:t>  </a:t>
            </a:r>
            <a:r>
              <a:rPr sz="450" dirty="0">
                <a:latin typeface="Microsoft Sans Serif"/>
                <a:cs typeface="Microsoft Sans Serif"/>
              </a:rPr>
              <a:t>1.0</a:t>
            </a:r>
            <a:r>
              <a:rPr sz="450" spc="375" dirty="0">
                <a:latin typeface="Microsoft Sans Serif"/>
                <a:cs typeface="Microsoft Sans Serif"/>
              </a:rPr>
              <a:t>  </a:t>
            </a:r>
            <a:r>
              <a:rPr sz="450" spc="-25" dirty="0">
                <a:latin typeface="Microsoft Sans Serif"/>
                <a:cs typeface="Microsoft Sans Serif"/>
              </a:rPr>
              <a:t>1.5</a:t>
            </a:r>
            <a:endParaRPr sz="450">
              <a:latin typeface="Microsoft Sans Serif"/>
              <a:cs typeface="Microsoft Sans Serif"/>
            </a:endParaRPr>
          </a:p>
        </p:txBody>
      </p:sp>
      <p:sp>
        <p:nvSpPr>
          <p:cNvPr id="9" name="object 9"/>
          <p:cNvSpPr txBox="1"/>
          <p:nvPr/>
        </p:nvSpPr>
        <p:spPr>
          <a:xfrm>
            <a:off x="1652558" y="2316009"/>
            <a:ext cx="106680" cy="95250"/>
          </a:xfrm>
          <a:prstGeom prst="rect">
            <a:avLst/>
          </a:prstGeom>
        </p:spPr>
        <p:txBody>
          <a:bodyPr vert="horz" wrap="square" lIns="0" tIns="13335" rIns="0" bIns="0" rtlCol="0">
            <a:spAutoFit/>
          </a:bodyPr>
          <a:lstStyle/>
          <a:p>
            <a:pPr marL="12700">
              <a:lnSpc>
                <a:spcPct val="100000"/>
              </a:lnSpc>
              <a:spcBef>
                <a:spcPts val="105"/>
              </a:spcBef>
            </a:pPr>
            <a:r>
              <a:rPr sz="450" spc="-25" dirty="0">
                <a:latin typeface="Microsoft Sans Serif"/>
                <a:cs typeface="Microsoft Sans Serif"/>
              </a:rPr>
              <a:t>2.0</a:t>
            </a:r>
            <a:endParaRPr sz="450">
              <a:latin typeface="Microsoft Sans Serif"/>
              <a:cs typeface="Microsoft Sans Serif"/>
            </a:endParaRPr>
          </a:p>
        </p:txBody>
      </p:sp>
      <p:sp>
        <p:nvSpPr>
          <p:cNvPr id="10" name="object 10"/>
          <p:cNvSpPr txBox="1"/>
          <p:nvPr/>
        </p:nvSpPr>
        <p:spPr>
          <a:xfrm>
            <a:off x="1854871" y="2316009"/>
            <a:ext cx="106680" cy="95250"/>
          </a:xfrm>
          <a:prstGeom prst="rect">
            <a:avLst/>
          </a:prstGeom>
        </p:spPr>
        <p:txBody>
          <a:bodyPr vert="horz" wrap="square" lIns="0" tIns="13335" rIns="0" bIns="0" rtlCol="0">
            <a:spAutoFit/>
          </a:bodyPr>
          <a:lstStyle/>
          <a:p>
            <a:pPr marL="12700">
              <a:lnSpc>
                <a:spcPct val="100000"/>
              </a:lnSpc>
              <a:spcBef>
                <a:spcPts val="105"/>
              </a:spcBef>
            </a:pPr>
            <a:r>
              <a:rPr sz="450" spc="-25" dirty="0">
                <a:latin typeface="Microsoft Sans Serif"/>
                <a:cs typeface="Microsoft Sans Serif"/>
              </a:rPr>
              <a:t>2.5</a:t>
            </a:r>
            <a:endParaRPr sz="450">
              <a:latin typeface="Microsoft Sans Serif"/>
              <a:cs typeface="Microsoft Sans Serif"/>
            </a:endParaRPr>
          </a:p>
        </p:txBody>
      </p:sp>
      <p:sp>
        <p:nvSpPr>
          <p:cNvPr id="11" name="object 11"/>
          <p:cNvSpPr txBox="1"/>
          <p:nvPr/>
        </p:nvSpPr>
        <p:spPr>
          <a:xfrm>
            <a:off x="493473" y="2169378"/>
            <a:ext cx="83820" cy="92075"/>
          </a:xfrm>
          <a:prstGeom prst="rect">
            <a:avLst/>
          </a:prstGeom>
        </p:spPr>
        <p:txBody>
          <a:bodyPr vert="vert270" wrap="square" lIns="0" tIns="11430" rIns="0" bIns="0" rtlCol="0">
            <a:spAutoFit/>
          </a:bodyPr>
          <a:lstStyle/>
          <a:p>
            <a:pPr marL="12700">
              <a:lnSpc>
                <a:spcPct val="100000"/>
              </a:lnSpc>
              <a:spcBef>
                <a:spcPts val="90"/>
              </a:spcBef>
            </a:pPr>
            <a:r>
              <a:rPr sz="450" spc="-25" dirty="0">
                <a:latin typeface="Microsoft Sans Serif"/>
                <a:cs typeface="Microsoft Sans Serif"/>
              </a:rPr>
              <a:t>−1</a:t>
            </a:r>
            <a:endParaRPr sz="450">
              <a:latin typeface="Microsoft Sans Serif"/>
              <a:cs typeface="Microsoft Sans Serif"/>
            </a:endParaRPr>
          </a:p>
        </p:txBody>
      </p:sp>
      <p:sp>
        <p:nvSpPr>
          <p:cNvPr id="12" name="object 12"/>
          <p:cNvSpPr txBox="1"/>
          <p:nvPr/>
        </p:nvSpPr>
        <p:spPr>
          <a:xfrm>
            <a:off x="493473" y="198614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0</a:t>
            </a:r>
            <a:endParaRPr sz="450">
              <a:latin typeface="Microsoft Sans Serif"/>
              <a:cs typeface="Microsoft Sans Serif"/>
            </a:endParaRPr>
          </a:p>
        </p:txBody>
      </p:sp>
      <p:sp>
        <p:nvSpPr>
          <p:cNvPr id="13" name="object 13"/>
          <p:cNvSpPr txBox="1"/>
          <p:nvPr/>
        </p:nvSpPr>
        <p:spPr>
          <a:xfrm>
            <a:off x="493473" y="1785921"/>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1</a:t>
            </a:r>
            <a:endParaRPr sz="450">
              <a:latin typeface="Microsoft Sans Serif"/>
              <a:cs typeface="Microsoft Sans Serif"/>
            </a:endParaRPr>
          </a:p>
        </p:txBody>
      </p:sp>
      <p:sp>
        <p:nvSpPr>
          <p:cNvPr id="14" name="object 14"/>
          <p:cNvSpPr txBox="1"/>
          <p:nvPr/>
        </p:nvSpPr>
        <p:spPr>
          <a:xfrm>
            <a:off x="493473" y="1585693"/>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2</a:t>
            </a:r>
            <a:endParaRPr sz="450">
              <a:latin typeface="Microsoft Sans Serif"/>
              <a:cs typeface="Microsoft Sans Serif"/>
            </a:endParaRPr>
          </a:p>
        </p:txBody>
      </p:sp>
      <p:sp>
        <p:nvSpPr>
          <p:cNvPr id="15" name="object 15"/>
          <p:cNvSpPr txBox="1"/>
          <p:nvPr/>
        </p:nvSpPr>
        <p:spPr>
          <a:xfrm>
            <a:off x="493473" y="1385465"/>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3</a:t>
            </a:r>
            <a:endParaRPr sz="450">
              <a:latin typeface="Microsoft Sans Serif"/>
              <a:cs typeface="Microsoft Sans Serif"/>
            </a:endParaRPr>
          </a:p>
        </p:txBody>
      </p:sp>
      <p:sp>
        <p:nvSpPr>
          <p:cNvPr id="16" name="object 16"/>
          <p:cNvSpPr txBox="1"/>
          <p:nvPr/>
        </p:nvSpPr>
        <p:spPr>
          <a:xfrm>
            <a:off x="493473" y="118523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4</a:t>
            </a:r>
            <a:endParaRPr sz="450">
              <a:latin typeface="Microsoft Sans Serif"/>
              <a:cs typeface="Microsoft Sans Serif"/>
            </a:endParaRPr>
          </a:p>
        </p:txBody>
      </p:sp>
      <p:sp>
        <p:nvSpPr>
          <p:cNvPr id="17" name="object 17"/>
          <p:cNvSpPr txBox="1"/>
          <p:nvPr/>
        </p:nvSpPr>
        <p:spPr>
          <a:xfrm>
            <a:off x="1344204" y="1823347"/>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1</a:t>
            </a:r>
            <a:endParaRPr sz="500">
              <a:latin typeface="Microsoft Sans Serif"/>
              <a:cs typeface="Microsoft Sans Serif"/>
            </a:endParaRPr>
          </a:p>
        </p:txBody>
      </p:sp>
      <p:sp>
        <p:nvSpPr>
          <p:cNvPr id="18" name="object 18"/>
          <p:cNvSpPr txBox="1"/>
          <p:nvPr/>
        </p:nvSpPr>
        <p:spPr>
          <a:xfrm>
            <a:off x="1428698" y="206664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2</a:t>
            </a:r>
            <a:endParaRPr sz="500">
              <a:latin typeface="Microsoft Sans Serif"/>
              <a:cs typeface="Microsoft Sans Serif"/>
            </a:endParaRPr>
          </a:p>
        </p:txBody>
      </p:sp>
      <p:sp>
        <p:nvSpPr>
          <p:cNvPr id="19" name="object 19"/>
          <p:cNvSpPr txBox="1"/>
          <p:nvPr/>
        </p:nvSpPr>
        <p:spPr>
          <a:xfrm>
            <a:off x="663439" y="192845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3</a:t>
            </a:r>
            <a:endParaRPr sz="500">
              <a:latin typeface="Microsoft Sans Serif"/>
              <a:cs typeface="Microsoft Sans Serif"/>
            </a:endParaRPr>
          </a:p>
        </p:txBody>
      </p:sp>
      <p:sp>
        <p:nvSpPr>
          <p:cNvPr id="20" name="object 20"/>
          <p:cNvSpPr txBox="1"/>
          <p:nvPr/>
        </p:nvSpPr>
        <p:spPr>
          <a:xfrm>
            <a:off x="948212" y="2055441"/>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4</a:t>
            </a:r>
            <a:endParaRPr sz="500">
              <a:latin typeface="Microsoft Sans Serif"/>
              <a:cs typeface="Microsoft Sans Serif"/>
            </a:endParaRPr>
          </a:p>
        </p:txBody>
      </p:sp>
      <p:sp>
        <p:nvSpPr>
          <p:cNvPr id="21" name="object 21"/>
          <p:cNvSpPr txBox="1"/>
          <p:nvPr/>
        </p:nvSpPr>
        <p:spPr>
          <a:xfrm>
            <a:off x="1157072" y="2031722"/>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5</a:t>
            </a:r>
            <a:endParaRPr sz="500">
              <a:latin typeface="Microsoft Sans Serif"/>
              <a:cs typeface="Microsoft Sans Serif"/>
            </a:endParaRPr>
          </a:p>
        </p:txBody>
      </p:sp>
      <p:sp>
        <p:nvSpPr>
          <p:cNvPr id="22" name="object 22"/>
          <p:cNvSpPr txBox="1"/>
          <p:nvPr/>
        </p:nvSpPr>
        <p:spPr>
          <a:xfrm>
            <a:off x="872640" y="2162929"/>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6</a:t>
            </a:r>
            <a:endParaRPr sz="500">
              <a:latin typeface="Microsoft Sans Serif"/>
              <a:cs typeface="Microsoft Sans Serif"/>
            </a:endParaRPr>
          </a:p>
        </p:txBody>
      </p:sp>
      <p:sp>
        <p:nvSpPr>
          <p:cNvPr id="23" name="object 23"/>
          <p:cNvSpPr txBox="1"/>
          <p:nvPr/>
        </p:nvSpPr>
        <p:spPr>
          <a:xfrm>
            <a:off x="1358659" y="120195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7</a:t>
            </a:r>
            <a:endParaRPr sz="500">
              <a:latin typeface="Microsoft Sans Serif"/>
              <a:cs typeface="Microsoft Sans Serif"/>
            </a:endParaRPr>
          </a:p>
        </p:txBody>
      </p:sp>
      <p:sp>
        <p:nvSpPr>
          <p:cNvPr id="24" name="object 24"/>
          <p:cNvSpPr txBox="1"/>
          <p:nvPr/>
        </p:nvSpPr>
        <p:spPr>
          <a:xfrm>
            <a:off x="1555441" y="1576360"/>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8</a:t>
            </a:r>
            <a:endParaRPr sz="500">
              <a:latin typeface="Microsoft Sans Serif"/>
              <a:cs typeface="Microsoft Sans Serif"/>
            </a:endParaRPr>
          </a:p>
        </p:txBody>
      </p:sp>
      <p:sp>
        <p:nvSpPr>
          <p:cNvPr id="25" name="object 25"/>
          <p:cNvSpPr txBox="1"/>
          <p:nvPr/>
        </p:nvSpPr>
        <p:spPr>
          <a:xfrm>
            <a:off x="1811934" y="148832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9</a:t>
            </a:r>
            <a:endParaRPr sz="500">
              <a:latin typeface="Microsoft Sans Serif"/>
              <a:cs typeface="Microsoft Sans Serif"/>
            </a:endParaRPr>
          </a:p>
        </p:txBody>
      </p:sp>
      <p:sp>
        <p:nvSpPr>
          <p:cNvPr id="26" name="object 26"/>
          <p:cNvSpPr txBox="1"/>
          <p:nvPr/>
        </p:nvSpPr>
        <p:spPr>
          <a:xfrm>
            <a:off x="1860382" y="1141078"/>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31B5FF"/>
                </a:solidFill>
                <a:latin typeface="Microsoft Sans Serif"/>
                <a:cs typeface="Microsoft Sans Serif"/>
              </a:rPr>
              <a:t>10</a:t>
            </a:r>
            <a:endParaRPr sz="500">
              <a:latin typeface="Microsoft Sans Serif"/>
              <a:cs typeface="Microsoft Sans Serif"/>
            </a:endParaRPr>
          </a:p>
        </p:txBody>
      </p:sp>
      <p:grpSp>
        <p:nvGrpSpPr>
          <p:cNvPr id="27" name="object 27"/>
          <p:cNvGrpSpPr/>
          <p:nvPr/>
        </p:nvGrpSpPr>
        <p:grpSpPr>
          <a:xfrm>
            <a:off x="2357612" y="1153974"/>
            <a:ext cx="1353820" cy="1142365"/>
            <a:chOff x="2357612" y="726252"/>
            <a:chExt cx="1353820" cy="1142365"/>
          </a:xfrm>
        </p:grpSpPr>
        <p:sp>
          <p:nvSpPr>
            <p:cNvPr id="28" name="object 28"/>
            <p:cNvSpPr/>
            <p:nvPr/>
          </p:nvSpPr>
          <p:spPr>
            <a:xfrm>
              <a:off x="2357612" y="729889"/>
              <a:ext cx="1348105" cy="1138555"/>
            </a:xfrm>
            <a:custGeom>
              <a:avLst/>
              <a:gdLst/>
              <a:ahLst/>
              <a:cxnLst/>
              <a:rect l="l" t="t" r="r" b="b"/>
              <a:pathLst>
                <a:path w="1348104" h="1138555">
                  <a:moveTo>
                    <a:pt x="82603" y="1103578"/>
                  </a:moveTo>
                  <a:lnTo>
                    <a:pt x="1296579" y="1103578"/>
                  </a:lnTo>
                </a:path>
                <a:path w="1348104" h="1138555">
                  <a:moveTo>
                    <a:pt x="82603" y="1103578"/>
                  </a:moveTo>
                  <a:lnTo>
                    <a:pt x="82603" y="1138503"/>
                  </a:lnTo>
                </a:path>
                <a:path w="1348104" h="1138555">
                  <a:moveTo>
                    <a:pt x="284916" y="1103578"/>
                  </a:moveTo>
                  <a:lnTo>
                    <a:pt x="284916" y="1138503"/>
                  </a:lnTo>
                </a:path>
                <a:path w="1348104" h="1138555">
                  <a:moveTo>
                    <a:pt x="487278" y="1103578"/>
                  </a:moveTo>
                  <a:lnTo>
                    <a:pt x="487278" y="1138503"/>
                  </a:lnTo>
                </a:path>
                <a:path w="1348104" h="1138555">
                  <a:moveTo>
                    <a:pt x="689591" y="1103578"/>
                  </a:moveTo>
                  <a:lnTo>
                    <a:pt x="689591" y="1138503"/>
                  </a:lnTo>
                </a:path>
                <a:path w="1348104" h="1138555">
                  <a:moveTo>
                    <a:pt x="891904" y="1103578"/>
                  </a:moveTo>
                  <a:lnTo>
                    <a:pt x="891904" y="1138503"/>
                  </a:lnTo>
                </a:path>
                <a:path w="1348104" h="1138555">
                  <a:moveTo>
                    <a:pt x="1094266" y="1103578"/>
                  </a:moveTo>
                  <a:lnTo>
                    <a:pt x="1094266" y="1138503"/>
                  </a:lnTo>
                </a:path>
                <a:path w="1348104" h="1138555">
                  <a:moveTo>
                    <a:pt x="1296579" y="1103578"/>
                  </a:moveTo>
                  <a:lnTo>
                    <a:pt x="1296579" y="1138503"/>
                  </a:lnTo>
                </a:path>
                <a:path w="1348104" h="1138555">
                  <a:moveTo>
                    <a:pt x="34923" y="1057644"/>
                  </a:moveTo>
                  <a:lnTo>
                    <a:pt x="34923" y="56508"/>
                  </a:lnTo>
                </a:path>
                <a:path w="1348104" h="1138555">
                  <a:moveTo>
                    <a:pt x="34923" y="1057644"/>
                  </a:moveTo>
                  <a:lnTo>
                    <a:pt x="0" y="1057644"/>
                  </a:lnTo>
                </a:path>
                <a:path w="1348104" h="1138555">
                  <a:moveTo>
                    <a:pt x="34923" y="857416"/>
                  </a:moveTo>
                  <a:lnTo>
                    <a:pt x="0" y="857416"/>
                  </a:lnTo>
                </a:path>
                <a:path w="1348104" h="1138555">
                  <a:moveTo>
                    <a:pt x="34923" y="657190"/>
                  </a:moveTo>
                  <a:lnTo>
                    <a:pt x="0" y="657190"/>
                  </a:lnTo>
                </a:path>
                <a:path w="1348104" h="1138555">
                  <a:moveTo>
                    <a:pt x="34923" y="456963"/>
                  </a:moveTo>
                  <a:lnTo>
                    <a:pt x="0" y="456963"/>
                  </a:lnTo>
                </a:path>
                <a:path w="1348104" h="1138555">
                  <a:moveTo>
                    <a:pt x="34923" y="256735"/>
                  </a:moveTo>
                  <a:lnTo>
                    <a:pt x="0" y="256735"/>
                  </a:lnTo>
                </a:path>
                <a:path w="1348104" h="1138555">
                  <a:moveTo>
                    <a:pt x="34923" y="56508"/>
                  </a:moveTo>
                  <a:lnTo>
                    <a:pt x="0" y="56508"/>
                  </a:lnTo>
                </a:path>
                <a:path w="1348104" h="1138555">
                  <a:moveTo>
                    <a:pt x="34923" y="1103578"/>
                  </a:moveTo>
                  <a:lnTo>
                    <a:pt x="1348043" y="1103578"/>
                  </a:lnTo>
                  <a:lnTo>
                    <a:pt x="1348043" y="0"/>
                  </a:lnTo>
                  <a:lnTo>
                    <a:pt x="34923" y="0"/>
                  </a:lnTo>
                  <a:lnTo>
                    <a:pt x="34923" y="1103578"/>
                  </a:lnTo>
                </a:path>
              </a:pathLst>
            </a:custGeom>
            <a:ln w="3637">
              <a:solidFill>
                <a:srgbClr val="000000"/>
              </a:solidFill>
            </a:ln>
          </p:spPr>
          <p:txBody>
            <a:bodyPr wrap="square" lIns="0" tIns="0" rIns="0" bIns="0" rtlCol="0"/>
            <a:lstStyle/>
            <a:p>
              <a:endParaRPr/>
            </a:p>
          </p:txBody>
        </p:sp>
        <p:sp>
          <p:nvSpPr>
            <p:cNvPr id="29" name="object 29"/>
            <p:cNvSpPr/>
            <p:nvPr/>
          </p:nvSpPr>
          <p:spPr>
            <a:xfrm>
              <a:off x="2392536" y="771264"/>
              <a:ext cx="1313180" cy="830580"/>
            </a:xfrm>
            <a:custGeom>
              <a:avLst/>
              <a:gdLst/>
              <a:ahLst/>
              <a:cxnLst/>
              <a:rect l="l" t="t" r="r" b="b"/>
              <a:pathLst>
                <a:path w="1313179" h="830580">
                  <a:moveTo>
                    <a:pt x="0" y="0"/>
                  </a:moveTo>
                  <a:lnTo>
                    <a:pt x="1313120" y="829963"/>
                  </a:lnTo>
                </a:path>
              </a:pathLst>
            </a:custGeom>
            <a:ln w="10913">
              <a:solidFill>
                <a:srgbClr val="000000"/>
              </a:solidFill>
            </a:ln>
          </p:spPr>
          <p:txBody>
            <a:bodyPr wrap="square" lIns="0" tIns="0" rIns="0" bIns="0" rtlCol="0"/>
            <a:lstStyle/>
            <a:p>
              <a:endParaRPr/>
            </a:p>
          </p:txBody>
        </p:sp>
        <p:sp>
          <p:nvSpPr>
            <p:cNvPr id="30" name="object 30"/>
            <p:cNvSpPr/>
            <p:nvPr/>
          </p:nvSpPr>
          <p:spPr>
            <a:xfrm>
              <a:off x="2392536" y="729889"/>
              <a:ext cx="1313180" cy="1103630"/>
            </a:xfrm>
            <a:custGeom>
              <a:avLst/>
              <a:gdLst/>
              <a:ahLst/>
              <a:cxnLst/>
              <a:rect l="l" t="t" r="r" b="b"/>
              <a:pathLst>
                <a:path w="1313179" h="1103630">
                  <a:moveTo>
                    <a:pt x="583105" y="0"/>
                  </a:moveTo>
                  <a:lnTo>
                    <a:pt x="1313120" y="461425"/>
                  </a:lnTo>
                </a:path>
                <a:path w="1313179" h="1103630">
                  <a:moveTo>
                    <a:pt x="0" y="451288"/>
                  </a:moveTo>
                  <a:lnTo>
                    <a:pt x="1032016" y="1103578"/>
                  </a:lnTo>
                </a:path>
              </a:pathLst>
            </a:custGeom>
            <a:ln w="7275">
              <a:solidFill>
                <a:srgbClr val="000000"/>
              </a:solidFill>
              <a:prstDash val="lgDash"/>
            </a:ln>
          </p:spPr>
          <p:txBody>
            <a:bodyPr wrap="square" lIns="0" tIns="0" rIns="0" bIns="0" rtlCol="0"/>
            <a:lstStyle/>
            <a:p>
              <a:endParaRPr/>
            </a:p>
          </p:txBody>
        </p:sp>
      </p:grpSp>
      <p:sp>
        <p:nvSpPr>
          <p:cNvPr id="31" name="object 31"/>
          <p:cNvSpPr txBox="1"/>
          <p:nvPr/>
        </p:nvSpPr>
        <p:spPr>
          <a:xfrm>
            <a:off x="2370066" y="2316009"/>
            <a:ext cx="1337310"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−0.5</a:t>
            </a:r>
            <a:r>
              <a:rPr sz="450" spc="305" dirty="0">
                <a:latin typeface="Microsoft Sans Serif"/>
                <a:cs typeface="Microsoft Sans Serif"/>
              </a:rPr>
              <a:t>  </a:t>
            </a:r>
            <a:r>
              <a:rPr sz="450" dirty="0">
                <a:latin typeface="Microsoft Sans Serif"/>
                <a:cs typeface="Microsoft Sans Serif"/>
              </a:rPr>
              <a:t>0.0</a:t>
            </a:r>
            <a:r>
              <a:rPr sz="450" spc="380" dirty="0">
                <a:latin typeface="Microsoft Sans Serif"/>
                <a:cs typeface="Microsoft Sans Serif"/>
              </a:rPr>
              <a:t>  </a:t>
            </a:r>
            <a:r>
              <a:rPr sz="450" dirty="0">
                <a:latin typeface="Microsoft Sans Serif"/>
                <a:cs typeface="Microsoft Sans Serif"/>
              </a:rPr>
              <a:t>0.5</a:t>
            </a:r>
            <a:r>
              <a:rPr sz="450" spc="375" dirty="0">
                <a:latin typeface="Microsoft Sans Serif"/>
                <a:cs typeface="Microsoft Sans Serif"/>
              </a:rPr>
              <a:t>  </a:t>
            </a:r>
            <a:r>
              <a:rPr sz="450" dirty="0">
                <a:latin typeface="Microsoft Sans Serif"/>
                <a:cs typeface="Microsoft Sans Serif"/>
              </a:rPr>
              <a:t>1.0</a:t>
            </a:r>
            <a:r>
              <a:rPr sz="450" spc="375" dirty="0">
                <a:latin typeface="Microsoft Sans Serif"/>
                <a:cs typeface="Microsoft Sans Serif"/>
              </a:rPr>
              <a:t>  </a:t>
            </a:r>
            <a:r>
              <a:rPr sz="450" dirty="0">
                <a:latin typeface="Microsoft Sans Serif"/>
                <a:cs typeface="Microsoft Sans Serif"/>
              </a:rPr>
              <a:t>1.5</a:t>
            </a:r>
            <a:r>
              <a:rPr sz="450" spc="380" dirty="0">
                <a:latin typeface="Microsoft Sans Serif"/>
                <a:cs typeface="Microsoft Sans Serif"/>
              </a:rPr>
              <a:t>  </a:t>
            </a:r>
            <a:r>
              <a:rPr sz="450" dirty="0">
                <a:latin typeface="Microsoft Sans Serif"/>
                <a:cs typeface="Microsoft Sans Serif"/>
              </a:rPr>
              <a:t>2.0</a:t>
            </a:r>
            <a:r>
              <a:rPr sz="450" spc="375" dirty="0">
                <a:latin typeface="Microsoft Sans Serif"/>
                <a:cs typeface="Microsoft Sans Serif"/>
              </a:rPr>
              <a:t>  </a:t>
            </a:r>
            <a:r>
              <a:rPr sz="450" spc="-55" dirty="0">
                <a:latin typeface="Microsoft Sans Serif"/>
                <a:cs typeface="Microsoft Sans Serif"/>
              </a:rPr>
              <a:t>2.5</a:t>
            </a:r>
            <a:endParaRPr sz="450" dirty="0">
              <a:latin typeface="Microsoft Sans Serif"/>
              <a:cs typeface="Microsoft Sans Serif"/>
            </a:endParaRPr>
          </a:p>
        </p:txBody>
      </p:sp>
      <p:sp>
        <p:nvSpPr>
          <p:cNvPr id="32" name="object 32"/>
          <p:cNvSpPr txBox="1"/>
          <p:nvPr/>
        </p:nvSpPr>
        <p:spPr>
          <a:xfrm>
            <a:off x="2239643" y="2169378"/>
            <a:ext cx="83820" cy="92075"/>
          </a:xfrm>
          <a:prstGeom prst="rect">
            <a:avLst/>
          </a:prstGeom>
        </p:spPr>
        <p:txBody>
          <a:bodyPr vert="vert270" wrap="square" lIns="0" tIns="11430" rIns="0" bIns="0" rtlCol="0">
            <a:spAutoFit/>
          </a:bodyPr>
          <a:lstStyle/>
          <a:p>
            <a:pPr marL="12700">
              <a:lnSpc>
                <a:spcPct val="100000"/>
              </a:lnSpc>
              <a:spcBef>
                <a:spcPts val="90"/>
              </a:spcBef>
            </a:pPr>
            <a:r>
              <a:rPr sz="450" spc="-25" dirty="0">
                <a:latin typeface="Microsoft Sans Serif"/>
                <a:cs typeface="Microsoft Sans Serif"/>
              </a:rPr>
              <a:t>−1</a:t>
            </a:r>
            <a:endParaRPr sz="450">
              <a:latin typeface="Microsoft Sans Serif"/>
              <a:cs typeface="Microsoft Sans Serif"/>
            </a:endParaRPr>
          </a:p>
        </p:txBody>
      </p:sp>
      <p:sp>
        <p:nvSpPr>
          <p:cNvPr id="33" name="object 33"/>
          <p:cNvSpPr txBox="1"/>
          <p:nvPr/>
        </p:nvSpPr>
        <p:spPr>
          <a:xfrm>
            <a:off x="2239643" y="198614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0</a:t>
            </a:r>
            <a:endParaRPr sz="450">
              <a:latin typeface="Microsoft Sans Serif"/>
              <a:cs typeface="Microsoft Sans Serif"/>
            </a:endParaRPr>
          </a:p>
        </p:txBody>
      </p:sp>
      <p:sp>
        <p:nvSpPr>
          <p:cNvPr id="34" name="object 34"/>
          <p:cNvSpPr txBox="1"/>
          <p:nvPr/>
        </p:nvSpPr>
        <p:spPr>
          <a:xfrm>
            <a:off x="2239643" y="1785921"/>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1</a:t>
            </a:r>
            <a:endParaRPr sz="450">
              <a:latin typeface="Microsoft Sans Serif"/>
              <a:cs typeface="Microsoft Sans Serif"/>
            </a:endParaRPr>
          </a:p>
        </p:txBody>
      </p:sp>
      <p:sp>
        <p:nvSpPr>
          <p:cNvPr id="35" name="object 35"/>
          <p:cNvSpPr txBox="1"/>
          <p:nvPr/>
        </p:nvSpPr>
        <p:spPr>
          <a:xfrm>
            <a:off x="2239643" y="1585693"/>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2</a:t>
            </a:r>
            <a:endParaRPr sz="450">
              <a:latin typeface="Microsoft Sans Serif"/>
              <a:cs typeface="Microsoft Sans Serif"/>
            </a:endParaRPr>
          </a:p>
        </p:txBody>
      </p:sp>
      <p:sp>
        <p:nvSpPr>
          <p:cNvPr id="36" name="object 36"/>
          <p:cNvSpPr txBox="1"/>
          <p:nvPr/>
        </p:nvSpPr>
        <p:spPr>
          <a:xfrm>
            <a:off x="2239643" y="1385465"/>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3</a:t>
            </a:r>
            <a:endParaRPr sz="450">
              <a:latin typeface="Microsoft Sans Serif"/>
              <a:cs typeface="Microsoft Sans Serif"/>
            </a:endParaRPr>
          </a:p>
        </p:txBody>
      </p:sp>
      <p:sp>
        <p:nvSpPr>
          <p:cNvPr id="37" name="object 37"/>
          <p:cNvSpPr txBox="1"/>
          <p:nvPr/>
        </p:nvSpPr>
        <p:spPr>
          <a:xfrm>
            <a:off x="2239643" y="1185237"/>
            <a:ext cx="83820" cy="57785"/>
          </a:xfrm>
          <a:prstGeom prst="rect">
            <a:avLst/>
          </a:prstGeom>
        </p:spPr>
        <p:txBody>
          <a:bodyPr vert="vert270" wrap="square" lIns="0" tIns="11430" rIns="0" bIns="0" rtlCol="0">
            <a:spAutoFit/>
          </a:bodyPr>
          <a:lstStyle/>
          <a:p>
            <a:pPr marL="12700">
              <a:lnSpc>
                <a:spcPct val="100000"/>
              </a:lnSpc>
              <a:spcBef>
                <a:spcPts val="90"/>
              </a:spcBef>
            </a:pPr>
            <a:r>
              <a:rPr sz="450" spc="-50" dirty="0">
                <a:latin typeface="Microsoft Sans Serif"/>
                <a:cs typeface="Microsoft Sans Serif"/>
              </a:rPr>
              <a:t>4</a:t>
            </a:r>
            <a:endParaRPr sz="450">
              <a:latin typeface="Microsoft Sans Serif"/>
              <a:cs typeface="Microsoft Sans Serif"/>
            </a:endParaRPr>
          </a:p>
        </p:txBody>
      </p:sp>
      <p:sp>
        <p:nvSpPr>
          <p:cNvPr id="38" name="object 38"/>
          <p:cNvSpPr txBox="1"/>
          <p:nvPr/>
        </p:nvSpPr>
        <p:spPr>
          <a:xfrm>
            <a:off x="3090375" y="1823347"/>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1</a:t>
            </a:r>
            <a:endParaRPr sz="500">
              <a:latin typeface="Microsoft Sans Serif"/>
              <a:cs typeface="Microsoft Sans Serif"/>
            </a:endParaRPr>
          </a:p>
        </p:txBody>
      </p:sp>
      <p:sp>
        <p:nvSpPr>
          <p:cNvPr id="39" name="object 39"/>
          <p:cNvSpPr txBox="1"/>
          <p:nvPr/>
        </p:nvSpPr>
        <p:spPr>
          <a:xfrm>
            <a:off x="3174868" y="206664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2</a:t>
            </a:r>
            <a:endParaRPr sz="500">
              <a:latin typeface="Microsoft Sans Serif"/>
              <a:cs typeface="Microsoft Sans Serif"/>
            </a:endParaRPr>
          </a:p>
        </p:txBody>
      </p:sp>
      <p:sp>
        <p:nvSpPr>
          <p:cNvPr id="40" name="object 40"/>
          <p:cNvSpPr txBox="1"/>
          <p:nvPr/>
        </p:nvSpPr>
        <p:spPr>
          <a:xfrm>
            <a:off x="2409609" y="1928455"/>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3</a:t>
            </a:r>
            <a:endParaRPr sz="500">
              <a:latin typeface="Microsoft Sans Serif"/>
              <a:cs typeface="Microsoft Sans Serif"/>
            </a:endParaRPr>
          </a:p>
        </p:txBody>
      </p:sp>
      <p:sp>
        <p:nvSpPr>
          <p:cNvPr id="41" name="object 41"/>
          <p:cNvSpPr txBox="1"/>
          <p:nvPr/>
        </p:nvSpPr>
        <p:spPr>
          <a:xfrm>
            <a:off x="2694382" y="2055441"/>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4</a:t>
            </a:r>
            <a:endParaRPr sz="500">
              <a:latin typeface="Microsoft Sans Serif"/>
              <a:cs typeface="Microsoft Sans Serif"/>
            </a:endParaRPr>
          </a:p>
        </p:txBody>
      </p:sp>
      <p:sp>
        <p:nvSpPr>
          <p:cNvPr id="42" name="object 42"/>
          <p:cNvSpPr txBox="1"/>
          <p:nvPr/>
        </p:nvSpPr>
        <p:spPr>
          <a:xfrm>
            <a:off x="2903242" y="2031722"/>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5</a:t>
            </a:r>
            <a:endParaRPr sz="500">
              <a:latin typeface="Microsoft Sans Serif"/>
              <a:cs typeface="Microsoft Sans Serif"/>
            </a:endParaRPr>
          </a:p>
        </p:txBody>
      </p:sp>
      <p:sp>
        <p:nvSpPr>
          <p:cNvPr id="43" name="object 43"/>
          <p:cNvSpPr txBox="1"/>
          <p:nvPr/>
        </p:nvSpPr>
        <p:spPr>
          <a:xfrm>
            <a:off x="2618810" y="2162929"/>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C37AC0"/>
                </a:solidFill>
                <a:latin typeface="Microsoft Sans Serif"/>
                <a:cs typeface="Microsoft Sans Serif"/>
              </a:rPr>
              <a:t>6</a:t>
            </a:r>
            <a:endParaRPr sz="500">
              <a:latin typeface="Microsoft Sans Serif"/>
              <a:cs typeface="Microsoft Sans Serif"/>
            </a:endParaRPr>
          </a:p>
        </p:txBody>
      </p:sp>
      <p:sp>
        <p:nvSpPr>
          <p:cNvPr id="44" name="object 44"/>
          <p:cNvSpPr txBox="1"/>
          <p:nvPr/>
        </p:nvSpPr>
        <p:spPr>
          <a:xfrm>
            <a:off x="3104829" y="120195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7</a:t>
            </a:r>
            <a:endParaRPr sz="500">
              <a:latin typeface="Microsoft Sans Serif"/>
              <a:cs typeface="Microsoft Sans Serif"/>
            </a:endParaRPr>
          </a:p>
        </p:txBody>
      </p:sp>
      <p:sp>
        <p:nvSpPr>
          <p:cNvPr id="45" name="object 45"/>
          <p:cNvSpPr txBox="1"/>
          <p:nvPr/>
        </p:nvSpPr>
        <p:spPr>
          <a:xfrm>
            <a:off x="3301612" y="1576360"/>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8</a:t>
            </a:r>
            <a:endParaRPr sz="500">
              <a:latin typeface="Microsoft Sans Serif"/>
              <a:cs typeface="Microsoft Sans Serif"/>
            </a:endParaRPr>
          </a:p>
        </p:txBody>
      </p:sp>
      <p:sp>
        <p:nvSpPr>
          <p:cNvPr id="46" name="object 46"/>
          <p:cNvSpPr txBox="1"/>
          <p:nvPr/>
        </p:nvSpPr>
        <p:spPr>
          <a:xfrm>
            <a:off x="3558104" y="1488323"/>
            <a:ext cx="63500" cy="107314"/>
          </a:xfrm>
          <a:prstGeom prst="rect">
            <a:avLst/>
          </a:prstGeom>
        </p:spPr>
        <p:txBody>
          <a:bodyPr vert="horz" wrap="square" lIns="0" tIns="17145" rIns="0" bIns="0" rtlCol="0">
            <a:spAutoFit/>
          </a:bodyPr>
          <a:lstStyle/>
          <a:p>
            <a:pPr marL="12700">
              <a:lnSpc>
                <a:spcPct val="100000"/>
              </a:lnSpc>
              <a:spcBef>
                <a:spcPts val="135"/>
              </a:spcBef>
            </a:pPr>
            <a:r>
              <a:rPr sz="500" spc="-50" dirty="0">
                <a:solidFill>
                  <a:srgbClr val="31B5FF"/>
                </a:solidFill>
                <a:latin typeface="Microsoft Sans Serif"/>
                <a:cs typeface="Microsoft Sans Serif"/>
              </a:rPr>
              <a:t>9</a:t>
            </a:r>
            <a:endParaRPr sz="500">
              <a:latin typeface="Microsoft Sans Serif"/>
              <a:cs typeface="Microsoft Sans Serif"/>
            </a:endParaRPr>
          </a:p>
        </p:txBody>
      </p:sp>
      <p:sp>
        <p:nvSpPr>
          <p:cNvPr id="47" name="object 47"/>
          <p:cNvSpPr txBox="1"/>
          <p:nvPr/>
        </p:nvSpPr>
        <p:spPr>
          <a:xfrm>
            <a:off x="3606552" y="1141078"/>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31B5FF"/>
                </a:solidFill>
                <a:latin typeface="Microsoft Sans Serif"/>
                <a:cs typeface="Microsoft Sans Serif"/>
              </a:rPr>
              <a:t>10</a:t>
            </a:r>
            <a:endParaRPr sz="500">
              <a:latin typeface="Microsoft Sans Serif"/>
              <a:cs typeface="Microsoft Sans Serif"/>
            </a:endParaRPr>
          </a:p>
        </p:txBody>
      </p:sp>
      <p:sp>
        <p:nvSpPr>
          <p:cNvPr id="48" name="object 48"/>
          <p:cNvSpPr txBox="1"/>
          <p:nvPr/>
        </p:nvSpPr>
        <p:spPr>
          <a:xfrm>
            <a:off x="3071499" y="1422892"/>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C37AC0"/>
                </a:solidFill>
                <a:latin typeface="Microsoft Sans Serif"/>
                <a:cs typeface="Microsoft Sans Serif"/>
              </a:rPr>
              <a:t>11</a:t>
            </a:r>
            <a:endParaRPr sz="500">
              <a:latin typeface="Microsoft Sans Serif"/>
              <a:cs typeface="Microsoft Sans Serif"/>
            </a:endParaRPr>
          </a:p>
        </p:txBody>
      </p:sp>
      <p:sp>
        <p:nvSpPr>
          <p:cNvPr id="49" name="object 49"/>
          <p:cNvSpPr txBox="1"/>
          <p:nvPr/>
        </p:nvSpPr>
        <p:spPr>
          <a:xfrm>
            <a:off x="2837603" y="1877334"/>
            <a:ext cx="100965" cy="107314"/>
          </a:xfrm>
          <a:prstGeom prst="rect">
            <a:avLst/>
          </a:prstGeom>
        </p:spPr>
        <p:txBody>
          <a:bodyPr vert="horz" wrap="square" lIns="0" tIns="17145" rIns="0" bIns="0" rtlCol="0">
            <a:spAutoFit/>
          </a:bodyPr>
          <a:lstStyle/>
          <a:p>
            <a:pPr marL="12700">
              <a:lnSpc>
                <a:spcPct val="100000"/>
              </a:lnSpc>
              <a:spcBef>
                <a:spcPts val="135"/>
              </a:spcBef>
            </a:pPr>
            <a:r>
              <a:rPr sz="500" spc="-25" dirty="0">
                <a:solidFill>
                  <a:srgbClr val="31B5FF"/>
                </a:solidFill>
                <a:latin typeface="Microsoft Sans Serif"/>
                <a:cs typeface="Microsoft Sans Serif"/>
              </a:rPr>
              <a:t>12</a:t>
            </a:r>
            <a:endParaRPr sz="500">
              <a:latin typeface="Microsoft Sans Serif"/>
              <a:cs typeface="Microsoft Sans Serif"/>
            </a:endParaRPr>
          </a:p>
        </p:txBody>
      </p:sp>
      <p:sp>
        <p:nvSpPr>
          <p:cNvPr id="50" name="object 50"/>
          <p:cNvSpPr txBox="1"/>
          <p:nvPr/>
        </p:nvSpPr>
        <p:spPr>
          <a:xfrm>
            <a:off x="2976689" y="2443480"/>
            <a:ext cx="173355" cy="125095"/>
          </a:xfrm>
          <a:prstGeom prst="rect">
            <a:avLst/>
          </a:prstGeom>
        </p:spPr>
        <p:txBody>
          <a:bodyPr vert="horz" wrap="square" lIns="0" tIns="12700" rIns="0" bIns="0" rtlCol="0">
            <a:spAutoFit/>
          </a:bodyPr>
          <a:lstStyle/>
          <a:p>
            <a:pPr marL="38100">
              <a:lnSpc>
                <a:spcPct val="100000"/>
              </a:lnSpc>
              <a:spcBef>
                <a:spcPts val="100"/>
              </a:spcBef>
            </a:pPr>
            <a:r>
              <a:rPr sz="975" i="1" spc="37" baseline="8547"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51" name="object 51"/>
          <p:cNvSpPr txBox="1"/>
          <p:nvPr/>
        </p:nvSpPr>
        <p:spPr>
          <a:xfrm>
            <a:off x="1230518" y="2443480"/>
            <a:ext cx="173355" cy="125095"/>
          </a:xfrm>
          <a:prstGeom prst="rect">
            <a:avLst/>
          </a:prstGeom>
        </p:spPr>
        <p:txBody>
          <a:bodyPr vert="horz" wrap="square" lIns="0" tIns="12700" rIns="0" bIns="0" rtlCol="0">
            <a:spAutoFit/>
          </a:bodyPr>
          <a:lstStyle/>
          <a:p>
            <a:pPr marL="38100">
              <a:lnSpc>
                <a:spcPct val="100000"/>
              </a:lnSpc>
              <a:spcBef>
                <a:spcPts val="100"/>
              </a:spcBef>
            </a:pPr>
            <a:r>
              <a:rPr sz="975" i="1" spc="37" baseline="8547"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52" name="object 52"/>
          <p:cNvSpPr txBox="1"/>
          <p:nvPr/>
        </p:nvSpPr>
        <p:spPr>
          <a:xfrm>
            <a:off x="2094196" y="1634400"/>
            <a:ext cx="114300" cy="122555"/>
          </a:xfrm>
          <a:prstGeom prst="rect">
            <a:avLst/>
          </a:prstGeom>
        </p:spPr>
        <p:txBody>
          <a:bodyPr vert="vert270" wrap="square" lIns="0" tIns="4445" rIns="0" bIns="0" rtlCol="0">
            <a:spAutoFit/>
          </a:bodyPr>
          <a:lstStyle/>
          <a:p>
            <a:pPr marL="12700">
              <a:lnSpc>
                <a:spcPct val="100000"/>
              </a:lnSpc>
              <a:spcBef>
                <a:spcPts val="35"/>
              </a:spcBef>
            </a:pPr>
            <a:r>
              <a:rPr sz="975" i="1" spc="37" baseline="8547"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
        <p:nvSpPr>
          <p:cNvPr id="53" name="object 53"/>
          <p:cNvSpPr txBox="1"/>
          <p:nvPr/>
        </p:nvSpPr>
        <p:spPr>
          <a:xfrm>
            <a:off x="348026" y="1634400"/>
            <a:ext cx="114300" cy="122555"/>
          </a:xfrm>
          <a:prstGeom prst="rect">
            <a:avLst/>
          </a:prstGeom>
        </p:spPr>
        <p:txBody>
          <a:bodyPr vert="vert270" wrap="square" lIns="0" tIns="4445" rIns="0" bIns="0" rtlCol="0">
            <a:spAutoFit/>
          </a:bodyPr>
          <a:lstStyle/>
          <a:p>
            <a:pPr marL="12700">
              <a:lnSpc>
                <a:spcPct val="100000"/>
              </a:lnSpc>
              <a:spcBef>
                <a:spcPts val="35"/>
              </a:spcBef>
            </a:pPr>
            <a:r>
              <a:rPr sz="975" i="1" spc="37" baseline="8547"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
        <p:nvSpPr>
          <p:cNvPr id="54" name="Footer Placeholder 53">
            <a:extLst>
              <a:ext uri="{FF2B5EF4-FFF2-40B4-BE49-F238E27FC236}">
                <a16:creationId xmlns:a16="http://schemas.microsoft.com/office/drawing/2014/main" id="{65591B0B-384F-C9EE-3C53-A5F12DE56E0D}"/>
              </a:ext>
            </a:extLst>
          </p:cNvPr>
          <p:cNvSpPr>
            <a:spLocks noGrp="1"/>
          </p:cNvSpPr>
          <p:nvPr>
            <p:ph type="ftr" sz="quarter" idx="5"/>
          </p:nvPr>
        </p:nvSpPr>
        <p:spPr/>
        <p:txBody>
          <a:bodyPr/>
          <a:lstStyle/>
          <a:p>
            <a:r>
              <a:rPr lang="en-US"/>
              <a:t>Dr. Malak Abdullah</a:t>
            </a: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809" y="211465"/>
            <a:ext cx="2476500" cy="244475"/>
          </a:xfrm>
          <a:prstGeom prst="rect">
            <a:avLst/>
          </a:prstGeom>
        </p:spPr>
        <p:txBody>
          <a:bodyPr vert="horz" wrap="square" lIns="0" tIns="17145" rIns="0" bIns="0" rtlCol="0">
            <a:spAutoFit/>
          </a:bodyPr>
          <a:lstStyle/>
          <a:p>
            <a:pPr marL="12700">
              <a:lnSpc>
                <a:spcPct val="100000"/>
              </a:lnSpc>
              <a:spcBef>
                <a:spcPts val="135"/>
              </a:spcBef>
            </a:pPr>
            <a:r>
              <a:rPr sz="1400" i="1" spc="265" dirty="0">
                <a:solidFill>
                  <a:srgbClr val="3333B2"/>
                </a:solidFill>
                <a:latin typeface="Calibri"/>
                <a:cs typeface="Calibri"/>
              </a:rPr>
              <a:t>C</a:t>
            </a:r>
            <a:r>
              <a:rPr sz="1400" i="1" spc="400" dirty="0">
                <a:solidFill>
                  <a:srgbClr val="3333B2"/>
                </a:solidFill>
                <a:latin typeface="Calibri"/>
                <a:cs typeface="Calibri"/>
              </a:rPr>
              <a:t> </a:t>
            </a:r>
            <a:r>
              <a:rPr sz="1400" dirty="0">
                <a:solidFill>
                  <a:srgbClr val="3333B2"/>
                </a:solidFill>
                <a:latin typeface="Calibri"/>
                <a:cs typeface="Calibri"/>
              </a:rPr>
              <a:t>is</a:t>
            </a:r>
            <a:r>
              <a:rPr sz="1400" spc="280" dirty="0">
                <a:solidFill>
                  <a:srgbClr val="3333B2"/>
                </a:solidFill>
                <a:latin typeface="Calibri"/>
                <a:cs typeface="Calibri"/>
              </a:rPr>
              <a:t> </a:t>
            </a:r>
            <a:r>
              <a:rPr sz="1400" dirty="0">
                <a:solidFill>
                  <a:srgbClr val="3333B2"/>
                </a:solidFill>
                <a:latin typeface="Calibri"/>
                <a:cs typeface="Calibri"/>
              </a:rPr>
              <a:t>a</a:t>
            </a:r>
            <a:r>
              <a:rPr sz="1400" spc="275" dirty="0">
                <a:solidFill>
                  <a:srgbClr val="3333B2"/>
                </a:solidFill>
                <a:latin typeface="Calibri"/>
                <a:cs typeface="Calibri"/>
              </a:rPr>
              <a:t> </a:t>
            </a:r>
            <a:r>
              <a:rPr sz="1400" dirty="0">
                <a:solidFill>
                  <a:srgbClr val="3333B2"/>
                </a:solidFill>
                <a:latin typeface="Calibri"/>
                <a:cs typeface="Calibri"/>
              </a:rPr>
              <a:t>regularization</a:t>
            </a:r>
            <a:r>
              <a:rPr sz="1400" spc="280" dirty="0">
                <a:solidFill>
                  <a:srgbClr val="3333B2"/>
                </a:solidFill>
                <a:latin typeface="Calibri"/>
                <a:cs typeface="Calibri"/>
              </a:rPr>
              <a:t> </a:t>
            </a:r>
            <a:r>
              <a:rPr sz="1400" spc="-10" dirty="0">
                <a:solidFill>
                  <a:srgbClr val="3333B2"/>
                </a:solidFill>
                <a:latin typeface="Calibri"/>
                <a:cs typeface="Calibri"/>
              </a:rPr>
              <a:t>parameter</a:t>
            </a:r>
            <a:endParaRPr sz="1400">
              <a:latin typeface="Calibri"/>
              <a:cs typeface="Calibri"/>
            </a:endParaRPr>
          </a:p>
        </p:txBody>
      </p:sp>
      <p:grpSp>
        <p:nvGrpSpPr>
          <p:cNvPr id="3" name="object 3"/>
          <p:cNvGrpSpPr/>
          <p:nvPr/>
        </p:nvGrpSpPr>
        <p:grpSpPr>
          <a:xfrm>
            <a:off x="1105560" y="513973"/>
            <a:ext cx="1190625" cy="1192530"/>
            <a:chOff x="1105560" y="513973"/>
            <a:chExt cx="1190625" cy="1192530"/>
          </a:xfrm>
        </p:grpSpPr>
        <p:sp>
          <p:nvSpPr>
            <p:cNvPr id="4" name="object 4"/>
            <p:cNvSpPr/>
            <p:nvPr/>
          </p:nvSpPr>
          <p:spPr>
            <a:xfrm>
              <a:off x="1105560" y="518423"/>
              <a:ext cx="1188085" cy="1188085"/>
            </a:xfrm>
            <a:custGeom>
              <a:avLst/>
              <a:gdLst/>
              <a:ahLst/>
              <a:cxnLst/>
              <a:rect l="l" t="t" r="r" b="b"/>
              <a:pathLst>
                <a:path w="1188085" h="1188085">
                  <a:moveTo>
                    <a:pt x="255258" y="1163990"/>
                  </a:moveTo>
                  <a:lnTo>
                    <a:pt x="1052244" y="1163990"/>
                  </a:lnTo>
                </a:path>
                <a:path w="1188085" h="1188085">
                  <a:moveTo>
                    <a:pt x="255258" y="1163990"/>
                  </a:moveTo>
                  <a:lnTo>
                    <a:pt x="255258" y="1187641"/>
                  </a:lnTo>
                </a:path>
                <a:path w="1188085" h="1188085">
                  <a:moveTo>
                    <a:pt x="520920" y="1163990"/>
                  </a:moveTo>
                  <a:lnTo>
                    <a:pt x="520920" y="1187641"/>
                  </a:lnTo>
                </a:path>
                <a:path w="1188085" h="1188085">
                  <a:moveTo>
                    <a:pt x="786582" y="1163990"/>
                  </a:moveTo>
                  <a:lnTo>
                    <a:pt x="786582" y="1187641"/>
                  </a:lnTo>
                </a:path>
                <a:path w="1188085" h="1188085">
                  <a:moveTo>
                    <a:pt x="1052244" y="1163990"/>
                  </a:moveTo>
                  <a:lnTo>
                    <a:pt x="1052244" y="1187641"/>
                  </a:lnTo>
                </a:path>
                <a:path w="1188085" h="1188085">
                  <a:moveTo>
                    <a:pt x="23656" y="1126409"/>
                  </a:moveTo>
                  <a:lnTo>
                    <a:pt x="23656" y="37971"/>
                  </a:lnTo>
                </a:path>
                <a:path w="1188085" h="1188085">
                  <a:moveTo>
                    <a:pt x="23656" y="1126409"/>
                  </a:moveTo>
                  <a:lnTo>
                    <a:pt x="0" y="1126409"/>
                  </a:lnTo>
                </a:path>
                <a:path w="1188085" h="1188085">
                  <a:moveTo>
                    <a:pt x="23656" y="945005"/>
                  </a:moveTo>
                  <a:lnTo>
                    <a:pt x="0" y="945005"/>
                  </a:lnTo>
                </a:path>
                <a:path w="1188085" h="1188085">
                  <a:moveTo>
                    <a:pt x="23656" y="763596"/>
                  </a:moveTo>
                  <a:lnTo>
                    <a:pt x="0" y="763596"/>
                  </a:lnTo>
                </a:path>
                <a:path w="1188085" h="1188085">
                  <a:moveTo>
                    <a:pt x="23656" y="582193"/>
                  </a:moveTo>
                  <a:lnTo>
                    <a:pt x="0" y="582193"/>
                  </a:lnTo>
                </a:path>
                <a:path w="1188085" h="1188085">
                  <a:moveTo>
                    <a:pt x="23656" y="400784"/>
                  </a:moveTo>
                  <a:lnTo>
                    <a:pt x="0" y="400784"/>
                  </a:lnTo>
                </a:path>
                <a:path w="1188085" h="1188085">
                  <a:moveTo>
                    <a:pt x="23656" y="219380"/>
                  </a:moveTo>
                  <a:lnTo>
                    <a:pt x="0" y="219380"/>
                  </a:lnTo>
                </a:path>
                <a:path w="1188085" h="1188085">
                  <a:moveTo>
                    <a:pt x="23656" y="37971"/>
                  </a:moveTo>
                  <a:lnTo>
                    <a:pt x="0" y="37971"/>
                  </a:lnTo>
                </a:path>
                <a:path w="1188085" h="1188085">
                  <a:moveTo>
                    <a:pt x="23656" y="1163990"/>
                  </a:moveTo>
                  <a:lnTo>
                    <a:pt x="1187641" y="1163990"/>
                  </a:lnTo>
                  <a:lnTo>
                    <a:pt x="1187641" y="0"/>
                  </a:lnTo>
                  <a:lnTo>
                    <a:pt x="23656" y="0"/>
                  </a:lnTo>
                  <a:lnTo>
                    <a:pt x="23656" y="1163990"/>
                  </a:lnTo>
                </a:path>
              </a:pathLst>
            </a:custGeom>
            <a:ln w="3175">
              <a:solidFill>
                <a:srgbClr val="000000"/>
              </a:solidFill>
            </a:ln>
          </p:spPr>
          <p:txBody>
            <a:bodyPr wrap="square" lIns="0" tIns="0" rIns="0" bIns="0" rtlCol="0"/>
            <a:lstStyle/>
            <a:p>
              <a:endParaRPr/>
            </a:p>
          </p:txBody>
        </p:sp>
        <p:sp>
          <p:nvSpPr>
            <p:cNvPr id="5" name="object 5"/>
            <p:cNvSpPr/>
            <p:nvPr/>
          </p:nvSpPr>
          <p:spPr>
            <a:xfrm>
              <a:off x="1866667" y="1204963"/>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6" name="object 6"/>
            <p:cNvSpPr/>
            <p:nvPr/>
          </p:nvSpPr>
          <p:spPr>
            <a:xfrm>
              <a:off x="1866667" y="1204963"/>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7" name="object 7"/>
            <p:cNvSpPr/>
            <p:nvPr/>
          </p:nvSpPr>
          <p:spPr>
            <a:xfrm>
              <a:off x="2154242" y="1104372"/>
              <a:ext cx="26670" cy="26670"/>
            </a:xfrm>
            <a:custGeom>
              <a:avLst/>
              <a:gdLst/>
              <a:ahLst/>
              <a:cxnLst/>
              <a:rect l="l" t="t" r="r" b="b"/>
              <a:pathLst>
                <a:path w="26669"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8" name="object 8"/>
            <p:cNvSpPr/>
            <p:nvPr/>
          </p:nvSpPr>
          <p:spPr>
            <a:xfrm>
              <a:off x="2154242" y="1104372"/>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9" name="object 9"/>
            <p:cNvSpPr/>
            <p:nvPr/>
          </p:nvSpPr>
          <p:spPr>
            <a:xfrm>
              <a:off x="2123151" y="1102832"/>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0" name="object 10"/>
            <p:cNvSpPr/>
            <p:nvPr/>
          </p:nvSpPr>
          <p:spPr>
            <a:xfrm>
              <a:off x="2123151" y="1102832"/>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1" name="object 11"/>
            <p:cNvSpPr/>
            <p:nvPr/>
          </p:nvSpPr>
          <p:spPr>
            <a:xfrm>
              <a:off x="1856620" y="1065648"/>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12" name="object 12"/>
            <p:cNvSpPr/>
            <p:nvPr/>
          </p:nvSpPr>
          <p:spPr>
            <a:xfrm>
              <a:off x="1856620" y="1065648"/>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C37AC0"/>
              </a:solidFill>
            </a:ln>
          </p:spPr>
          <p:txBody>
            <a:bodyPr wrap="square" lIns="0" tIns="0" rIns="0" bIns="0" rtlCol="0"/>
            <a:lstStyle/>
            <a:p>
              <a:endParaRPr/>
            </a:p>
          </p:txBody>
        </p:sp>
        <p:sp>
          <p:nvSpPr>
            <p:cNvPr id="13" name="object 13"/>
            <p:cNvSpPr/>
            <p:nvPr/>
          </p:nvSpPr>
          <p:spPr>
            <a:xfrm>
              <a:off x="2236797" y="1108407"/>
              <a:ext cx="26670" cy="26670"/>
            </a:xfrm>
            <a:custGeom>
              <a:avLst/>
              <a:gdLst/>
              <a:ahLst/>
              <a:cxnLst/>
              <a:rect l="l" t="t" r="r" b="b"/>
              <a:pathLst>
                <a:path w="26669"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4" name="object 14"/>
            <p:cNvSpPr/>
            <p:nvPr/>
          </p:nvSpPr>
          <p:spPr>
            <a:xfrm>
              <a:off x="2236797" y="1108407"/>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5" name="object 15"/>
            <p:cNvSpPr/>
            <p:nvPr/>
          </p:nvSpPr>
          <p:spPr>
            <a:xfrm>
              <a:off x="2082368" y="1258526"/>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6" name="object 16"/>
            <p:cNvSpPr/>
            <p:nvPr/>
          </p:nvSpPr>
          <p:spPr>
            <a:xfrm>
              <a:off x="2082368" y="1258526"/>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7" name="object 17"/>
            <p:cNvSpPr/>
            <p:nvPr/>
          </p:nvSpPr>
          <p:spPr>
            <a:xfrm>
              <a:off x="2129798" y="1093415"/>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8" name="object 18"/>
            <p:cNvSpPr/>
            <p:nvPr/>
          </p:nvSpPr>
          <p:spPr>
            <a:xfrm>
              <a:off x="2129798" y="1093415"/>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 name="object 19"/>
            <p:cNvSpPr/>
            <p:nvPr/>
          </p:nvSpPr>
          <p:spPr>
            <a:xfrm>
              <a:off x="1887752" y="1193534"/>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20" name="object 20"/>
            <p:cNvSpPr/>
            <p:nvPr/>
          </p:nvSpPr>
          <p:spPr>
            <a:xfrm>
              <a:off x="1887752" y="1193534"/>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C37AC0"/>
              </a:solidFill>
            </a:ln>
          </p:spPr>
          <p:txBody>
            <a:bodyPr wrap="square" lIns="0" tIns="0" rIns="0" bIns="0" rtlCol="0"/>
            <a:lstStyle/>
            <a:p>
              <a:endParaRPr/>
            </a:p>
          </p:txBody>
        </p:sp>
        <p:sp>
          <p:nvSpPr>
            <p:cNvPr id="21" name="object 21"/>
            <p:cNvSpPr/>
            <p:nvPr/>
          </p:nvSpPr>
          <p:spPr>
            <a:xfrm>
              <a:off x="1786286" y="976130"/>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22" name="object 22"/>
            <p:cNvSpPr/>
            <p:nvPr/>
          </p:nvSpPr>
          <p:spPr>
            <a:xfrm>
              <a:off x="1786286" y="976130"/>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23" name="object 23"/>
            <p:cNvSpPr/>
            <p:nvPr/>
          </p:nvSpPr>
          <p:spPr>
            <a:xfrm>
              <a:off x="2012274" y="812091"/>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24" name="object 24"/>
            <p:cNvSpPr/>
            <p:nvPr/>
          </p:nvSpPr>
          <p:spPr>
            <a:xfrm>
              <a:off x="2012274" y="812091"/>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25" name="object 25"/>
            <p:cNvSpPr/>
            <p:nvPr/>
          </p:nvSpPr>
          <p:spPr>
            <a:xfrm>
              <a:off x="1661846" y="96806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26" name="object 26"/>
            <p:cNvSpPr/>
            <p:nvPr/>
          </p:nvSpPr>
          <p:spPr>
            <a:xfrm>
              <a:off x="1661846" y="968060"/>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27" name="object 27"/>
            <p:cNvSpPr/>
            <p:nvPr/>
          </p:nvSpPr>
          <p:spPr>
            <a:xfrm>
              <a:off x="2170616" y="1282177"/>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28" name="object 28"/>
            <p:cNvSpPr/>
            <p:nvPr/>
          </p:nvSpPr>
          <p:spPr>
            <a:xfrm>
              <a:off x="2170616" y="1282177"/>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29" name="object 29"/>
            <p:cNvSpPr/>
            <p:nvPr/>
          </p:nvSpPr>
          <p:spPr>
            <a:xfrm>
              <a:off x="1410698" y="1626004"/>
              <a:ext cx="26670" cy="26670"/>
            </a:xfrm>
            <a:custGeom>
              <a:avLst/>
              <a:gdLst/>
              <a:ahLst/>
              <a:cxnLst/>
              <a:rect l="l" t="t" r="r" b="b"/>
              <a:pathLst>
                <a:path w="26669" h="26669">
                  <a:moveTo>
                    <a:pt x="20632" y="0"/>
                  </a:moveTo>
                  <a:lnTo>
                    <a:pt x="5955" y="0"/>
                  </a:lnTo>
                  <a:lnTo>
                    <a:pt x="0" y="5950"/>
                  </a:lnTo>
                  <a:lnTo>
                    <a:pt x="0" y="20627"/>
                  </a:lnTo>
                  <a:lnTo>
                    <a:pt x="5955"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30" name="object 30"/>
            <p:cNvSpPr/>
            <p:nvPr/>
          </p:nvSpPr>
          <p:spPr>
            <a:xfrm>
              <a:off x="1410698" y="1626004"/>
              <a:ext cx="26670" cy="26670"/>
            </a:xfrm>
            <a:custGeom>
              <a:avLst/>
              <a:gdLst/>
              <a:ahLst/>
              <a:cxnLst/>
              <a:rect l="l" t="t" r="r" b="b"/>
              <a:pathLst>
                <a:path w="26669" h="26669">
                  <a:moveTo>
                    <a:pt x="26583" y="13289"/>
                  </a:moveTo>
                  <a:lnTo>
                    <a:pt x="26583" y="5950"/>
                  </a:lnTo>
                  <a:lnTo>
                    <a:pt x="20632" y="0"/>
                  </a:lnTo>
                  <a:lnTo>
                    <a:pt x="13294" y="0"/>
                  </a:lnTo>
                  <a:lnTo>
                    <a:pt x="5955" y="0"/>
                  </a:lnTo>
                  <a:lnTo>
                    <a:pt x="0" y="5950"/>
                  </a:lnTo>
                  <a:lnTo>
                    <a:pt x="0" y="13289"/>
                  </a:lnTo>
                  <a:lnTo>
                    <a:pt x="0" y="20627"/>
                  </a:lnTo>
                  <a:lnTo>
                    <a:pt x="5955" y="26578"/>
                  </a:lnTo>
                  <a:lnTo>
                    <a:pt x="13294"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31" name="object 31"/>
            <p:cNvSpPr/>
            <p:nvPr/>
          </p:nvSpPr>
          <p:spPr>
            <a:xfrm>
              <a:off x="1233566" y="748247"/>
              <a:ext cx="26670" cy="26670"/>
            </a:xfrm>
            <a:custGeom>
              <a:avLst/>
              <a:gdLst/>
              <a:ahLst/>
              <a:cxnLst/>
              <a:rect l="l" t="t" r="r" b="b"/>
              <a:pathLst>
                <a:path w="26669" h="26670">
                  <a:moveTo>
                    <a:pt x="20629" y="0"/>
                  </a:moveTo>
                  <a:lnTo>
                    <a:pt x="5951" y="0"/>
                  </a:lnTo>
                  <a:lnTo>
                    <a:pt x="0" y="5950"/>
                  </a:lnTo>
                  <a:lnTo>
                    <a:pt x="0" y="20627"/>
                  </a:lnTo>
                  <a:lnTo>
                    <a:pt x="5951" y="26578"/>
                  </a:lnTo>
                  <a:lnTo>
                    <a:pt x="20629" y="26578"/>
                  </a:lnTo>
                  <a:lnTo>
                    <a:pt x="26580" y="20627"/>
                  </a:lnTo>
                  <a:lnTo>
                    <a:pt x="26580" y="13289"/>
                  </a:lnTo>
                  <a:lnTo>
                    <a:pt x="26580" y="5950"/>
                  </a:lnTo>
                  <a:lnTo>
                    <a:pt x="20629" y="0"/>
                  </a:lnTo>
                  <a:close/>
                </a:path>
              </a:pathLst>
            </a:custGeom>
            <a:solidFill>
              <a:srgbClr val="31B5FF"/>
            </a:solidFill>
          </p:spPr>
          <p:txBody>
            <a:bodyPr wrap="square" lIns="0" tIns="0" rIns="0" bIns="0" rtlCol="0"/>
            <a:lstStyle/>
            <a:p>
              <a:endParaRPr/>
            </a:p>
          </p:txBody>
        </p:sp>
        <p:sp>
          <p:nvSpPr>
            <p:cNvPr id="32" name="object 32"/>
            <p:cNvSpPr/>
            <p:nvPr/>
          </p:nvSpPr>
          <p:spPr>
            <a:xfrm>
              <a:off x="1233566" y="748247"/>
              <a:ext cx="26670" cy="26670"/>
            </a:xfrm>
            <a:custGeom>
              <a:avLst/>
              <a:gdLst/>
              <a:ahLst/>
              <a:cxnLst/>
              <a:rect l="l" t="t" r="r" b="b"/>
              <a:pathLst>
                <a:path w="26669" h="26670">
                  <a:moveTo>
                    <a:pt x="26580" y="13289"/>
                  </a:moveTo>
                  <a:lnTo>
                    <a:pt x="26580" y="5950"/>
                  </a:lnTo>
                  <a:lnTo>
                    <a:pt x="20629" y="0"/>
                  </a:lnTo>
                  <a:lnTo>
                    <a:pt x="13290" y="0"/>
                  </a:lnTo>
                  <a:lnTo>
                    <a:pt x="5951" y="0"/>
                  </a:lnTo>
                  <a:lnTo>
                    <a:pt x="0" y="5950"/>
                  </a:lnTo>
                  <a:lnTo>
                    <a:pt x="0" y="13289"/>
                  </a:lnTo>
                  <a:lnTo>
                    <a:pt x="0" y="20627"/>
                  </a:lnTo>
                  <a:lnTo>
                    <a:pt x="5951" y="26578"/>
                  </a:lnTo>
                  <a:lnTo>
                    <a:pt x="13290" y="26578"/>
                  </a:lnTo>
                  <a:lnTo>
                    <a:pt x="20629" y="26578"/>
                  </a:lnTo>
                  <a:lnTo>
                    <a:pt x="26580" y="20627"/>
                  </a:lnTo>
                  <a:lnTo>
                    <a:pt x="26580" y="13289"/>
                  </a:lnTo>
                </a:path>
              </a:pathLst>
            </a:custGeom>
            <a:ln w="3175">
              <a:solidFill>
                <a:srgbClr val="31B5FF"/>
              </a:solidFill>
            </a:ln>
          </p:spPr>
          <p:txBody>
            <a:bodyPr wrap="square" lIns="0" tIns="0" rIns="0" bIns="0" rtlCol="0"/>
            <a:lstStyle/>
            <a:p>
              <a:endParaRPr/>
            </a:p>
          </p:txBody>
        </p:sp>
        <p:sp>
          <p:nvSpPr>
            <p:cNvPr id="33" name="object 33"/>
            <p:cNvSpPr/>
            <p:nvPr/>
          </p:nvSpPr>
          <p:spPr>
            <a:xfrm>
              <a:off x="1701480" y="784517"/>
              <a:ext cx="26670" cy="26670"/>
            </a:xfrm>
            <a:custGeom>
              <a:avLst/>
              <a:gdLst/>
              <a:ahLst/>
              <a:cxnLst/>
              <a:rect l="l" t="t" r="r" b="b"/>
              <a:pathLst>
                <a:path w="26669" h="26670">
                  <a:moveTo>
                    <a:pt x="20627" y="0"/>
                  </a:moveTo>
                  <a:lnTo>
                    <a:pt x="5950" y="0"/>
                  </a:lnTo>
                  <a:lnTo>
                    <a:pt x="0" y="5955"/>
                  </a:lnTo>
                  <a:lnTo>
                    <a:pt x="0" y="20632"/>
                  </a:lnTo>
                  <a:lnTo>
                    <a:pt x="5950" y="26583"/>
                  </a:lnTo>
                  <a:lnTo>
                    <a:pt x="20627" y="26583"/>
                  </a:lnTo>
                  <a:lnTo>
                    <a:pt x="26583" y="20632"/>
                  </a:lnTo>
                  <a:lnTo>
                    <a:pt x="26583" y="13294"/>
                  </a:lnTo>
                  <a:lnTo>
                    <a:pt x="26583" y="5955"/>
                  </a:lnTo>
                  <a:lnTo>
                    <a:pt x="20627" y="0"/>
                  </a:lnTo>
                  <a:close/>
                </a:path>
              </a:pathLst>
            </a:custGeom>
            <a:solidFill>
              <a:srgbClr val="31B5FF"/>
            </a:solidFill>
          </p:spPr>
          <p:txBody>
            <a:bodyPr wrap="square" lIns="0" tIns="0" rIns="0" bIns="0" rtlCol="0"/>
            <a:lstStyle/>
            <a:p>
              <a:endParaRPr/>
            </a:p>
          </p:txBody>
        </p:sp>
        <p:sp>
          <p:nvSpPr>
            <p:cNvPr id="34" name="object 34"/>
            <p:cNvSpPr/>
            <p:nvPr/>
          </p:nvSpPr>
          <p:spPr>
            <a:xfrm>
              <a:off x="1701480" y="784517"/>
              <a:ext cx="26670" cy="26670"/>
            </a:xfrm>
            <a:custGeom>
              <a:avLst/>
              <a:gdLst/>
              <a:ahLst/>
              <a:cxnLst/>
              <a:rect l="l" t="t" r="r" b="b"/>
              <a:pathLst>
                <a:path w="26669" h="26670">
                  <a:moveTo>
                    <a:pt x="26583" y="13294"/>
                  </a:moveTo>
                  <a:lnTo>
                    <a:pt x="26583" y="5955"/>
                  </a:lnTo>
                  <a:lnTo>
                    <a:pt x="20627" y="0"/>
                  </a:lnTo>
                  <a:lnTo>
                    <a:pt x="13289" y="0"/>
                  </a:lnTo>
                  <a:lnTo>
                    <a:pt x="5950" y="0"/>
                  </a:lnTo>
                  <a:lnTo>
                    <a:pt x="0" y="5955"/>
                  </a:lnTo>
                  <a:lnTo>
                    <a:pt x="0" y="13294"/>
                  </a:lnTo>
                  <a:lnTo>
                    <a:pt x="0" y="20632"/>
                  </a:lnTo>
                  <a:lnTo>
                    <a:pt x="5950" y="26583"/>
                  </a:lnTo>
                  <a:lnTo>
                    <a:pt x="13289" y="26583"/>
                  </a:lnTo>
                  <a:lnTo>
                    <a:pt x="20627"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35" name="object 35"/>
            <p:cNvSpPr/>
            <p:nvPr/>
          </p:nvSpPr>
          <p:spPr>
            <a:xfrm>
              <a:off x="1488588" y="1145749"/>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36" name="object 36"/>
            <p:cNvSpPr/>
            <p:nvPr/>
          </p:nvSpPr>
          <p:spPr>
            <a:xfrm>
              <a:off x="1488588" y="1145749"/>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37" name="object 37"/>
            <p:cNvSpPr/>
            <p:nvPr/>
          </p:nvSpPr>
          <p:spPr>
            <a:xfrm>
              <a:off x="1524228" y="802989"/>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31B5FF"/>
            </a:solidFill>
          </p:spPr>
          <p:txBody>
            <a:bodyPr wrap="square" lIns="0" tIns="0" rIns="0" bIns="0" rtlCol="0"/>
            <a:lstStyle/>
            <a:p>
              <a:endParaRPr/>
            </a:p>
          </p:txBody>
        </p:sp>
        <p:sp>
          <p:nvSpPr>
            <p:cNvPr id="38" name="object 38"/>
            <p:cNvSpPr/>
            <p:nvPr/>
          </p:nvSpPr>
          <p:spPr>
            <a:xfrm>
              <a:off x="1524228" y="802989"/>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39" name="object 39"/>
            <p:cNvSpPr/>
            <p:nvPr/>
          </p:nvSpPr>
          <p:spPr>
            <a:xfrm>
              <a:off x="2021294" y="812091"/>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40" name="object 40"/>
            <p:cNvSpPr/>
            <p:nvPr/>
          </p:nvSpPr>
          <p:spPr>
            <a:xfrm>
              <a:off x="2021294" y="812091"/>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41" name="object 41"/>
            <p:cNvSpPr/>
            <p:nvPr/>
          </p:nvSpPr>
          <p:spPr>
            <a:xfrm>
              <a:off x="1775254" y="87755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42" name="object 42"/>
            <p:cNvSpPr/>
            <p:nvPr/>
          </p:nvSpPr>
          <p:spPr>
            <a:xfrm>
              <a:off x="1775254" y="87755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43" name="object 43"/>
            <p:cNvSpPr/>
            <p:nvPr/>
          </p:nvSpPr>
          <p:spPr>
            <a:xfrm>
              <a:off x="1750373" y="936374"/>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44" name="object 44"/>
            <p:cNvSpPr/>
            <p:nvPr/>
          </p:nvSpPr>
          <p:spPr>
            <a:xfrm>
              <a:off x="1750373" y="936374"/>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45" name="object 45"/>
            <p:cNvSpPr/>
            <p:nvPr/>
          </p:nvSpPr>
          <p:spPr>
            <a:xfrm>
              <a:off x="1593448" y="861614"/>
              <a:ext cx="26670" cy="26670"/>
            </a:xfrm>
            <a:custGeom>
              <a:avLst/>
              <a:gdLst/>
              <a:ahLst/>
              <a:cxnLst/>
              <a:rect l="l" t="t" r="r" b="b"/>
              <a:pathLst>
                <a:path w="26669" h="26669">
                  <a:moveTo>
                    <a:pt x="20632" y="0"/>
                  </a:moveTo>
                  <a:lnTo>
                    <a:pt x="5955" y="0"/>
                  </a:lnTo>
                  <a:lnTo>
                    <a:pt x="0" y="5950"/>
                  </a:lnTo>
                  <a:lnTo>
                    <a:pt x="0" y="20627"/>
                  </a:lnTo>
                  <a:lnTo>
                    <a:pt x="5955" y="26583"/>
                  </a:lnTo>
                  <a:lnTo>
                    <a:pt x="20632" y="26583"/>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46" name="object 46"/>
            <p:cNvSpPr/>
            <p:nvPr/>
          </p:nvSpPr>
          <p:spPr>
            <a:xfrm>
              <a:off x="1593448" y="861614"/>
              <a:ext cx="26670" cy="26670"/>
            </a:xfrm>
            <a:custGeom>
              <a:avLst/>
              <a:gdLst/>
              <a:ahLst/>
              <a:cxnLst/>
              <a:rect l="l" t="t" r="r" b="b"/>
              <a:pathLst>
                <a:path w="26669" h="26669">
                  <a:moveTo>
                    <a:pt x="26583" y="13289"/>
                  </a:moveTo>
                  <a:lnTo>
                    <a:pt x="26583" y="5950"/>
                  </a:lnTo>
                  <a:lnTo>
                    <a:pt x="20632" y="0"/>
                  </a:lnTo>
                  <a:lnTo>
                    <a:pt x="13294" y="0"/>
                  </a:lnTo>
                  <a:lnTo>
                    <a:pt x="5955" y="0"/>
                  </a:lnTo>
                  <a:lnTo>
                    <a:pt x="0" y="5950"/>
                  </a:lnTo>
                  <a:lnTo>
                    <a:pt x="0" y="13289"/>
                  </a:lnTo>
                  <a:lnTo>
                    <a:pt x="0" y="20627"/>
                  </a:lnTo>
                  <a:lnTo>
                    <a:pt x="5955" y="26583"/>
                  </a:lnTo>
                  <a:lnTo>
                    <a:pt x="13294" y="26583"/>
                  </a:lnTo>
                  <a:lnTo>
                    <a:pt x="20632"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47" name="object 47"/>
            <p:cNvSpPr/>
            <p:nvPr/>
          </p:nvSpPr>
          <p:spPr>
            <a:xfrm>
              <a:off x="1452431" y="898875"/>
              <a:ext cx="26670" cy="26670"/>
            </a:xfrm>
            <a:custGeom>
              <a:avLst/>
              <a:gdLst/>
              <a:ahLst/>
              <a:cxnLst/>
              <a:rect l="l" t="t" r="r" b="b"/>
              <a:pathLst>
                <a:path w="26669" h="26669">
                  <a:moveTo>
                    <a:pt x="20632" y="0"/>
                  </a:moveTo>
                  <a:lnTo>
                    <a:pt x="5950" y="0"/>
                  </a:lnTo>
                  <a:lnTo>
                    <a:pt x="0" y="5950"/>
                  </a:lnTo>
                  <a:lnTo>
                    <a:pt x="0" y="20632"/>
                  </a:lnTo>
                  <a:lnTo>
                    <a:pt x="5950"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48" name="object 48"/>
            <p:cNvSpPr/>
            <p:nvPr/>
          </p:nvSpPr>
          <p:spPr>
            <a:xfrm>
              <a:off x="1452431" y="898875"/>
              <a:ext cx="26670" cy="26670"/>
            </a:xfrm>
            <a:custGeom>
              <a:avLst/>
              <a:gdLst/>
              <a:ahLst/>
              <a:cxnLst/>
              <a:rect l="l" t="t" r="r" b="b"/>
              <a:pathLst>
                <a:path w="26669" h="26669">
                  <a:moveTo>
                    <a:pt x="26583" y="13294"/>
                  </a:moveTo>
                  <a:lnTo>
                    <a:pt x="26583" y="5950"/>
                  </a:lnTo>
                  <a:lnTo>
                    <a:pt x="20632" y="0"/>
                  </a:lnTo>
                  <a:lnTo>
                    <a:pt x="13289" y="0"/>
                  </a:lnTo>
                  <a:lnTo>
                    <a:pt x="5950" y="0"/>
                  </a:lnTo>
                  <a:lnTo>
                    <a:pt x="0" y="5950"/>
                  </a:lnTo>
                  <a:lnTo>
                    <a:pt x="0" y="13294"/>
                  </a:lnTo>
                  <a:lnTo>
                    <a:pt x="0" y="20632"/>
                  </a:lnTo>
                  <a:lnTo>
                    <a:pt x="5950" y="26583"/>
                  </a:lnTo>
                  <a:lnTo>
                    <a:pt x="13289"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49" name="object 49"/>
            <p:cNvSpPr/>
            <p:nvPr/>
          </p:nvSpPr>
          <p:spPr>
            <a:xfrm>
              <a:off x="1159041" y="548249"/>
              <a:ext cx="26670" cy="26670"/>
            </a:xfrm>
            <a:custGeom>
              <a:avLst/>
              <a:gdLst/>
              <a:ahLst/>
              <a:cxnLst/>
              <a:rect l="l" t="t" r="r" b="b"/>
              <a:pathLst>
                <a:path w="26669" h="26670">
                  <a:moveTo>
                    <a:pt x="20629" y="0"/>
                  </a:moveTo>
                  <a:lnTo>
                    <a:pt x="5951" y="0"/>
                  </a:lnTo>
                  <a:lnTo>
                    <a:pt x="0" y="5950"/>
                  </a:lnTo>
                  <a:lnTo>
                    <a:pt x="0" y="20627"/>
                  </a:lnTo>
                  <a:lnTo>
                    <a:pt x="5951" y="26578"/>
                  </a:lnTo>
                  <a:lnTo>
                    <a:pt x="20629" y="26578"/>
                  </a:lnTo>
                  <a:lnTo>
                    <a:pt x="26582" y="20627"/>
                  </a:lnTo>
                  <a:lnTo>
                    <a:pt x="26582" y="13289"/>
                  </a:lnTo>
                  <a:lnTo>
                    <a:pt x="26582" y="5950"/>
                  </a:lnTo>
                  <a:lnTo>
                    <a:pt x="20629" y="0"/>
                  </a:lnTo>
                  <a:close/>
                </a:path>
              </a:pathLst>
            </a:custGeom>
            <a:solidFill>
              <a:srgbClr val="31B5FF"/>
            </a:solidFill>
          </p:spPr>
          <p:txBody>
            <a:bodyPr wrap="square" lIns="0" tIns="0" rIns="0" bIns="0" rtlCol="0"/>
            <a:lstStyle/>
            <a:p>
              <a:endParaRPr/>
            </a:p>
          </p:txBody>
        </p:sp>
        <p:sp>
          <p:nvSpPr>
            <p:cNvPr id="50" name="object 50"/>
            <p:cNvSpPr/>
            <p:nvPr/>
          </p:nvSpPr>
          <p:spPr>
            <a:xfrm>
              <a:off x="1159041" y="548249"/>
              <a:ext cx="26670" cy="26670"/>
            </a:xfrm>
            <a:custGeom>
              <a:avLst/>
              <a:gdLst/>
              <a:ahLst/>
              <a:cxnLst/>
              <a:rect l="l" t="t" r="r" b="b"/>
              <a:pathLst>
                <a:path w="26669" h="26670">
                  <a:moveTo>
                    <a:pt x="26582" y="13289"/>
                  </a:moveTo>
                  <a:lnTo>
                    <a:pt x="26582" y="5950"/>
                  </a:lnTo>
                  <a:lnTo>
                    <a:pt x="20629" y="0"/>
                  </a:lnTo>
                  <a:lnTo>
                    <a:pt x="13290" y="0"/>
                  </a:lnTo>
                  <a:lnTo>
                    <a:pt x="5951" y="0"/>
                  </a:lnTo>
                  <a:lnTo>
                    <a:pt x="0" y="5950"/>
                  </a:lnTo>
                  <a:lnTo>
                    <a:pt x="0" y="13289"/>
                  </a:lnTo>
                  <a:lnTo>
                    <a:pt x="0" y="20627"/>
                  </a:lnTo>
                  <a:lnTo>
                    <a:pt x="5951" y="26578"/>
                  </a:lnTo>
                  <a:lnTo>
                    <a:pt x="13290" y="26578"/>
                  </a:lnTo>
                  <a:lnTo>
                    <a:pt x="20629" y="26578"/>
                  </a:lnTo>
                  <a:lnTo>
                    <a:pt x="26582" y="20627"/>
                  </a:lnTo>
                  <a:lnTo>
                    <a:pt x="26582" y="13289"/>
                  </a:lnTo>
                </a:path>
              </a:pathLst>
            </a:custGeom>
            <a:ln w="3175">
              <a:solidFill>
                <a:srgbClr val="31B5FF"/>
              </a:solidFill>
            </a:ln>
          </p:spPr>
          <p:txBody>
            <a:bodyPr wrap="square" lIns="0" tIns="0" rIns="0" bIns="0" rtlCol="0"/>
            <a:lstStyle/>
            <a:p>
              <a:endParaRPr/>
            </a:p>
          </p:txBody>
        </p:sp>
        <p:sp>
          <p:nvSpPr>
            <p:cNvPr id="51" name="object 51"/>
            <p:cNvSpPr/>
            <p:nvPr/>
          </p:nvSpPr>
          <p:spPr>
            <a:xfrm>
              <a:off x="1541832" y="831865"/>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52" name="object 52"/>
            <p:cNvSpPr/>
            <p:nvPr/>
          </p:nvSpPr>
          <p:spPr>
            <a:xfrm>
              <a:off x="1541832" y="831865"/>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53" name="object 53"/>
            <p:cNvSpPr/>
            <p:nvPr/>
          </p:nvSpPr>
          <p:spPr>
            <a:xfrm>
              <a:off x="1129216" y="518423"/>
              <a:ext cx="929005" cy="1003300"/>
            </a:xfrm>
            <a:custGeom>
              <a:avLst/>
              <a:gdLst/>
              <a:ahLst/>
              <a:cxnLst/>
              <a:rect l="l" t="t" r="r" b="b"/>
              <a:pathLst>
                <a:path w="929005" h="1003300">
                  <a:moveTo>
                    <a:pt x="0" y="1002715"/>
                  </a:moveTo>
                  <a:lnTo>
                    <a:pt x="928717" y="0"/>
                  </a:lnTo>
                </a:path>
              </a:pathLst>
            </a:custGeom>
            <a:ln w="8900">
              <a:solidFill>
                <a:srgbClr val="000000"/>
              </a:solidFill>
            </a:ln>
          </p:spPr>
          <p:txBody>
            <a:bodyPr wrap="square" lIns="0" tIns="0" rIns="0" bIns="0" rtlCol="0"/>
            <a:lstStyle/>
            <a:p>
              <a:endParaRPr/>
            </a:p>
          </p:txBody>
        </p:sp>
        <p:sp>
          <p:nvSpPr>
            <p:cNvPr id="54" name="object 54"/>
            <p:cNvSpPr/>
            <p:nvPr/>
          </p:nvSpPr>
          <p:spPr>
            <a:xfrm>
              <a:off x="1129216" y="518423"/>
              <a:ext cx="1164590" cy="1164590"/>
            </a:xfrm>
            <a:custGeom>
              <a:avLst/>
              <a:gdLst/>
              <a:ahLst/>
              <a:cxnLst/>
              <a:rect l="l" t="t" r="r" b="b"/>
              <a:pathLst>
                <a:path w="1164589" h="1164589">
                  <a:moveTo>
                    <a:pt x="0" y="89634"/>
                  </a:moveTo>
                  <a:lnTo>
                    <a:pt x="83032" y="0"/>
                  </a:lnTo>
                </a:path>
                <a:path w="1164589" h="1164589">
                  <a:moveTo>
                    <a:pt x="696293" y="1163990"/>
                  </a:moveTo>
                  <a:lnTo>
                    <a:pt x="1163984" y="659011"/>
                  </a:lnTo>
                </a:path>
              </a:pathLst>
            </a:custGeom>
            <a:ln w="5933">
              <a:solidFill>
                <a:srgbClr val="000000"/>
              </a:solidFill>
              <a:prstDash val="lgDash"/>
            </a:ln>
          </p:spPr>
          <p:txBody>
            <a:bodyPr wrap="square" lIns="0" tIns="0" rIns="0" bIns="0" rtlCol="0"/>
            <a:lstStyle/>
            <a:p>
              <a:endParaRPr/>
            </a:p>
          </p:txBody>
        </p:sp>
      </p:grpSp>
      <p:sp>
        <p:nvSpPr>
          <p:cNvPr id="55" name="object 55"/>
          <p:cNvSpPr txBox="1"/>
          <p:nvPr/>
        </p:nvSpPr>
        <p:spPr>
          <a:xfrm>
            <a:off x="1325571" y="1715279"/>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56" name="object 56"/>
          <p:cNvSpPr txBox="1"/>
          <p:nvPr/>
        </p:nvSpPr>
        <p:spPr>
          <a:xfrm>
            <a:off x="1602783"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57" name="object 57"/>
          <p:cNvSpPr txBox="1"/>
          <p:nvPr/>
        </p:nvSpPr>
        <p:spPr>
          <a:xfrm>
            <a:off x="1868444"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58" name="object 58"/>
          <p:cNvSpPr txBox="1"/>
          <p:nvPr/>
        </p:nvSpPr>
        <p:spPr>
          <a:xfrm>
            <a:off x="2134104"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59" name="object 59"/>
          <p:cNvSpPr txBox="1"/>
          <p:nvPr/>
        </p:nvSpPr>
        <p:spPr>
          <a:xfrm>
            <a:off x="1021478" y="1609586"/>
            <a:ext cx="65405" cy="71120"/>
          </a:xfrm>
          <a:prstGeom prst="rect">
            <a:avLst/>
          </a:prstGeom>
        </p:spPr>
        <p:txBody>
          <a:bodyPr vert="vert270" wrap="square" lIns="0" tIns="12700" rIns="0" bIns="0" rtlCol="0">
            <a:spAutoFit/>
          </a:bodyPr>
          <a:lstStyle/>
          <a:p>
            <a:pPr marL="12700">
              <a:lnSpc>
                <a:spcPct val="100000"/>
              </a:lnSpc>
              <a:spcBef>
                <a:spcPts val="100"/>
              </a:spcBef>
            </a:pPr>
            <a:r>
              <a:rPr sz="300" spc="-25" dirty="0">
                <a:latin typeface="Microsoft Sans Serif"/>
                <a:cs typeface="Microsoft Sans Serif"/>
              </a:rPr>
              <a:t>−3</a:t>
            </a:r>
            <a:endParaRPr sz="300">
              <a:latin typeface="Microsoft Sans Serif"/>
              <a:cs typeface="Microsoft Sans Serif"/>
            </a:endParaRPr>
          </a:p>
        </p:txBody>
      </p:sp>
      <p:sp>
        <p:nvSpPr>
          <p:cNvPr id="60" name="object 60"/>
          <p:cNvSpPr txBox="1"/>
          <p:nvPr/>
        </p:nvSpPr>
        <p:spPr>
          <a:xfrm>
            <a:off x="1021478" y="1428180"/>
            <a:ext cx="65405" cy="71120"/>
          </a:xfrm>
          <a:prstGeom prst="rect">
            <a:avLst/>
          </a:prstGeom>
        </p:spPr>
        <p:txBody>
          <a:bodyPr vert="vert270" wrap="square" lIns="0" tIns="12700" rIns="0" bIns="0" rtlCol="0">
            <a:spAutoFit/>
          </a:bodyPr>
          <a:lstStyle/>
          <a:p>
            <a:pPr marL="12700">
              <a:lnSpc>
                <a:spcPct val="100000"/>
              </a:lnSpc>
              <a:spcBef>
                <a:spcPts val="100"/>
              </a:spcBef>
            </a:pPr>
            <a:r>
              <a:rPr sz="300" spc="-25" dirty="0">
                <a:latin typeface="Microsoft Sans Serif"/>
                <a:cs typeface="Microsoft Sans Serif"/>
              </a:rPr>
              <a:t>−2</a:t>
            </a:r>
            <a:endParaRPr sz="300">
              <a:latin typeface="Microsoft Sans Serif"/>
              <a:cs typeface="Microsoft Sans Serif"/>
            </a:endParaRPr>
          </a:p>
        </p:txBody>
      </p:sp>
      <p:sp>
        <p:nvSpPr>
          <p:cNvPr id="61" name="object 61"/>
          <p:cNvSpPr txBox="1"/>
          <p:nvPr/>
        </p:nvSpPr>
        <p:spPr>
          <a:xfrm>
            <a:off x="1021478" y="1246774"/>
            <a:ext cx="65405" cy="71120"/>
          </a:xfrm>
          <a:prstGeom prst="rect">
            <a:avLst/>
          </a:prstGeom>
        </p:spPr>
        <p:txBody>
          <a:bodyPr vert="vert270" wrap="square" lIns="0" tIns="12700" rIns="0" bIns="0" rtlCol="0">
            <a:spAutoFit/>
          </a:bodyPr>
          <a:lstStyle/>
          <a:p>
            <a:pPr marL="12700">
              <a:lnSpc>
                <a:spcPct val="100000"/>
              </a:lnSpc>
              <a:spcBef>
                <a:spcPts val="100"/>
              </a:spcBef>
            </a:pPr>
            <a:r>
              <a:rPr sz="300" spc="-25" dirty="0">
                <a:latin typeface="Microsoft Sans Serif"/>
                <a:cs typeface="Microsoft Sans Serif"/>
              </a:rPr>
              <a:t>−1</a:t>
            </a:r>
            <a:endParaRPr sz="300">
              <a:latin typeface="Microsoft Sans Serif"/>
              <a:cs typeface="Microsoft Sans Serif"/>
            </a:endParaRPr>
          </a:p>
        </p:txBody>
      </p:sp>
      <p:sp>
        <p:nvSpPr>
          <p:cNvPr id="62" name="object 62"/>
          <p:cNvSpPr txBox="1"/>
          <p:nvPr/>
        </p:nvSpPr>
        <p:spPr>
          <a:xfrm>
            <a:off x="910534" y="1026491"/>
            <a:ext cx="175895" cy="110489"/>
          </a:xfrm>
          <a:prstGeom prst="rect">
            <a:avLst/>
          </a:prstGeom>
        </p:spPr>
        <p:txBody>
          <a:bodyPr vert="vert270" wrap="square" lIns="0" tIns="8255" rIns="0" bIns="0" rtlCol="0">
            <a:spAutoFit/>
          </a:bodyPr>
          <a:lstStyle/>
          <a:p>
            <a:pPr marL="12700">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marL="24765">
              <a:lnSpc>
                <a:spcPct val="100000"/>
              </a:lnSpc>
              <a:spcBef>
                <a:spcPts val="250"/>
              </a:spcBef>
            </a:pPr>
            <a:r>
              <a:rPr sz="300" spc="-50" dirty="0">
                <a:latin typeface="Microsoft Sans Serif"/>
                <a:cs typeface="Microsoft Sans Serif"/>
              </a:rPr>
              <a:t>0</a:t>
            </a:r>
            <a:endParaRPr sz="300">
              <a:latin typeface="Microsoft Sans Serif"/>
              <a:cs typeface="Microsoft Sans Serif"/>
            </a:endParaRPr>
          </a:p>
        </p:txBody>
      </p:sp>
      <p:sp>
        <p:nvSpPr>
          <p:cNvPr id="63" name="object 63"/>
          <p:cNvSpPr txBox="1"/>
          <p:nvPr/>
        </p:nvSpPr>
        <p:spPr>
          <a:xfrm>
            <a:off x="1021478" y="895513"/>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1</a:t>
            </a:r>
            <a:endParaRPr sz="300">
              <a:latin typeface="Microsoft Sans Serif"/>
              <a:cs typeface="Microsoft Sans Serif"/>
            </a:endParaRPr>
          </a:p>
        </p:txBody>
      </p:sp>
      <p:sp>
        <p:nvSpPr>
          <p:cNvPr id="64" name="object 64"/>
          <p:cNvSpPr txBox="1"/>
          <p:nvPr/>
        </p:nvSpPr>
        <p:spPr>
          <a:xfrm>
            <a:off x="1021478" y="714107"/>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2</a:t>
            </a:r>
            <a:endParaRPr sz="300">
              <a:latin typeface="Microsoft Sans Serif"/>
              <a:cs typeface="Microsoft Sans Serif"/>
            </a:endParaRPr>
          </a:p>
        </p:txBody>
      </p:sp>
      <p:sp>
        <p:nvSpPr>
          <p:cNvPr id="65" name="object 65"/>
          <p:cNvSpPr txBox="1"/>
          <p:nvPr/>
        </p:nvSpPr>
        <p:spPr>
          <a:xfrm>
            <a:off x="1021478" y="532701"/>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3</a:t>
            </a:r>
            <a:endParaRPr sz="300">
              <a:latin typeface="Microsoft Sans Serif"/>
              <a:cs typeface="Microsoft Sans Serif"/>
            </a:endParaRPr>
          </a:p>
        </p:txBody>
      </p:sp>
      <p:grpSp>
        <p:nvGrpSpPr>
          <p:cNvPr id="66" name="object 66"/>
          <p:cNvGrpSpPr/>
          <p:nvPr/>
        </p:nvGrpSpPr>
        <p:grpSpPr>
          <a:xfrm>
            <a:off x="2529591" y="513973"/>
            <a:ext cx="1190625" cy="1192530"/>
            <a:chOff x="2529591" y="513973"/>
            <a:chExt cx="1190625" cy="1192530"/>
          </a:xfrm>
        </p:grpSpPr>
        <p:sp>
          <p:nvSpPr>
            <p:cNvPr id="67" name="object 67"/>
            <p:cNvSpPr/>
            <p:nvPr/>
          </p:nvSpPr>
          <p:spPr>
            <a:xfrm>
              <a:off x="2529591" y="518423"/>
              <a:ext cx="1188085" cy="1188085"/>
            </a:xfrm>
            <a:custGeom>
              <a:avLst/>
              <a:gdLst/>
              <a:ahLst/>
              <a:cxnLst/>
              <a:rect l="l" t="t" r="r" b="b"/>
              <a:pathLst>
                <a:path w="1188085" h="1188085">
                  <a:moveTo>
                    <a:pt x="255259" y="1163990"/>
                  </a:moveTo>
                  <a:lnTo>
                    <a:pt x="1052244" y="1163990"/>
                  </a:lnTo>
                </a:path>
                <a:path w="1188085" h="1188085">
                  <a:moveTo>
                    <a:pt x="255259" y="1163990"/>
                  </a:moveTo>
                  <a:lnTo>
                    <a:pt x="255259" y="1187641"/>
                  </a:lnTo>
                </a:path>
                <a:path w="1188085" h="1188085">
                  <a:moveTo>
                    <a:pt x="520920" y="1163990"/>
                  </a:moveTo>
                  <a:lnTo>
                    <a:pt x="520920" y="1187641"/>
                  </a:lnTo>
                </a:path>
                <a:path w="1188085" h="1188085">
                  <a:moveTo>
                    <a:pt x="786582" y="1163990"/>
                  </a:moveTo>
                  <a:lnTo>
                    <a:pt x="786582" y="1187641"/>
                  </a:lnTo>
                </a:path>
                <a:path w="1188085" h="1188085">
                  <a:moveTo>
                    <a:pt x="1052244" y="1163990"/>
                  </a:moveTo>
                  <a:lnTo>
                    <a:pt x="1052244" y="1187641"/>
                  </a:lnTo>
                </a:path>
                <a:path w="1188085" h="1188085">
                  <a:moveTo>
                    <a:pt x="23656" y="1126409"/>
                  </a:moveTo>
                  <a:lnTo>
                    <a:pt x="23656" y="37971"/>
                  </a:lnTo>
                </a:path>
                <a:path w="1188085" h="1188085">
                  <a:moveTo>
                    <a:pt x="23656" y="1126409"/>
                  </a:moveTo>
                  <a:lnTo>
                    <a:pt x="0" y="1126409"/>
                  </a:lnTo>
                </a:path>
                <a:path w="1188085" h="1188085">
                  <a:moveTo>
                    <a:pt x="23656" y="945005"/>
                  </a:moveTo>
                  <a:lnTo>
                    <a:pt x="0" y="945005"/>
                  </a:lnTo>
                </a:path>
                <a:path w="1188085" h="1188085">
                  <a:moveTo>
                    <a:pt x="23656" y="763596"/>
                  </a:moveTo>
                  <a:lnTo>
                    <a:pt x="0" y="763596"/>
                  </a:lnTo>
                </a:path>
                <a:path w="1188085" h="1188085">
                  <a:moveTo>
                    <a:pt x="23656" y="582193"/>
                  </a:moveTo>
                  <a:lnTo>
                    <a:pt x="0" y="582193"/>
                  </a:lnTo>
                </a:path>
                <a:path w="1188085" h="1188085">
                  <a:moveTo>
                    <a:pt x="23656" y="400784"/>
                  </a:moveTo>
                  <a:lnTo>
                    <a:pt x="0" y="400784"/>
                  </a:lnTo>
                </a:path>
                <a:path w="1188085" h="1188085">
                  <a:moveTo>
                    <a:pt x="23656" y="219380"/>
                  </a:moveTo>
                  <a:lnTo>
                    <a:pt x="0" y="219380"/>
                  </a:lnTo>
                </a:path>
                <a:path w="1188085" h="1188085">
                  <a:moveTo>
                    <a:pt x="23656" y="37971"/>
                  </a:moveTo>
                  <a:lnTo>
                    <a:pt x="0" y="37971"/>
                  </a:lnTo>
                </a:path>
                <a:path w="1188085" h="1188085">
                  <a:moveTo>
                    <a:pt x="23656" y="1163990"/>
                  </a:moveTo>
                  <a:lnTo>
                    <a:pt x="1187646" y="1163990"/>
                  </a:lnTo>
                  <a:lnTo>
                    <a:pt x="1187646" y="0"/>
                  </a:lnTo>
                  <a:lnTo>
                    <a:pt x="23656" y="0"/>
                  </a:lnTo>
                  <a:lnTo>
                    <a:pt x="23656" y="1163990"/>
                  </a:lnTo>
                </a:path>
              </a:pathLst>
            </a:custGeom>
            <a:ln w="3175">
              <a:solidFill>
                <a:srgbClr val="000000"/>
              </a:solidFill>
            </a:ln>
          </p:spPr>
          <p:txBody>
            <a:bodyPr wrap="square" lIns="0" tIns="0" rIns="0" bIns="0" rtlCol="0"/>
            <a:lstStyle/>
            <a:p>
              <a:endParaRPr/>
            </a:p>
          </p:txBody>
        </p:sp>
        <p:sp>
          <p:nvSpPr>
            <p:cNvPr id="68" name="object 68"/>
            <p:cNvSpPr/>
            <p:nvPr/>
          </p:nvSpPr>
          <p:spPr>
            <a:xfrm>
              <a:off x="3290698" y="1204963"/>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69" name="object 69"/>
            <p:cNvSpPr/>
            <p:nvPr/>
          </p:nvSpPr>
          <p:spPr>
            <a:xfrm>
              <a:off x="3290698" y="1204963"/>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32"/>
                  </a:lnTo>
                  <a:lnTo>
                    <a:pt x="5950" y="26583"/>
                  </a:lnTo>
                  <a:lnTo>
                    <a:pt x="13294"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70" name="object 70"/>
            <p:cNvSpPr/>
            <p:nvPr/>
          </p:nvSpPr>
          <p:spPr>
            <a:xfrm>
              <a:off x="3578273" y="1104372"/>
              <a:ext cx="26670" cy="26670"/>
            </a:xfrm>
            <a:custGeom>
              <a:avLst/>
              <a:gdLst/>
              <a:ahLst/>
              <a:cxnLst/>
              <a:rect l="l" t="t" r="r" b="b"/>
              <a:pathLst>
                <a:path w="26670"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1" name="object 71"/>
            <p:cNvSpPr/>
            <p:nvPr/>
          </p:nvSpPr>
          <p:spPr>
            <a:xfrm>
              <a:off x="3578273" y="1104372"/>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72" name="object 72"/>
            <p:cNvSpPr/>
            <p:nvPr/>
          </p:nvSpPr>
          <p:spPr>
            <a:xfrm>
              <a:off x="3547182" y="1102832"/>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3" name="object 73"/>
            <p:cNvSpPr/>
            <p:nvPr/>
          </p:nvSpPr>
          <p:spPr>
            <a:xfrm>
              <a:off x="3547182" y="1102832"/>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74" name="object 74"/>
            <p:cNvSpPr/>
            <p:nvPr/>
          </p:nvSpPr>
          <p:spPr>
            <a:xfrm>
              <a:off x="3280651" y="1065648"/>
              <a:ext cx="26670" cy="26670"/>
            </a:xfrm>
            <a:custGeom>
              <a:avLst/>
              <a:gdLst/>
              <a:ahLst/>
              <a:cxnLst/>
              <a:rect l="l" t="t" r="r" b="b"/>
              <a:pathLst>
                <a:path w="26670"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5" name="object 75"/>
            <p:cNvSpPr/>
            <p:nvPr/>
          </p:nvSpPr>
          <p:spPr>
            <a:xfrm>
              <a:off x="3280651" y="1065648"/>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83"/>
                  </a:lnTo>
                  <a:lnTo>
                    <a:pt x="13294"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76" name="object 76"/>
            <p:cNvSpPr/>
            <p:nvPr/>
          </p:nvSpPr>
          <p:spPr>
            <a:xfrm>
              <a:off x="3660828" y="1108407"/>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7" name="object 77"/>
            <p:cNvSpPr/>
            <p:nvPr/>
          </p:nvSpPr>
          <p:spPr>
            <a:xfrm>
              <a:off x="3660828" y="1108407"/>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78" name="object 78"/>
            <p:cNvSpPr/>
            <p:nvPr/>
          </p:nvSpPr>
          <p:spPr>
            <a:xfrm>
              <a:off x="3506399" y="1258526"/>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79" name="object 79"/>
            <p:cNvSpPr/>
            <p:nvPr/>
          </p:nvSpPr>
          <p:spPr>
            <a:xfrm>
              <a:off x="3506399" y="1258526"/>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80" name="object 80"/>
            <p:cNvSpPr/>
            <p:nvPr/>
          </p:nvSpPr>
          <p:spPr>
            <a:xfrm>
              <a:off x="3553829" y="1093415"/>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81" name="object 81"/>
            <p:cNvSpPr/>
            <p:nvPr/>
          </p:nvSpPr>
          <p:spPr>
            <a:xfrm>
              <a:off x="3553829" y="1093415"/>
              <a:ext cx="26670" cy="26670"/>
            </a:xfrm>
            <a:custGeom>
              <a:avLst/>
              <a:gdLst/>
              <a:ahLst/>
              <a:cxnLst/>
              <a:rect l="l" t="t" r="r" b="b"/>
              <a:pathLst>
                <a:path w="26670"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82" name="object 82"/>
            <p:cNvSpPr/>
            <p:nvPr/>
          </p:nvSpPr>
          <p:spPr>
            <a:xfrm>
              <a:off x="3311783" y="1193534"/>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83" name="object 83"/>
            <p:cNvSpPr/>
            <p:nvPr/>
          </p:nvSpPr>
          <p:spPr>
            <a:xfrm>
              <a:off x="3311783" y="1193534"/>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84" name="object 84"/>
            <p:cNvSpPr/>
            <p:nvPr/>
          </p:nvSpPr>
          <p:spPr>
            <a:xfrm>
              <a:off x="3210323" y="97613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85" name="object 85"/>
            <p:cNvSpPr/>
            <p:nvPr/>
          </p:nvSpPr>
          <p:spPr>
            <a:xfrm>
              <a:off x="3210323" y="976130"/>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86" name="object 86"/>
            <p:cNvSpPr/>
            <p:nvPr/>
          </p:nvSpPr>
          <p:spPr>
            <a:xfrm>
              <a:off x="3436305" y="812091"/>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87" name="object 87"/>
            <p:cNvSpPr/>
            <p:nvPr/>
          </p:nvSpPr>
          <p:spPr>
            <a:xfrm>
              <a:off x="3436305" y="812091"/>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88" name="object 88"/>
            <p:cNvSpPr/>
            <p:nvPr/>
          </p:nvSpPr>
          <p:spPr>
            <a:xfrm>
              <a:off x="3085877" y="96806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94"/>
                  </a:lnTo>
                  <a:lnTo>
                    <a:pt x="26583" y="5950"/>
                  </a:lnTo>
                  <a:lnTo>
                    <a:pt x="20627" y="0"/>
                  </a:lnTo>
                  <a:close/>
                </a:path>
              </a:pathLst>
            </a:custGeom>
            <a:solidFill>
              <a:srgbClr val="C37AC0"/>
            </a:solidFill>
          </p:spPr>
          <p:txBody>
            <a:bodyPr wrap="square" lIns="0" tIns="0" rIns="0" bIns="0" rtlCol="0"/>
            <a:lstStyle/>
            <a:p>
              <a:endParaRPr/>
            </a:p>
          </p:txBody>
        </p:sp>
        <p:sp>
          <p:nvSpPr>
            <p:cNvPr id="89" name="object 89"/>
            <p:cNvSpPr/>
            <p:nvPr/>
          </p:nvSpPr>
          <p:spPr>
            <a:xfrm>
              <a:off x="3085877" y="968060"/>
              <a:ext cx="26670" cy="26670"/>
            </a:xfrm>
            <a:custGeom>
              <a:avLst/>
              <a:gdLst/>
              <a:ahLst/>
              <a:cxnLst/>
              <a:rect l="l" t="t" r="r" b="b"/>
              <a:pathLst>
                <a:path w="26669" h="26669">
                  <a:moveTo>
                    <a:pt x="26583" y="13294"/>
                  </a:moveTo>
                  <a:lnTo>
                    <a:pt x="26583" y="5950"/>
                  </a:lnTo>
                  <a:lnTo>
                    <a:pt x="20627" y="0"/>
                  </a:lnTo>
                  <a:lnTo>
                    <a:pt x="13289" y="0"/>
                  </a:lnTo>
                  <a:lnTo>
                    <a:pt x="5950" y="0"/>
                  </a:lnTo>
                  <a:lnTo>
                    <a:pt x="0" y="5950"/>
                  </a:lnTo>
                  <a:lnTo>
                    <a:pt x="0" y="13294"/>
                  </a:lnTo>
                  <a:lnTo>
                    <a:pt x="0" y="20632"/>
                  </a:lnTo>
                  <a:lnTo>
                    <a:pt x="5950" y="26583"/>
                  </a:lnTo>
                  <a:lnTo>
                    <a:pt x="13289" y="26583"/>
                  </a:lnTo>
                  <a:lnTo>
                    <a:pt x="20627"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90" name="object 90"/>
            <p:cNvSpPr/>
            <p:nvPr/>
          </p:nvSpPr>
          <p:spPr>
            <a:xfrm>
              <a:off x="3594652" y="1282177"/>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91" name="object 91"/>
            <p:cNvSpPr/>
            <p:nvPr/>
          </p:nvSpPr>
          <p:spPr>
            <a:xfrm>
              <a:off x="3594652" y="1282177"/>
              <a:ext cx="26670" cy="26670"/>
            </a:xfrm>
            <a:custGeom>
              <a:avLst/>
              <a:gdLst/>
              <a:ahLst/>
              <a:cxnLst/>
              <a:rect l="l" t="t" r="r" b="b"/>
              <a:pathLst>
                <a:path w="26670"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92" name="object 92"/>
            <p:cNvSpPr/>
            <p:nvPr/>
          </p:nvSpPr>
          <p:spPr>
            <a:xfrm>
              <a:off x="2834734" y="1626004"/>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93" name="object 93"/>
            <p:cNvSpPr/>
            <p:nvPr/>
          </p:nvSpPr>
          <p:spPr>
            <a:xfrm>
              <a:off x="2834734" y="1626004"/>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94" name="object 94"/>
            <p:cNvSpPr/>
            <p:nvPr/>
          </p:nvSpPr>
          <p:spPr>
            <a:xfrm>
              <a:off x="2657599" y="748247"/>
              <a:ext cx="26670" cy="26670"/>
            </a:xfrm>
            <a:custGeom>
              <a:avLst/>
              <a:gdLst/>
              <a:ahLst/>
              <a:cxnLst/>
              <a:rect l="l" t="t" r="r" b="b"/>
              <a:pathLst>
                <a:path w="26669" h="26670">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95" name="object 95"/>
            <p:cNvSpPr/>
            <p:nvPr/>
          </p:nvSpPr>
          <p:spPr>
            <a:xfrm>
              <a:off x="2657599" y="748247"/>
              <a:ext cx="26670" cy="26670"/>
            </a:xfrm>
            <a:custGeom>
              <a:avLst/>
              <a:gdLst/>
              <a:ahLst/>
              <a:cxnLst/>
              <a:rect l="l" t="t" r="r" b="b"/>
              <a:pathLst>
                <a:path w="26669" h="26670">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96" name="object 96"/>
            <p:cNvSpPr/>
            <p:nvPr/>
          </p:nvSpPr>
          <p:spPr>
            <a:xfrm>
              <a:off x="3125511" y="784517"/>
              <a:ext cx="26670" cy="26670"/>
            </a:xfrm>
            <a:custGeom>
              <a:avLst/>
              <a:gdLst/>
              <a:ahLst/>
              <a:cxnLst/>
              <a:rect l="l" t="t" r="r" b="b"/>
              <a:pathLst>
                <a:path w="26669" h="26670">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31B5FF"/>
            </a:solidFill>
          </p:spPr>
          <p:txBody>
            <a:bodyPr wrap="square" lIns="0" tIns="0" rIns="0" bIns="0" rtlCol="0"/>
            <a:lstStyle/>
            <a:p>
              <a:endParaRPr/>
            </a:p>
          </p:txBody>
        </p:sp>
        <p:sp>
          <p:nvSpPr>
            <p:cNvPr id="97" name="object 97"/>
            <p:cNvSpPr/>
            <p:nvPr/>
          </p:nvSpPr>
          <p:spPr>
            <a:xfrm>
              <a:off x="3125511" y="784517"/>
              <a:ext cx="26670" cy="26670"/>
            </a:xfrm>
            <a:custGeom>
              <a:avLst/>
              <a:gdLst/>
              <a:ahLst/>
              <a:cxnLst/>
              <a:rect l="l" t="t" r="r" b="b"/>
              <a:pathLst>
                <a:path w="26669" h="26670">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98" name="object 98"/>
            <p:cNvSpPr/>
            <p:nvPr/>
          </p:nvSpPr>
          <p:spPr>
            <a:xfrm>
              <a:off x="2912619" y="1145749"/>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99" name="object 99"/>
            <p:cNvSpPr/>
            <p:nvPr/>
          </p:nvSpPr>
          <p:spPr>
            <a:xfrm>
              <a:off x="2912619" y="1145749"/>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83"/>
                  </a:lnTo>
                  <a:lnTo>
                    <a:pt x="13289" y="26583"/>
                  </a:lnTo>
                  <a:lnTo>
                    <a:pt x="20627"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100" name="object 100"/>
            <p:cNvSpPr/>
            <p:nvPr/>
          </p:nvSpPr>
          <p:spPr>
            <a:xfrm>
              <a:off x="2948259" y="802989"/>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94"/>
                  </a:lnTo>
                  <a:lnTo>
                    <a:pt x="26583" y="5950"/>
                  </a:lnTo>
                  <a:lnTo>
                    <a:pt x="20627" y="0"/>
                  </a:lnTo>
                  <a:close/>
                </a:path>
              </a:pathLst>
            </a:custGeom>
            <a:solidFill>
              <a:srgbClr val="31B5FF"/>
            </a:solidFill>
          </p:spPr>
          <p:txBody>
            <a:bodyPr wrap="square" lIns="0" tIns="0" rIns="0" bIns="0" rtlCol="0"/>
            <a:lstStyle/>
            <a:p>
              <a:endParaRPr/>
            </a:p>
          </p:txBody>
        </p:sp>
        <p:sp>
          <p:nvSpPr>
            <p:cNvPr id="101" name="object 101"/>
            <p:cNvSpPr/>
            <p:nvPr/>
          </p:nvSpPr>
          <p:spPr>
            <a:xfrm>
              <a:off x="2948259" y="802989"/>
              <a:ext cx="26670" cy="26670"/>
            </a:xfrm>
            <a:custGeom>
              <a:avLst/>
              <a:gdLst/>
              <a:ahLst/>
              <a:cxnLst/>
              <a:rect l="l" t="t" r="r" b="b"/>
              <a:pathLst>
                <a:path w="26669" h="26669">
                  <a:moveTo>
                    <a:pt x="26583" y="13294"/>
                  </a:moveTo>
                  <a:lnTo>
                    <a:pt x="26583" y="5950"/>
                  </a:lnTo>
                  <a:lnTo>
                    <a:pt x="20627" y="0"/>
                  </a:lnTo>
                  <a:lnTo>
                    <a:pt x="13289" y="0"/>
                  </a:lnTo>
                  <a:lnTo>
                    <a:pt x="5950" y="0"/>
                  </a:lnTo>
                  <a:lnTo>
                    <a:pt x="0" y="5950"/>
                  </a:lnTo>
                  <a:lnTo>
                    <a:pt x="0" y="13294"/>
                  </a:lnTo>
                  <a:lnTo>
                    <a:pt x="0" y="20632"/>
                  </a:lnTo>
                  <a:lnTo>
                    <a:pt x="5950" y="26583"/>
                  </a:lnTo>
                  <a:lnTo>
                    <a:pt x="13289" y="26583"/>
                  </a:lnTo>
                  <a:lnTo>
                    <a:pt x="20627"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02" name="object 102"/>
            <p:cNvSpPr/>
            <p:nvPr/>
          </p:nvSpPr>
          <p:spPr>
            <a:xfrm>
              <a:off x="3445325" y="812091"/>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103" name="object 103"/>
            <p:cNvSpPr/>
            <p:nvPr/>
          </p:nvSpPr>
          <p:spPr>
            <a:xfrm>
              <a:off x="3445325" y="812091"/>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04" name="object 104"/>
            <p:cNvSpPr/>
            <p:nvPr/>
          </p:nvSpPr>
          <p:spPr>
            <a:xfrm>
              <a:off x="3199285" y="87755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105" name="object 105"/>
            <p:cNvSpPr/>
            <p:nvPr/>
          </p:nvSpPr>
          <p:spPr>
            <a:xfrm>
              <a:off x="3199285" y="87755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06" name="object 106"/>
            <p:cNvSpPr/>
            <p:nvPr/>
          </p:nvSpPr>
          <p:spPr>
            <a:xfrm>
              <a:off x="3174404" y="936374"/>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107" name="object 107"/>
            <p:cNvSpPr/>
            <p:nvPr/>
          </p:nvSpPr>
          <p:spPr>
            <a:xfrm>
              <a:off x="3174404" y="936374"/>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108" name="object 108"/>
            <p:cNvSpPr/>
            <p:nvPr/>
          </p:nvSpPr>
          <p:spPr>
            <a:xfrm>
              <a:off x="3017480" y="861614"/>
              <a:ext cx="26670" cy="26670"/>
            </a:xfrm>
            <a:custGeom>
              <a:avLst/>
              <a:gdLst/>
              <a:ahLst/>
              <a:cxnLst/>
              <a:rect l="l" t="t" r="r" b="b"/>
              <a:pathLst>
                <a:path w="26669" h="26669">
                  <a:moveTo>
                    <a:pt x="20632" y="0"/>
                  </a:moveTo>
                  <a:lnTo>
                    <a:pt x="5955" y="0"/>
                  </a:lnTo>
                  <a:lnTo>
                    <a:pt x="0" y="5950"/>
                  </a:lnTo>
                  <a:lnTo>
                    <a:pt x="0" y="20627"/>
                  </a:lnTo>
                  <a:lnTo>
                    <a:pt x="5955" y="26583"/>
                  </a:lnTo>
                  <a:lnTo>
                    <a:pt x="20632" y="26583"/>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109" name="object 109"/>
            <p:cNvSpPr/>
            <p:nvPr/>
          </p:nvSpPr>
          <p:spPr>
            <a:xfrm>
              <a:off x="3017480" y="861614"/>
              <a:ext cx="26670" cy="26670"/>
            </a:xfrm>
            <a:custGeom>
              <a:avLst/>
              <a:gdLst/>
              <a:ahLst/>
              <a:cxnLst/>
              <a:rect l="l" t="t" r="r" b="b"/>
              <a:pathLst>
                <a:path w="26669" h="26669">
                  <a:moveTo>
                    <a:pt x="26583" y="13289"/>
                  </a:moveTo>
                  <a:lnTo>
                    <a:pt x="26583" y="5950"/>
                  </a:lnTo>
                  <a:lnTo>
                    <a:pt x="20632" y="0"/>
                  </a:lnTo>
                  <a:lnTo>
                    <a:pt x="13294" y="0"/>
                  </a:lnTo>
                  <a:lnTo>
                    <a:pt x="5955" y="0"/>
                  </a:lnTo>
                  <a:lnTo>
                    <a:pt x="0" y="5950"/>
                  </a:lnTo>
                  <a:lnTo>
                    <a:pt x="0" y="13289"/>
                  </a:lnTo>
                  <a:lnTo>
                    <a:pt x="0" y="20627"/>
                  </a:lnTo>
                  <a:lnTo>
                    <a:pt x="5955" y="26583"/>
                  </a:lnTo>
                  <a:lnTo>
                    <a:pt x="13294" y="26583"/>
                  </a:lnTo>
                  <a:lnTo>
                    <a:pt x="20632"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110" name="object 110"/>
            <p:cNvSpPr/>
            <p:nvPr/>
          </p:nvSpPr>
          <p:spPr>
            <a:xfrm>
              <a:off x="2876462" y="898875"/>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111" name="object 111"/>
            <p:cNvSpPr/>
            <p:nvPr/>
          </p:nvSpPr>
          <p:spPr>
            <a:xfrm>
              <a:off x="2876462" y="898875"/>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12" name="object 112"/>
            <p:cNvSpPr/>
            <p:nvPr/>
          </p:nvSpPr>
          <p:spPr>
            <a:xfrm>
              <a:off x="2583073" y="548249"/>
              <a:ext cx="26670" cy="26670"/>
            </a:xfrm>
            <a:custGeom>
              <a:avLst/>
              <a:gdLst/>
              <a:ahLst/>
              <a:cxnLst/>
              <a:rect l="l" t="t" r="r" b="b"/>
              <a:pathLst>
                <a:path w="26669" h="26670">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113" name="object 113"/>
            <p:cNvSpPr/>
            <p:nvPr/>
          </p:nvSpPr>
          <p:spPr>
            <a:xfrm>
              <a:off x="2583073" y="548249"/>
              <a:ext cx="26670" cy="26670"/>
            </a:xfrm>
            <a:custGeom>
              <a:avLst/>
              <a:gdLst/>
              <a:ahLst/>
              <a:cxnLst/>
              <a:rect l="l" t="t" r="r" b="b"/>
              <a:pathLst>
                <a:path w="26669" h="26670">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14" name="object 114"/>
            <p:cNvSpPr/>
            <p:nvPr/>
          </p:nvSpPr>
          <p:spPr>
            <a:xfrm>
              <a:off x="2965863" y="831865"/>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31B5FF"/>
            </a:solidFill>
          </p:spPr>
          <p:txBody>
            <a:bodyPr wrap="square" lIns="0" tIns="0" rIns="0" bIns="0" rtlCol="0"/>
            <a:lstStyle/>
            <a:p>
              <a:endParaRPr/>
            </a:p>
          </p:txBody>
        </p:sp>
        <p:sp>
          <p:nvSpPr>
            <p:cNvPr id="115" name="object 115"/>
            <p:cNvSpPr/>
            <p:nvPr/>
          </p:nvSpPr>
          <p:spPr>
            <a:xfrm>
              <a:off x="2965863" y="831865"/>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31B5FF"/>
              </a:solidFill>
            </a:ln>
          </p:spPr>
          <p:txBody>
            <a:bodyPr wrap="square" lIns="0" tIns="0" rIns="0" bIns="0" rtlCol="0"/>
            <a:lstStyle/>
            <a:p>
              <a:endParaRPr/>
            </a:p>
          </p:txBody>
        </p:sp>
        <p:sp>
          <p:nvSpPr>
            <p:cNvPr id="116" name="object 116"/>
            <p:cNvSpPr/>
            <p:nvPr/>
          </p:nvSpPr>
          <p:spPr>
            <a:xfrm>
              <a:off x="2870040" y="518423"/>
              <a:ext cx="661670" cy="1164590"/>
            </a:xfrm>
            <a:custGeom>
              <a:avLst/>
              <a:gdLst/>
              <a:ahLst/>
              <a:cxnLst/>
              <a:rect l="l" t="t" r="r" b="b"/>
              <a:pathLst>
                <a:path w="661670" h="1164589">
                  <a:moveTo>
                    <a:pt x="0" y="1163990"/>
                  </a:moveTo>
                  <a:lnTo>
                    <a:pt x="661368" y="0"/>
                  </a:lnTo>
                </a:path>
              </a:pathLst>
            </a:custGeom>
            <a:ln w="8900">
              <a:solidFill>
                <a:srgbClr val="000000"/>
              </a:solidFill>
            </a:ln>
          </p:spPr>
          <p:txBody>
            <a:bodyPr wrap="square" lIns="0" tIns="0" rIns="0" bIns="0" rtlCol="0"/>
            <a:lstStyle/>
            <a:p>
              <a:endParaRPr/>
            </a:p>
          </p:txBody>
        </p:sp>
        <p:sp>
          <p:nvSpPr>
            <p:cNvPr id="117" name="object 117"/>
            <p:cNvSpPr/>
            <p:nvPr/>
          </p:nvSpPr>
          <p:spPr>
            <a:xfrm>
              <a:off x="2553247" y="518423"/>
              <a:ext cx="1164590" cy="1164590"/>
            </a:xfrm>
            <a:custGeom>
              <a:avLst/>
              <a:gdLst/>
              <a:ahLst/>
              <a:cxnLst/>
              <a:rect l="l" t="t" r="r" b="b"/>
              <a:pathLst>
                <a:path w="1164589" h="1164589">
                  <a:moveTo>
                    <a:pt x="0" y="1016441"/>
                  </a:moveTo>
                  <a:lnTo>
                    <a:pt x="577534" y="0"/>
                  </a:lnTo>
                </a:path>
                <a:path w="1164589" h="1164589">
                  <a:moveTo>
                    <a:pt x="717419" y="1163990"/>
                  </a:moveTo>
                  <a:lnTo>
                    <a:pt x="1163990" y="378037"/>
                  </a:lnTo>
                </a:path>
              </a:pathLst>
            </a:custGeom>
            <a:ln w="5933">
              <a:solidFill>
                <a:srgbClr val="000000"/>
              </a:solidFill>
              <a:prstDash val="lgDash"/>
            </a:ln>
          </p:spPr>
          <p:txBody>
            <a:bodyPr wrap="square" lIns="0" tIns="0" rIns="0" bIns="0" rtlCol="0"/>
            <a:lstStyle/>
            <a:p>
              <a:endParaRPr/>
            </a:p>
          </p:txBody>
        </p:sp>
      </p:grpSp>
      <p:sp>
        <p:nvSpPr>
          <p:cNvPr id="118" name="object 118"/>
          <p:cNvSpPr txBox="1"/>
          <p:nvPr/>
        </p:nvSpPr>
        <p:spPr>
          <a:xfrm>
            <a:off x="2749607" y="1715279"/>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119" name="object 119"/>
          <p:cNvSpPr txBox="1"/>
          <p:nvPr/>
        </p:nvSpPr>
        <p:spPr>
          <a:xfrm>
            <a:off x="3026817"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120" name="object 120"/>
          <p:cNvSpPr txBox="1"/>
          <p:nvPr/>
        </p:nvSpPr>
        <p:spPr>
          <a:xfrm>
            <a:off x="3292480"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121" name="object 121"/>
          <p:cNvSpPr txBox="1"/>
          <p:nvPr/>
        </p:nvSpPr>
        <p:spPr>
          <a:xfrm>
            <a:off x="3558140" y="1715279"/>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122" name="object 122"/>
          <p:cNvSpPr txBox="1"/>
          <p:nvPr/>
        </p:nvSpPr>
        <p:spPr>
          <a:xfrm>
            <a:off x="2445510" y="532701"/>
            <a:ext cx="65405" cy="2571750"/>
          </a:xfrm>
          <a:prstGeom prst="rect">
            <a:avLst/>
          </a:prstGeom>
        </p:spPr>
        <p:txBody>
          <a:bodyPr vert="vert270" wrap="square" lIns="0" tIns="12700" rIns="0" bIns="0" rtlCol="0">
            <a:spAutoFit/>
          </a:bodyPr>
          <a:lstStyle/>
          <a:p>
            <a:pPr marL="12700">
              <a:lnSpc>
                <a:spcPct val="100000"/>
              </a:lnSpc>
              <a:spcBef>
                <a:spcPts val="100"/>
              </a:spcBef>
              <a:tabLst>
                <a:tab pos="193675" algn="l"/>
                <a:tab pos="375285" algn="l"/>
                <a:tab pos="568325" algn="l"/>
                <a:tab pos="749300" algn="l"/>
                <a:tab pos="930910" algn="l"/>
                <a:tab pos="1112520" algn="l"/>
                <a:tab pos="1436370" algn="l"/>
                <a:tab pos="1617980" algn="l"/>
                <a:tab pos="1798955" algn="l"/>
                <a:tab pos="1991995" algn="l"/>
                <a:tab pos="2173605" algn="l"/>
                <a:tab pos="2355215" algn="l"/>
                <a:tab pos="2536190" algn="l"/>
              </a:tabLst>
            </a:pPr>
            <a:r>
              <a:rPr sz="300" spc="-25"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−2</a:t>
            </a:r>
            <a:r>
              <a:rPr sz="300" dirty="0">
                <a:latin typeface="Microsoft Sans Serif"/>
                <a:cs typeface="Microsoft Sans Serif"/>
              </a:rPr>
              <a:t>	</a:t>
            </a: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r>
              <a:rPr sz="300" dirty="0">
                <a:latin typeface="Microsoft Sans Serif"/>
                <a:cs typeface="Microsoft Sans Serif"/>
              </a:rPr>
              <a:t>	</a:t>
            </a:r>
            <a:r>
              <a:rPr sz="300" spc="-50"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2</a:t>
            </a:r>
            <a:r>
              <a:rPr sz="300" dirty="0">
                <a:latin typeface="Microsoft Sans Serif"/>
                <a:cs typeface="Microsoft Sans Serif"/>
              </a:rPr>
              <a:t>	</a:t>
            </a:r>
            <a:r>
              <a:rPr sz="300" spc="-50"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−2</a:t>
            </a:r>
            <a:r>
              <a:rPr sz="300" dirty="0">
                <a:latin typeface="Microsoft Sans Serif"/>
                <a:cs typeface="Microsoft Sans Serif"/>
              </a:rPr>
              <a:t>	</a:t>
            </a: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r>
              <a:rPr sz="300" dirty="0">
                <a:latin typeface="Microsoft Sans Serif"/>
                <a:cs typeface="Microsoft Sans Serif"/>
              </a:rPr>
              <a:t>	</a:t>
            </a:r>
            <a:r>
              <a:rPr sz="300" spc="-50"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2</a:t>
            </a:r>
            <a:r>
              <a:rPr sz="300" dirty="0">
                <a:latin typeface="Microsoft Sans Serif"/>
                <a:cs typeface="Microsoft Sans Serif"/>
              </a:rPr>
              <a:t>	</a:t>
            </a:r>
            <a:r>
              <a:rPr sz="300" spc="-50" dirty="0">
                <a:latin typeface="Microsoft Sans Serif"/>
                <a:cs typeface="Microsoft Sans Serif"/>
              </a:rPr>
              <a:t>3</a:t>
            </a:r>
            <a:endParaRPr sz="300">
              <a:latin typeface="Microsoft Sans Serif"/>
              <a:cs typeface="Microsoft Sans Serif"/>
            </a:endParaRPr>
          </a:p>
        </p:txBody>
      </p:sp>
      <p:grpSp>
        <p:nvGrpSpPr>
          <p:cNvPr id="123" name="object 123"/>
          <p:cNvGrpSpPr/>
          <p:nvPr/>
        </p:nvGrpSpPr>
        <p:grpSpPr>
          <a:xfrm>
            <a:off x="1105560" y="1938004"/>
            <a:ext cx="1189355" cy="1192530"/>
            <a:chOff x="1105560" y="1938004"/>
            <a:chExt cx="1189355" cy="1192530"/>
          </a:xfrm>
        </p:grpSpPr>
        <p:sp>
          <p:nvSpPr>
            <p:cNvPr id="124" name="object 124"/>
            <p:cNvSpPr/>
            <p:nvPr/>
          </p:nvSpPr>
          <p:spPr>
            <a:xfrm>
              <a:off x="1105560" y="1942454"/>
              <a:ext cx="1188085" cy="1188085"/>
            </a:xfrm>
            <a:custGeom>
              <a:avLst/>
              <a:gdLst/>
              <a:ahLst/>
              <a:cxnLst/>
              <a:rect l="l" t="t" r="r" b="b"/>
              <a:pathLst>
                <a:path w="1188085" h="1188085">
                  <a:moveTo>
                    <a:pt x="255258" y="1163988"/>
                  </a:moveTo>
                  <a:lnTo>
                    <a:pt x="1052244" y="1163988"/>
                  </a:lnTo>
                </a:path>
                <a:path w="1188085" h="1188085">
                  <a:moveTo>
                    <a:pt x="255258" y="1163988"/>
                  </a:moveTo>
                  <a:lnTo>
                    <a:pt x="255258" y="1187642"/>
                  </a:lnTo>
                </a:path>
                <a:path w="1188085" h="1188085">
                  <a:moveTo>
                    <a:pt x="520920" y="1163988"/>
                  </a:moveTo>
                  <a:lnTo>
                    <a:pt x="520920" y="1187642"/>
                  </a:lnTo>
                </a:path>
                <a:path w="1188085" h="1188085">
                  <a:moveTo>
                    <a:pt x="786582" y="1163988"/>
                  </a:moveTo>
                  <a:lnTo>
                    <a:pt x="786582" y="1187642"/>
                  </a:lnTo>
                </a:path>
                <a:path w="1188085" h="1188085">
                  <a:moveTo>
                    <a:pt x="1052244" y="1163988"/>
                  </a:moveTo>
                  <a:lnTo>
                    <a:pt x="1052244" y="1187642"/>
                  </a:lnTo>
                </a:path>
                <a:path w="1188085" h="1188085">
                  <a:moveTo>
                    <a:pt x="23656" y="1126409"/>
                  </a:moveTo>
                  <a:lnTo>
                    <a:pt x="23656" y="37977"/>
                  </a:lnTo>
                </a:path>
                <a:path w="1188085" h="1188085">
                  <a:moveTo>
                    <a:pt x="23656" y="1126409"/>
                  </a:moveTo>
                  <a:lnTo>
                    <a:pt x="0" y="1126409"/>
                  </a:lnTo>
                </a:path>
                <a:path w="1188085" h="1188085">
                  <a:moveTo>
                    <a:pt x="23656" y="945003"/>
                  </a:moveTo>
                  <a:lnTo>
                    <a:pt x="0" y="945003"/>
                  </a:lnTo>
                </a:path>
                <a:path w="1188085" h="1188085">
                  <a:moveTo>
                    <a:pt x="23656" y="763596"/>
                  </a:moveTo>
                  <a:lnTo>
                    <a:pt x="0" y="763596"/>
                  </a:lnTo>
                </a:path>
                <a:path w="1188085" h="1188085">
                  <a:moveTo>
                    <a:pt x="23656" y="582193"/>
                  </a:moveTo>
                  <a:lnTo>
                    <a:pt x="0" y="582193"/>
                  </a:lnTo>
                </a:path>
                <a:path w="1188085" h="1188085">
                  <a:moveTo>
                    <a:pt x="23656" y="400789"/>
                  </a:moveTo>
                  <a:lnTo>
                    <a:pt x="0" y="400789"/>
                  </a:lnTo>
                </a:path>
                <a:path w="1188085" h="1188085">
                  <a:moveTo>
                    <a:pt x="23656" y="219380"/>
                  </a:moveTo>
                  <a:lnTo>
                    <a:pt x="0" y="219380"/>
                  </a:lnTo>
                </a:path>
                <a:path w="1188085" h="1188085">
                  <a:moveTo>
                    <a:pt x="23656" y="37977"/>
                  </a:moveTo>
                  <a:lnTo>
                    <a:pt x="0" y="37977"/>
                  </a:lnTo>
                </a:path>
                <a:path w="1188085" h="1188085">
                  <a:moveTo>
                    <a:pt x="23656" y="1163988"/>
                  </a:moveTo>
                  <a:lnTo>
                    <a:pt x="1187641" y="1163988"/>
                  </a:lnTo>
                  <a:lnTo>
                    <a:pt x="1187641" y="0"/>
                  </a:lnTo>
                  <a:lnTo>
                    <a:pt x="23656" y="0"/>
                  </a:lnTo>
                  <a:lnTo>
                    <a:pt x="23656" y="1163988"/>
                  </a:lnTo>
                </a:path>
              </a:pathLst>
            </a:custGeom>
            <a:ln w="3175">
              <a:solidFill>
                <a:srgbClr val="000000"/>
              </a:solidFill>
            </a:ln>
          </p:spPr>
          <p:txBody>
            <a:bodyPr wrap="square" lIns="0" tIns="0" rIns="0" bIns="0" rtlCol="0"/>
            <a:lstStyle/>
            <a:p>
              <a:endParaRPr/>
            </a:p>
          </p:txBody>
        </p:sp>
        <p:sp>
          <p:nvSpPr>
            <p:cNvPr id="125" name="object 125"/>
            <p:cNvSpPr/>
            <p:nvPr/>
          </p:nvSpPr>
          <p:spPr>
            <a:xfrm>
              <a:off x="1866667" y="2628999"/>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26" name="object 126"/>
            <p:cNvSpPr/>
            <p:nvPr/>
          </p:nvSpPr>
          <p:spPr>
            <a:xfrm>
              <a:off x="1866667" y="2628999"/>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27" name="object 127"/>
            <p:cNvSpPr/>
            <p:nvPr/>
          </p:nvSpPr>
          <p:spPr>
            <a:xfrm>
              <a:off x="2154242" y="2528403"/>
              <a:ext cx="26670" cy="26670"/>
            </a:xfrm>
            <a:custGeom>
              <a:avLst/>
              <a:gdLst/>
              <a:ahLst/>
              <a:cxnLst/>
              <a:rect l="l" t="t" r="r" b="b"/>
              <a:pathLst>
                <a:path w="26669" h="26669">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C37AC0"/>
            </a:solidFill>
          </p:spPr>
          <p:txBody>
            <a:bodyPr wrap="square" lIns="0" tIns="0" rIns="0" bIns="0" rtlCol="0"/>
            <a:lstStyle/>
            <a:p>
              <a:endParaRPr/>
            </a:p>
          </p:txBody>
        </p:sp>
        <p:sp>
          <p:nvSpPr>
            <p:cNvPr id="128" name="object 128"/>
            <p:cNvSpPr/>
            <p:nvPr/>
          </p:nvSpPr>
          <p:spPr>
            <a:xfrm>
              <a:off x="2154242" y="2528403"/>
              <a:ext cx="26670" cy="26670"/>
            </a:xfrm>
            <a:custGeom>
              <a:avLst/>
              <a:gdLst/>
              <a:ahLst/>
              <a:cxnLst/>
              <a:rect l="l" t="t" r="r" b="b"/>
              <a:pathLst>
                <a:path w="26669" h="26669">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29" name="object 129"/>
            <p:cNvSpPr/>
            <p:nvPr/>
          </p:nvSpPr>
          <p:spPr>
            <a:xfrm>
              <a:off x="2123151" y="2526863"/>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30" name="object 130"/>
            <p:cNvSpPr/>
            <p:nvPr/>
          </p:nvSpPr>
          <p:spPr>
            <a:xfrm>
              <a:off x="2123151" y="2526863"/>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31" name="object 131"/>
            <p:cNvSpPr/>
            <p:nvPr/>
          </p:nvSpPr>
          <p:spPr>
            <a:xfrm>
              <a:off x="1856620" y="2489679"/>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132" name="object 132"/>
            <p:cNvSpPr/>
            <p:nvPr/>
          </p:nvSpPr>
          <p:spPr>
            <a:xfrm>
              <a:off x="1856620" y="2489679"/>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32"/>
                  </a:lnTo>
                  <a:lnTo>
                    <a:pt x="5950" y="26583"/>
                  </a:lnTo>
                  <a:lnTo>
                    <a:pt x="13289" y="26583"/>
                  </a:lnTo>
                  <a:lnTo>
                    <a:pt x="20627" y="26583"/>
                  </a:lnTo>
                  <a:lnTo>
                    <a:pt x="26578" y="20632"/>
                  </a:lnTo>
                  <a:lnTo>
                    <a:pt x="26578" y="13289"/>
                  </a:lnTo>
                </a:path>
              </a:pathLst>
            </a:custGeom>
            <a:ln w="3175">
              <a:solidFill>
                <a:srgbClr val="C37AC0"/>
              </a:solidFill>
            </a:ln>
          </p:spPr>
          <p:txBody>
            <a:bodyPr wrap="square" lIns="0" tIns="0" rIns="0" bIns="0" rtlCol="0"/>
            <a:lstStyle/>
            <a:p>
              <a:endParaRPr/>
            </a:p>
          </p:txBody>
        </p:sp>
        <p:sp>
          <p:nvSpPr>
            <p:cNvPr id="133" name="object 133"/>
            <p:cNvSpPr/>
            <p:nvPr/>
          </p:nvSpPr>
          <p:spPr>
            <a:xfrm>
              <a:off x="2236797" y="2532438"/>
              <a:ext cx="26670" cy="26670"/>
            </a:xfrm>
            <a:custGeom>
              <a:avLst/>
              <a:gdLst/>
              <a:ahLst/>
              <a:cxnLst/>
              <a:rect l="l" t="t" r="r" b="b"/>
              <a:pathLst>
                <a:path w="26669"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34" name="object 134"/>
            <p:cNvSpPr/>
            <p:nvPr/>
          </p:nvSpPr>
          <p:spPr>
            <a:xfrm>
              <a:off x="2236797" y="2532438"/>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35" name="object 135"/>
            <p:cNvSpPr/>
            <p:nvPr/>
          </p:nvSpPr>
          <p:spPr>
            <a:xfrm>
              <a:off x="2082368" y="2682557"/>
              <a:ext cx="26670" cy="26670"/>
            </a:xfrm>
            <a:custGeom>
              <a:avLst/>
              <a:gdLst/>
              <a:ahLst/>
              <a:cxnLst/>
              <a:rect l="l" t="t" r="r" b="b"/>
              <a:pathLst>
                <a:path w="26669"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36" name="object 136"/>
            <p:cNvSpPr/>
            <p:nvPr/>
          </p:nvSpPr>
          <p:spPr>
            <a:xfrm>
              <a:off x="2082368" y="2682557"/>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137" name="object 137"/>
            <p:cNvSpPr/>
            <p:nvPr/>
          </p:nvSpPr>
          <p:spPr>
            <a:xfrm>
              <a:off x="2129798" y="2517446"/>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38" name="object 138"/>
            <p:cNvSpPr/>
            <p:nvPr/>
          </p:nvSpPr>
          <p:spPr>
            <a:xfrm>
              <a:off x="2129798" y="251744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39" name="object 139"/>
            <p:cNvSpPr/>
            <p:nvPr/>
          </p:nvSpPr>
          <p:spPr>
            <a:xfrm>
              <a:off x="1887752" y="2617565"/>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C37AC0"/>
            </a:solidFill>
          </p:spPr>
          <p:txBody>
            <a:bodyPr wrap="square" lIns="0" tIns="0" rIns="0" bIns="0" rtlCol="0"/>
            <a:lstStyle/>
            <a:p>
              <a:endParaRPr/>
            </a:p>
          </p:txBody>
        </p:sp>
        <p:sp>
          <p:nvSpPr>
            <p:cNvPr id="140" name="object 140"/>
            <p:cNvSpPr/>
            <p:nvPr/>
          </p:nvSpPr>
          <p:spPr>
            <a:xfrm>
              <a:off x="1887752" y="2617565"/>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C37AC0"/>
              </a:solidFill>
            </a:ln>
          </p:spPr>
          <p:txBody>
            <a:bodyPr wrap="square" lIns="0" tIns="0" rIns="0" bIns="0" rtlCol="0"/>
            <a:lstStyle/>
            <a:p>
              <a:endParaRPr/>
            </a:p>
          </p:txBody>
        </p:sp>
        <p:sp>
          <p:nvSpPr>
            <p:cNvPr id="141" name="object 141"/>
            <p:cNvSpPr/>
            <p:nvPr/>
          </p:nvSpPr>
          <p:spPr>
            <a:xfrm>
              <a:off x="1786286" y="2400161"/>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142" name="object 142"/>
            <p:cNvSpPr/>
            <p:nvPr/>
          </p:nvSpPr>
          <p:spPr>
            <a:xfrm>
              <a:off x="1786286" y="2400161"/>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43" name="object 143"/>
            <p:cNvSpPr/>
            <p:nvPr/>
          </p:nvSpPr>
          <p:spPr>
            <a:xfrm>
              <a:off x="2012274" y="2236122"/>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44" name="object 144"/>
            <p:cNvSpPr/>
            <p:nvPr/>
          </p:nvSpPr>
          <p:spPr>
            <a:xfrm>
              <a:off x="2012274" y="2236122"/>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45" name="object 145"/>
            <p:cNvSpPr/>
            <p:nvPr/>
          </p:nvSpPr>
          <p:spPr>
            <a:xfrm>
              <a:off x="1661846" y="2392091"/>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78" y="20632"/>
                  </a:lnTo>
                  <a:lnTo>
                    <a:pt x="26578" y="13294"/>
                  </a:lnTo>
                  <a:lnTo>
                    <a:pt x="26578" y="5955"/>
                  </a:lnTo>
                  <a:lnTo>
                    <a:pt x="20627" y="0"/>
                  </a:lnTo>
                  <a:close/>
                </a:path>
              </a:pathLst>
            </a:custGeom>
            <a:solidFill>
              <a:srgbClr val="C37AC0"/>
            </a:solidFill>
          </p:spPr>
          <p:txBody>
            <a:bodyPr wrap="square" lIns="0" tIns="0" rIns="0" bIns="0" rtlCol="0"/>
            <a:lstStyle/>
            <a:p>
              <a:endParaRPr/>
            </a:p>
          </p:txBody>
        </p:sp>
        <p:sp>
          <p:nvSpPr>
            <p:cNvPr id="146" name="object 146"/>
            <p:cNvSpPr/>
            <p:nvPr/>
          </p:nvSpPr>
          <p:spPr>
            <a:xfrm>
              <a:off x="1661846" y="2392091"/>
              <a:ext cx="26670" cy="26670"/>
            </a:xfrm>
            <a:custGeom>
              <a:avLst/>
              <a:gdLst/>
              <a:ahLst/>
              <a:cxnLst/>
              <a:rect l="l" t="t" r="r" b="b"/>
              <a:pathLst>
                <a:path w="26669" h="26669">
                  <a:moveTo>
                    <a:pt x="26578" y="13294"/>
                  </a:moveTo>
                  <a:lnTo>
                    <a:pt x="26578" y="5955"/>
                  </a:lnTo>
                  <a:lnTo>
                    <a:pt x="20627" y="0"/>
                  </a:lnTo>
                  <a:lnTo>
                    <a:pt x="13289" y="0"/>
                  </a:lnTo>
                  <a:lnTo>
                    <a:pt x="5950" y="0"/>
                  </a:lnTo>
                  <a:lnTo>
                    <a:pt x="0" y="5955"/>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147" name="object 147"/>
            <p:cNvSpPr/>
            <p:nvPr/>
          </p:nvSpPr>
          <p:spPr>
            <a:xfrm>
              <a:off x="2170616" y="2706209"/>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C37AC0"/>
            </a:solidFill>
          </p:spPr>
          <p:txBody>
            <a:bodyPr wrap="square" lIns="0" tIns="0" rIns="0" bIns="0" rtlCol="0"/>
            <a:lstStyle/>
            <a:p>
              <a:endParaRPr/>
            </a:p>
          </p:txBody>
        </p:sp>
        <p:sp>
          <p:nvSpPr>
            <p:cNvPr id="148" name="object 148"/>
            <p:cNvSpPr/>
            <p:nvPr/>
          </p:nvSpPr>
          <p:spPr>
            <a:xfrm>
              <a:off x="2170616" y="2706209"/>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49" name="object 149"/>
            <p:cNvSpPr/>
            <p:nvPr/>
          </p:nvSpPr>
          <p:spPr>
            <a:xfrm>
              <a:off x="1410698" y="3050035"/>
              <a:ext cx="26670" cy="26670"/>
            </a:xfrm>
            <a:custGeom>
              <a:avLst/>
              <a:gdLst/>
              <a:ahLst/>
              <a:cxnLst/>
              <a:rect l="l" t="t" r="r" b="b"/>
              <a:pathLst>
                <a:path w="26669" h="26669">
                  <a:moveTo>
                    <a:pt x="20632" y="0"/>
                  </a:moveTo>
                  <a:lnTo>
                    <a:pt x="5955" y="0"/>
                  </a:lnTo>
                  <a:lnTo>
                    <a:pt x="0" y="5951"/>
                  </a:lnTo>
                  <a:lnTo>
                    <a:pt x="0" y="20629"/>
                  </a:lnTo>
                  <a:lnTo>
                    <a:pt x="5955" y="26582"/>
                  </a:lnTo>
                  <a:lnTo>
                    <a:pt x="20632" y="26582"/>
                  </a:lnTo>
                  <a:lnTo>
                    <a:pt x="26583" y="20629"/>
                  </a:lnTo>
                  <a:lnTo>
                    <a:pt x="26583" y="13290"/>
                  </a:lnTo>
                  <a:lnTo>
                    <a:pt x="26583" y="5951"/>
                  </a:lnTo>
                  <a:lnTo>
                    <a:pt x="20632" y="0"/>
                  </a:lnTo>
                  <a:close/>
                </a:path>
              </a:pathLst>
            </a:custGeom>
            <a:solidFill>
              <a:srgbClr val="31B5FF"/>
            </a:solidFill>
          </p:spPr>
          <p:txBody>
            <a:bodyPr wrap="square" lIns="0" tIns="0" rIns="0" bIns="0" rtlCol="0"/>
            <a:lstStyle/>
            <a:p>
              <a:endParaRPr/>
            </a:p>
          </p:txBody>
        </p:sp>
        <p:sp>
          <p:nvSpPr>
            <p:cNvPr id="150" name="object 150"/>
            <p:cNvSpPr/>
            <p:nvPr/>
          </p:nvSpPr>
          <p:spPr>
            <a:xfrm>
              <a:off x="1410698" y="3050035"/>
              <a:ext cx="26670" cy="26670"/>
            </a:xfrm>
            <a:custGeom>
              <a:avLst/>
              <a:gdLst/>
              <a:ahLst/>
              <a:cxnLst/>
              <a:rect l="l" t="t" r="r" b="b"/>
              <a:pathLst>
                <a:path w="26669" h="26669">
                  <a:moveTo>
                    <a:pt x="26583" y="13290"/>
                  </a:moveTo>
                  <a:lnTo>
                    <a:pt x="26583" y="5951"/>
                  </a:lnTo>
                  <a:lnTo>
                    <a:pt x="20632" y="0"/>
                  </a:lnTo>
                  <a:lnTo>
                    <a:pt x="13294" y="0"/>
                  </a:lnTo>
                  <a:lnTo>
                    <a:pt x="5955" y="0"/>
                  </a:lnTo>
                  <a:lnTo>
                    <a:pt x="0" y="5951"/>
                  </a:lnTo>
                  <a:lnTo>
                    <a:pt x="0" y="13290"/>
                  </a:lnTo>
                  <a:lnTo>
                    <a:pt x="0" y="20629"/>
                  </a:lnTo>
                  <a:lnTo>
                    <a:pt x="5955" y="26582"/>
                  </a:lnTo>
                  <a:lnTo>
                    <a:pt x="13294" y="26582"/>
                  </a:lnTo>
                  <a:lnTo>
                    <a:pt x="20632" y="26582"/>
                  </a:lnTo>
                  <a:lnTo>
                    <a:pt x="26583" y="20629"/>
                  </a:lnTo>
                  <a:lnTo>
                    <a:pt x="26583" y="13290"/>
                  </a:lnTo>
                </a:path>
              </a:pathLst>
            </a:custGeom>
            <a:ln w="3175">
              <a:solidFill>
                <a:srgbClr val="31B5FF"/>
              </a:solidFill>
            </a:ln>
          </p:spPr>
          <p:txBody>
            <a:bodyPr wrap="square" lIns="0" tIns="0" rIns="0" bIns="0" rtlCol="0"/>
            <a:lstStyle/>
            <a:p>
              <a:endParaRPr/>
            </a:p>
          </p:txBody>
        </p:sp>
        <p:sp>
          <p:nvSpPr>
            <p:cNvPr id="151" name="object 151"/>
            <p:cNvSpPr/>
            <p:nvPr/>
          </p:nvSpPr>
          <p:spPr>
            <a:xfrm>
              <a:off x="1233566" y="2172278"/>
              <a:ext cx="26670" cy="26670"/>
            </a:xfrm>
            <a:custGeom>
              <a:avLst/>
              <a:gdLst/>
              <a:ahLst/>
              <a:cxnLst/>
              <a:rect l="l" t="t" r="r" b="b"/>
              <a:pathLst>
                <a:path w="26669" h="26669">
                  <a:moveTo>
                    <a:pt x="20629" y="0"/>
                  </a:moveTo>
                  <a:lnTo>
                    <a:pt x="5951" y="0"/>
                  </a:lnTo>
                  <a:lnTo>
                    <a:pt x="0" y="5950"/>
                  </a:lnTo>
                  <a:lnTo>
                    <a:pt x="0" y="20627"/>
                  </a:lnTo>
                  <a:lnTo>
                    <a:pt x="5951" y="26583"/>
                  </a:lnTo>
                  <a:lnTo>
                    <a:pt x="20629" y="26583"/>
                  </a:lnTo>
                  <a:lnTo>
                    <a:pt x="26580" y="20627"/>
                  </a:lnTo>
                  <a:lnTo>
                    <a:pt x="26580" y="13289"/>
                  </a:lnTo>
                  <a:lnTo>
                    <a:pt x="26580" y="5950"/>
                  </a:lnTo>
                  <a:lnTo>
                    <a:pt x="20629" y="0"/>
                  </a:lnTo>
                  <a:close/>
                </a:path>
              </a:pathLst>
            </a:custGeom>
            <a:solidFill>
              <a:srgbClr val="31B5FF"/>
            </a:solidFill>
          </p:spPr>
          <p:txBody>
            <a:bodyPr wrap="square" lIns="0" tIns="0" rIns="0" bIns="0" rtlCol="0"/>
            <a:lstStyle/>
            <a:p>
              <a:endParaRPr/>
            </a:p>
          </p:txBody>
        </p:sp>
        <p:sp>
          <p:nvSpPr>
            <p:cNvPr id="152" name="object 152"/>
            <p:cNvSpPr/>
            <p:nvPr/>
          </p:nvSpPr>
          <p:spPr>
            <a:xfrm>
              <a:off x="1233566" y="2172278"/>
              <a:ext cx="26670" cy="26670"/>
            </a:xfrm>
            <a:custGeom>
              <a:avLst/>
              <a:gdLst/>
              <a:ahLst/>
              <a:cxnLst/>
              <a:rect l="l" t="t" r="r" b="b"/>
              <a:pathLst>
                <a:path w="26669" h="26669">
                  <a:moveTo>
                    <a:pt x="26580" y="13289"/>
                  </a:moveTo>
                  <a:lnTo>
                    <a:pt x="26580" y="5950"/>
                  </a:lnTo>
                  <a:lnTo>
                    <a:pt x="20629" y="0"/>
                  </a:lnTo>
                  <a:lnTo>
                    <a:pt x="13290" y="0"/>
                  </a:lnTo>
                  <a:lnTo>
                    <a:pt x="5951" y="0"/>
                  </a:lnTo>
                  <a:lnTo>
                    <a:pt x="0" y="5950"/>
                  </a:lnTo>
                  <a:lnTo>
                    <a:pt x="0" y="13289"/>
                  </a:lnTo>
                  <a:lnTo>
                    <a:pt x="0" y="20627"/>
                  </a:lnTo>
                  <a:lnTo>
                    <a:pt x="5951" y="26583"/>
                  </a:lnTo>
                  <a:lnTo>
                    <a:pt x="13290" y="26583"/>
                  </a:lnTo>
                  <a:lnTo>
                    <a:pt x="20629" y="26583"/>
                  </a:lnTo>
                  <a:lnTo>
                    <a:pt x="26580" y="20627"/>
                  </a:lnTo>
                  <a:lnTo>
                    <a:pt x="26580" y="13289"/>
                  </a:lnTo>
                </a:path>
              </a:pathLst>
            </a:custGeom>
            <a:ln w="3175">
              <a:solidFill>
                <a:srgbClr val="31B5FF"/>
              </a:solidFill>
            </a:ln>
          </p:spPr>
          <p:txBody>
            <a:bodyPr wrap="square" lIns="0" tIns="0" rIns="0" bIns="0" rtlCol="0"/>
            <a:lstStyle/>
            <a:p>
              <a:endParaRPr/>
            </a:p>
          </p:txBody>
        </p:sp>
        <p:sp>
          <p:nvSpPr>
            <p:cNvPr id="153" name="object 153"/>
            <p:cNvSpPr/>
            <p:nvPr/>
          </p:nvSpPr>
          <p:spPr>
            <a:xfrm>
              <a:off x="1701480" y="2208553"/>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154" name="object 154"/>
            <p:cNvSpPr/>
            <p:nvPr/>
          </p:nvSpPr>
          <p:spPr>
            <a:xfrm>
              <a:off x="1701480" y="2208553"/>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155" name="object 155"/>
            <p:cNvSpPr/>
            <p:nvPr/>
          </p:nvSpPr>
          <p:spPr>
            <a:xfrm>
              <a:off x="1488588" y="256978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56" name="object 156"/>
            <p:cNvSpPr/>
            <p:nvPr/>
          </p:nvSpPr>
          <p:spPr>
            <a:xfrm>
              <a:off x="1488588" y="2569780"/>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32"/>
                  </a:lnTo>
                  <a:lnTo>
                    <a:pt x="5950" y="26583"/>
                  </a:lnTo>
                  <a:lnTo>
                    <a:pt x="13289" y="26583"/>
                  </a:lnTo>
                  <a:lnTo>
                    <a:pt x="20627" y="26583"/>
                  </a:lnTo>
                  <a:lnTo>
                    <a:pt x="26578" y="20632"/>
                  </a:lnTo>
                  <a:lnTo>
                    <a:pt x="26578" y="13289"/>
                  </a:lnTo>
                </a:path>
              </a:pathLst>
            </a:custGeom>
            <a:ln w="3175">
              <a:solidFill>
                <a:srgbClr val="31B5FF"/>
              </a:solidFill>
            </a:ln>
          </p:spPr>
          <p:txBody>
            <a:bodyPr wrap="square" lIns="0" tIns="0" rIns="0" bIns="0" rtlCol="0"/>
            <a:lstStyle/>
            <a:p>
              <a:endParaRPr/>
            </a:p>
          </p:txBody>
        </p:sp>
        <p:sp>
          <p:nvSpPr>
            <p:cNvPr id="157" name="object 157"/>
            <p:cNvSpPr/>
            <p:nvPr/>
          </p:nvSpPr>
          <p:spPr>
            <a:xfrm>
              <a:off x="1524228" y="222702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58" name="object 158"/>
            <p:cNvSpPr/>
            <p:nvPr/>
          </p:nvSpPr>
          <p:spPr>
            <a:xfrm>
              <a:off x="1524228" y="2227026"/>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159" name="object 159"/>
            <p:cNvSpPr/>
            <p:nvPr/>
          </p:nvSpPr>
          <p:spPr>
            <a:xfrm>
              <a:off x="2021294" y="2236122"/>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60" name="object 160"/>
            <p:cNvSpPr/>
            <p:nvPr/>
          </p:nvSpPr>
          <p:spPr>
            <a:xfrm>
              <a:off x="2021294" y="2236122"/>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161" name="object 161"/>
            <p:cNvSpPr/>
            <p:nvPr/>
          </p:nvSpPr>
          <p:spPr>
            <a:xfrm>
              <a:off x="1775254" y="2301587"/>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162" name="object 162"/>
            <p:cNvSpPr/>
            <p:nvPr/>
          </p:nvSpPr>
          <p:spPr>
            <a:xfrm>
              <a:off x="1775254" y="2301587"/>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83"/>
                  </a:lnTo>
                  <a:lnTo>
                    <a:pt x="13289" y="26583"/>
                  </a:lnTo>
                  <a:lnTo>
                    <a:pt x="20627"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163" name="object 163"/>
            <p:cNvSpPr/>
            <p:nvPr/>
          </p:nvSpPr>
          <p:spPr>
            <a:xfrm>
              <a:off x="1750373" y="2360410"/>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64" name="object 164"/>
            <p:cNvSpPr/>
            <p:nvPr/>
          </p:nvSpPr>
          <p:spPr>
            <a:xfrm>
              <a:off x="1750373" y="2360410"/>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165" name="object 165"/>
            <p:cNvSpPr/>
            <p:nvPr/>
          </p:nvSpPr>
          <p:spPr>
            <a:xfrm>
              <a:off x="1593448" y="2285645"/>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166" name="object 166"/>
            <p:cNvSpPr/>
            <p:nvPr/>
          </p:nvSpPr>
          <p:spPr>
            <a:xfrm>
              <a:off x="1593448" y="2285645"/>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67" name="object 167"/>
            <p:cNvSpPr/>
            <p:nvPr/>
          </p:nvSpPr>
          <p:spPr>
            <a:xfrm>
              <a:off x="1452431" y="2322906"/>
              <a:ext cx="26670" cy="26670"/>
            </a:xfrm>
            <a:custGeom>
              <a:avLst/>
              <a:gdLst/>
              <a:ahLst/>
              <a:cxnLst/>
              <a:rect l="l" t="t" r="r" b="b"/>
              <a:pathLst>
                <a:path w="26669" h="26669">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31B5FF"/>
            </a:solidFill>
          </p:spPr>
          <p:txBody>
            <a:bodyPr wrap="square" lIns="0" tIns="0" rIns="0" bIns="0" rtlCol="0"/>
            <a:lstStyle/>
            <a:p>
              <a:endParaRPr/>
            </a:p>
          </p:txBody>
        </p:sp>
        <p:sp>
          <p:nvSpPr>
            <p:cNvPr id="168" name="object 168"/>
            <p:cNvSpPr/>
            <p:nvPr/>
          </p:nvSpPr>
          <p:spPr>
            <a:xfrm>
              <a:off x="1452431" y="2322906"/>
              <a:ext cx="26670" cy="26670"/>
            </a:xfrm>
            <a:custGeom>
              <a:avLst/>
              <a:gdLst/>
              <a:ahLst/>
              <a:cxnLst/>
              <a:rect l="l" t="t" r="r" b="b"/>
              <a:pathLst>
                <a:path w="26669" h="26669">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169" name="object 169"/>
            <p:cNvSpPr/>
            <p:nvPr/>
          </p:nvSpPr>
          <p:spPr>
            <a:xfrm>
              <a:off x="1159041" y="1972280"/>
              <a:ext cx="26670" cy="26670"/>
            </a:xfrm>
            <a:custGeom>
              <a:avLst/>
              <a:gdLst/>
              <a:ahLst/>
              <a:cxnLst/>
              <a:rect l="l" t="t" r="r" b="b"/>
              <a:pathLst>
                <a:path w="26669" h="26669">
                  <a:moveTo>
                    <a:pt x="20629" y="0"/>
                  </a:moveTo>
                  <a:lnTo>
                    <a:pt x="5951" y="0"/>
                  </a:lnTo>
                  <a:lnTo>
                    <a:pt x="0" y="5950"/>
                  </a:lnTo>
                  <a:lnTo>
                    <a:pt x="0" y="20627"/>
                  </a:lnTo>
                  <a:lnTo>
                    <a:pt x="5951" y="26583"/>
                  </a:lnTo>
                  <a:lnTo>
                    <a:pt x="20629" y="26583"/>
                  </a:lnTo>
                  <a:lnTo>
                    <a:pt x="26582" y="20627"/>
                  </a:lnTo>
                  <a:lnTo>
                    <a:pt x="26582" y="13289"/>
                  </a:lnTo>
                  <a:lnTo>
                    <a:pt x="26582" y="5950"/>
                  </a:lnTo>
                  <a:lnTo>
                    <a:pt x="20629" y="0"/>
                  </a:lnTo>
                  <a:close/>
                </a:path>
              </a:pathLst>
            </a:custGeom>
            <a:solidFill>
              <a:srgbClr val="31B5FF"/>
            </a:solidFill>
          </p:spPr>
          <p:txBody>
            <a:bodyPr wrap="square" lIns="0" tIns="0" rIns="0" bIns="0" rtlCol="0"/>
            <a:lstStyle/>
            <a:p>
              <a:endParaRPr/>
            </a:p>
          </p:txBody>
        </p:sp>
        <p:sp>
          <p:nvSpPr>
            <p:cNvPr id="170" name="object 170"/>
            <p:cNvSpPr/>
            <p:nvPr/>
          </p:nvSpPr>
          <p:spPr>
            <a:xfrm>
              <a:off x="1159041" y="1972280"/>
              <a:ext cx="26670" cy="26670"/>
            </a:xfrm>
            <a:custGeom>
              <a:avLst/>
              <a:gdLst/>
              <a:ahLst/>
              <a:cxnLst/>
              <a:rect l="l" t="t" r="r" b="b"/>
              <a:pathLst>
                <a:path w="26669" h="26669">
                  <a:moveTo>
                    <a:pt x="26582" y="13289"/>
                  </a:moveTo>
                  <a:lnTo>
                    <a:pt x="26582" y="5950"/>
                  </a:lnTo>
                  <a:lnTo>
                    <a:pt x="20629" y="0"/>
                  </a:lnTo>
                  <a:lnTo>
                    <a:pt x="13290" y="0"/>
                  </a:lnTo>
                  <a:lnTo>
                    <a:pt x="5951" y="0"/>
                  </a:lnTo>
                  <a:lnTo>
                    <a:pt x="0" y="5950"/>
                  </a:lnTo>
                  <a:lnTo>
                    <a:pt x="0" y="13289"/>
                  </a:lnTo>
                  <a:lnTo>
                    <a:pt x="0" y="20627"/>
                  </a:lnTo>
                  <a:lnTo>
                    <a:pt x="5951" y="26583"/>
                  </a:lnTo>
                  <a:lnTo>
                    <a:pt x="13290" y="26583"/>
                  </a:lnTo>
                  <a:lnTo>
                    <a:pt x="20629" y="26583"/>
                  </a:lnTo>
                  <a:lnTo>
                    <a:pt x="26582" y="20627"/>
                  </a:lnTo>
                  <a:lnTo>
                    <a:pt x="26582" y="13289"/>
                  </a:lnTo>
                </a:path>
              </a:pathLst>
            </a:custGeom>
            <a:ln w="3175">
              <a:solidFill>
                <a:srgbClr val="31B5FF"/>
              </a:solidFill>
            </a:ln>
          </p:spPr>
          <p:txBody>
            <a:bodyPr wrap="square" lIns="0" tIns="0" rIns="0" bIns="0" rtlCol="0"/>
            <a:lstStyle/>
            <a:p>
              <a:endParaRPr/>
            </a:p>
          </p:txBody>
        </p:sp>
        <p:sp>
          <p:nvSpPr>
            <p:cNvPr id="171" name="object 171"/>
            <p:cNvSpPr/>
            <p:nvPr/>
          </p:nvSpPr>
          <p:spPr>
            <a:xfrm>
              <a:off x="1541832" y="2255901"/>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172" name="object 172"/>
            <p:cNvSpPr/>
            <p:nvPr/>
          </p:nvSpPr>
          <p:spPr>
            <a:xfrm>
              <a:off x="1541832" y="2255901"/>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173" name="object 173"/>
            <p:cNvSpPr/>
            <p:nvPr/>
          </p:nvSpPr>
          <p:spPr>
            <a:xfrm>
              <a:off x="1517121" y="1942454"/>
              <a:ext cx="429895" cy="1164590"/>
            </a:xfrm>
            <a:custGeom>
              <a:avLst/>
              <a:gdLst/>
              <a:ahLst/>
              <a:cxnLst/>
              <a:rect l="l" t="t" r="r" b="b"/>
              <a:pathLst>
                <a:path w="429894" h="1164589">
                  <a:moveTo>
                    <a:pt x="0" y="1163987"/>
                  </a:moveTo>
                  <a:lnTo>
                    <a:pt x="429556" y="0"/>
                  </a:lnTo>
                </a:path>
              </a:pathLst>
            </a:custGeom>
            <a:ln w="8900">
              <a:solidFill>
                <a:srgbClr val="000000"/>
              </a:solidFill>
            </a:ln>
          </p:spPr>
          <p:txBody>
            <a:bodyPr wrap="square" lIns="0" tIns="0" rIns="0" bIns="0" rtlCol="0"/>
            <a:lstStyle/>
            <a:p>
              <a:endParaRPr/>
            </a:p>
          </p:txBody>
        </p:sp>
        <p:sp>
          <p:nvSpPr>
            <p:cNvPr id="174" name="object 174"/>
            <p:cNvSpPr/>
            <p:nvPr/>
          </p:nvSpPr>
          <p:spPr>
            <a:xfrm>
              <a:off x="1308739" y="1942454"/>
              <a:ext cx="846455" cy="1164590"/>
            </a:xfrm>
            <a:custGeom>
              <a:avLst/>
              <a:gdLst/>
              <a:ahLst/>
              <a:cxnLst/>
              <a:rect l="l" t="t" r="r" b="b"/>
              <a:pathLst>
                <a:path w="846455" h="1164589">
                  <a:moveTo>
                    <a:pt x="0" y="1163987"/>
                  </a:moveTo>
                  <a:lnTo>
                    <a:pt x="429560" y="0"/>
                  </a:lnTo>
                </a:path>
                <a:path w="846455" h="1164589">
                  <a:moveTo>
                    <a:pt x="416803" y="1163987"/>
                  </a:moveTo>
                  <a:lnTo>
                    <a:pt x="846342" y="0"/>
                  </a:lnTo>
                </a:path>
              </a:pathLst>
            </a:custGeom>
            <a:ln w="5933">
              <a:solidFill>
                <a:srgbClr val="000000"/>
              </a:solidFill>
              <a:prstDash val="lgDash"/>
            </a:ln>
          </p:spPr>
          <p:txBody>
            <a:bodyPr wrap="square" lIns="0" tIns="0" rIns="0" bIns="0" rtlCol="0"/>
            <a:lstStyle/>
            <a:p>
              <a:endParaRPr/>
            </a:p>
          </p:txBody>
        </p:sp>
      </p:grpSp>
      <p:sp>
        <p:nvSpPr>
          <p:cNvPr id="175" name="object 175"/>
          <p:cNvSpPr txBox="1"/>
          <p:nvPr/>
        </p:nvSpPr>
        <p:spPr>
          <a:xfrm>
            <a:off x="1325571" y="3139312"/>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176" name="object 176"/>
          <p:cNvSpPr txBox="1"/>
          <p:nvPr/>
        </p:nvSpPr>
        <p:spPr>
          <a:xfrm>
            <a:off x="1602783"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177" name="object 177"/>
          <p:cNvSpPr txBox="1"/>
          <p:nvPr/>
        </p:nvSpPr>
        <p:spPr>
          <a:xfrm>
            <a:off x="1868444"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178" name="object 178"/>
          <p:cNvSpPr txBox="1"/>
          <p:nvPr/>
        </p:nvSpPr>
        <p:spPr>
          <a:xfrm>
            <a:off x="2134104"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179" name="object 179"/>
          <p:cNvSpPr txBox="1"/>
          <p:nvPr/>
        </p:nvSpPr>
        <p:spPr>
          <a:xfrm>
            <a:off x="910534" y="2450520"/>
            <a:ext cx="175895" cy="654050"/>
          </a:xfrm>
          <a:prstGeom prst="rect">
            <a:avLst/>
          </a:prstGeom>
        </p:spPr>
        <p:txBody>
          <a:bodyPr vert="vert270" wrap="square" lIns="0" tIns="8255" rIns="0" bIns="0" rtlCol="0">
            <a:spAutoFit/>
          </a:bodyPr>
          <a:lstStyle/>
          <a:p>
            <a:pPr marR="5080" algn="r">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a:p>
            <a:pPr marL="12700">
              <a:lnSpc>
                <a:spcPct val="100000"/>
              </a:lnSpc>
              <a:spcBef>
                <a:spcPts val="250"/>
              </a:spcBef>
              <a:tabLst>
                <a:tab pos="193675" algn="l"/>
                <a:tab pos="375285" algn="l"/>
                <a:tab pos="568325" algn="l"/>
              </a:tabLst>
            </a:pPr>
            <a:r>
              <a:rPr sz="300" spc="-25" dirty="0">
                <a:latin typeface="Microsoft Sans Serif"/>
                <a:cs typeface="Microsoft Sans Serif"/>
              </a:rPr>
              <a:t>−3</a:t>
            </a:r>
            <a:r>
              <a:rPr sz="300" dirty="0">
                <a:latin typeface="Microsoft Sans Serif"/>
                <a:cs typeface="Microsoft Sans Serif"/>
              </a:rPr>
              <a:t>	</a:t>
            </a:r>
            <a:r>
              <a:rPr sz="300" spc="-25" dirty="0">
                <a:latin typeface="Microsoft Sans Serif"/>
                <a:cs typeface="Microsoft Sans Serif"/>
              </a:rPr>
              <a:t>−2</a:t>
            </a:r>
            <a:r>
              <a:rPr sz="300" dirty="0">
                <a:latin typeface="Microsoft Sans Serif"/>
                <a:cs typeface="Microsoft Sans Serif"/>
              </a:rPr>
              <a:t>	</a:t>
            </a:r>
            <a:r>
              <a:rPr sz="300" spc="-25" dirty="0">
                <a:latin typeface="Microsoft Sans Serif"/>
                <a:cs typeface="Microsoft Sans Serif"/>
              </a:rPr>
              <a:t>−1</a:t>
            </a:r>
            <a:r>
              <a:rPr sz="300" dirty="0">
                <a:latin typeface="Microsoft Sans Serif"/>
                <a:cs typeface="Microsoft Sans Serif"/>
              </a:rPr>
              <a:t>	</a:t>
            </a:r>
            <a:r>
              <a:rPr sz="300" spc="-50" dirty="0">
                <a:latin typeface="Microsoft Sans Serif"/>
                <a:cs typeface="Microsoft Sans Serif"/>
              </a:rPr>
              <a:t>0</a:t>
            </a:r>
            <a:endParaRPr sz="300">
              <a:latin typeface="Microsoft Sans Serif"/>
              <a:cs typeface="Microsoft Sans Serif"/>
            </a:endParaRPr>
          </a:p>
        </p:txBody>
      </p:sp>
      <p:sp>
        <p:nvSpPr>
          <p:cNvPr id="180" name="object 180"/>
          <p:cNvSpPr txBox="1"/>
          <p:nvPr/>
        </p:nvSpPr>
        <p:spPr>
          <a:xfrm>
            <a:off x="1021478" y="2319543"/>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1</a:t>
            </a:r>
            <a:endParaRPr sz="300">
              <a:latin typeface="Microsoft Sans Serif"/>
              <a:cs typeface="Microsoft Sans Serif"/>
            </a:endParaRPr>
          </a:p>
        </p:txBody>
      </p:sp>
      <p:sp>
        <p:nvSpPr>
          <p:cNvPr id="181" name="object 181"/>
          <p:cNvSpPr txBox="1"/>
          <p:nvPr/>
        </p:nvSpPr>
        <p:spPr>
          <a:xfrm>
            <a:off x="1021478" y="2138137"/>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2</a:t>
            </a:r>
            <a:endParaRPr sz="300">
              <a:latin typeface="Microsoft Sans Serif"/>
              <a:cs typeface="Microsoft Sans Serif"/>
            </a:endParaRPr>
          </a:p>
        </p:txBody>
      </p:sp>
      <p:sp>
        <p:nvSpPr>
          <p:cNvPr id="182" name="object 182"/>
          <p:cNvSpPr txBox="1"/>
          <p:nvPr/>
        </p:nvSpPr>
        <p:spPr>
          <a:xfrm>
            <a:off x="1021478" y="1956731"/>
            <a:ext cx="65405" cy="47625"/>
          </a:xfrm>
          <a:prstGeom prst="rect">
            <a:avLst/>
          </a:prstGeom>
        </p:spPr>
        <p:txBody>
          <a:bodyPr vert="vert270" wrap="square" lIns="0" tIns="12700" rIns="0" bIns="0" rtlCol="0">
            <a:spAutoFit/>
          </a:bodyPr>
          <a:lstStyle/>
          <a:p>
            <a:pPr marL="12700">
              <a:lnSpc>
                <a:spcPct val="100000"/>
              </a:lnSpc>
              <a:spcBef>
                <a:spcPts val="100"/>
              </a:spcBef>
            </a:pPr>
            <a:r>
              <a:rPr sz="300" spc="-50" dirty="0">
                <a:latin typeface="Microsoft Sans Serif"/>
                <a:cs typeface="Microsoft Sans Serif"/>
              </a:rPr>
              <a:t>3</a:t>
            </a:r>
            <a:endParaRPr sz="300">
              <a:latin typeface="Microsoft Sans Serif"/>
              <a:cs typeface="Microsoft Sans Serif"/>
            </a:endParaRPr>
          </a:p>
        </p:txBody>
      </p:sp>
      <p:grpSp>
        <p:nvGrpSpPr>
          <p:cNvPr id="183" name="object 183"/>
          <p:cNvGrpSpPr/>
          <p:nvPr/>
        </p:nvGrpSpPr>
        <p:grpSpPr>
          <a:xfrm>
            <a:off x="2529591" y="1938004"/>
            <a:ext cx="1189355" cy="1192530"/>
            <a:chOff x="2529591" y="1938004"/>
            <a:chExt cx="1189355" cy="1192530"/>
          </a:xfrm>
        </p:grpSpPr>
        <p:sp>
          <p:nvSpPr>
            <p:cNvPr id="184" name="object 184"/>
            <p:cNvSpPr/>
            <p:nvPr/>
          </p:nvSpPr>
          <p:spPr>
            <a:xfrm>
              <a:off x="2529591" y="1942454"/>
              <a:ext cx="1188085" cy="1188085"/>
            </a:xfrm>
            <a:custGeom>
              <a:avLst/>
              <a:gdLst/>
              <a:ahLst/>
              <a:cxnLst/>
              <a:rect l="l" t="t" r="r" b="b"/>
              <a:pathLst>
                <a:path w="1188085" h="1188085">
                  <a:moveTo>
                    <a:pt x="255259" y="1163988"/>
                  </a:moveTo>
                  <a:lnTo>
                    <a:pt x="1052244" y="1163988"/>
                  </a:lnTo>
                </a:path>
                <a:path w="1188085" h="1188085">
                  <a:moveTo>
                    <a:pt x="255259" y="1163988"/>
                  </a:moveTo>
                  <a:lnTo>
                    <a:pt x="255259" y="1187642"/>
                  </a:lnTo>
                </a:path>
                <a:path w="1188085" h="1188085">
                  <a:moveTo>
                    <a:pt x="520920" y="1163988"/>
                  </a:moveTo>
                  <a:lnTo>
                    <a:pt x="520920" y="1187642"/>
                  </a:lnTo>
                </a:path>
                <a:path w="1188085" h="1188085">
                  <a:moveTo>
                    <a:pt x="786582" y="1163988"/>
                  </a:moveTo>
                  <a:lnTo>
                    <a:pt x="786582" y="1187642"/>
                  </a:lnTo>
                </a:path>
                <a:path w="1188085" h="1188085">
                  <a:moveTo>
                    <a:pt x="1052244" y="1163988"/>
                  </a:moveTo>
                  <a:lnTo>
                    <a:pt x="1052244" y="1187642"/>
                  </a:lnTo>
                </a:path>
                <a:path w="1188085" h="1188085">
                  <a:moveTo>
                    <a:pt x="23656" y="1126409"/>
                  </a:moveTo>
                  <a:lnTo>
                    <a:pt x="23656" y="37977"/>
                  </a:lnTo>
                </a:path>
                <a:path w="1188085" h="1188085">
                  <a:moveTo>
                    <a:pt x="23656" y="1126409"/>
                  </a:moveTo>
                  <a:lnTo>
                    <a:pt x="0" y="1126409"/>
                  </a:lnTo>
                </a:path>
                <a:path w="1188085" h="1188085">
                  <a:moveTo>
                    <a:pt x="23656" y="945003"/>
                  </a:moveTo>
                  <a:lnTo>
                    <a:pt x="0" y="945003"/>
                  </a:lnTo>
                </a:path>
                <a:path w="1188085" h="1188085">
                  <a:moveTo>
                    <a:pt x="23656" y="763596"/>
                  </a:moveTo>
                  <a:lnTo>
                    <a:pt x="0" y="763596"/>
                  </a:lnTo>
                </a:path>
                <a:path w="1188085" h="1188085">
                  <a:moveTo>
                    <a:pt x="23656" y="582193"/>
                  </a:moveTo>
                  <a:lnTo>
                    <a:pt x="0" y="582193"/>
                  </a:lnTo>
                </a:path>
                <a:path w="1188085" h="1188085">
                  <a:moveTo>
                    <a:pt x="23656" y="400789"/>
                  </a:moveTo>
                  <a:lnTo>
                    <a:pt x="0" y="400789"/>
                  </a:lnTo>
                </a:path>
                <a:path w="1188085" h="1188085">
                  <a:moveTo>
                    <a:pt x="23656" y="219380"/>
                  </a:moveTo>
                  <a:lnTo>
                    <a:pt x="0" y="219380"/>
                  </a:lnTo>
                </a:path>
                <a:path w="1188085" h="1188085">
                  <a:moveTo>
                    <a:pt x="23656" y="37977"/>
                  </a:moveTo>
                  <a:lnTo>
                    <a:pt x="0" y="37977"/>
                  </a:lnTo>
                </a:path>
                <a:path w="1188085" h="1188085">
                  <a:moveTo>
                    <a:pt x="23656" y="1163988"/>
                  </a:moveTo>
                  <a:lnTo>
                    <a:pt x="1187646" y="1163988"/>
                  </a:lnTo>
                  <a:lnTo>
                    <a:pt x="1187646" y="0"/>
                  </a:lnTo>
                  <a:lnTo>
                    <a:pt x="23656" y="0"/>
                  </a:lnTo>
                  <a:lnTo>
                    <a:pt x="23656" y="1163988"/>
                  </a:lnTo>
                </a:path>
              </a:pathLst>
            </a:custGeom>
            <a:ln w="3175">
              <a:solidFill>
                <a:srgbClr val="000000"/>
              </a:solidFill>
            </a:ln>
          </p:spPr>
          <p:txBody>
            <a:bodyPr wrap="square" lIns="0" tIns="0" rIns="0" bIns="0" rtlCol="0"/>
            <a:lstStyle/>
            <a:p>
              <a:endParaRPr/>
            </a:p>
          </p:txBody>
        </p:sp>
        <p:sp>
          <p:nvSpPr>
            <p:cNvPr id="185" name="object 185"/>
            <p:cNvSpPr/>
            <p:nvPr/>
          </p:nvSpPr>
          <p:spPr>
            <a:xfrm>
              <a:off x="3290698" y="2628999"/>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86" name="object 186"/>
            <p:cNvSpPr/>
            <p:nvPr/>
          </p:nvSpPr>
          <p:spPr>
            <a:xfrm>
              <a:off x="3290698" y="2628999"/>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87" name="object 187"/>
            <p:cNvSpPr/>
            <p:nvPr/>
          </p:nvSpPr>
          <p:spPr>
            <a:xfrm>
              <a:off x="3578273" y="2528403"/>
              <a:ext cx="26670" cy="26670"/>
            </a:xfrm>
            <a:custGeom>
              <a:avLst/>
              <a:gdLst/>
              <a:ahLst/>
              <a:cxnLst/>
              <a:rect l="l" t="t" r="r" b="b"/>
              <a:pathLst>
                <a:path w="26670" h="26669">
                  <a:moveTo>
                    <a:pt x="20632" y="0"/>
                  </a:moveTo>
                  <a:lnTo>
                    <a:pt x="5950" y="0"/>
                  </a:lnTo>
                  <a:lnTo>
                    <a:pt x="0" y="5955"/>
                  </a:lnTo>
                  <a:lnTo>
                    <a:pt x="0" y="20632"/>
                  </a:lnTo>
                  <a:lnTo>
                    <a:pt x="5950" y="26583"/>
                  </a:lnTo>
                  <a:lnTo>
                    <a:pt x="20632" y="26583"/>
                  </a:lnTo>
                  <a:lnTo>
                    <a:pt x="26583" y="20632"/>
                  </a:lnTo>
                  <a:lnTo>
                    <a:pt x="26583" y="13294"/>
                  </a:lnTo>
                  <a:lnTo>
                    <a:pt x="26583" y="5955"/>
                  </a:lnTo>
                  <a:lnTo>
                    <a:pt x="20632" y="0"/>
                  </a:lnTo>
                  <a:close/>
                </a:path>
              </a:pathLst>
            </a:custGeom>
            <a:solidFill>
              <a:srgbClr val="C37AC0"/>
            </a:solidFill>
          </p:spPr>
          <p:txBody>
            <a:bodyPr wrap="square" lIns="0" tIns="0" rIns="0" bIns="0" rtlCol="0"/>
            <a:lstStyle/>
            <a:p>
              <a:endParaRPr/>
            </a:p>
          </p:txBody>
        </p:sp>
        <p:sp>
          <p:nvSpPr>
            <p:cNvPr id="188" name="object 188"/>
            <p:cNvSpPr/>
            <p:nvPr/>
          </p:nvSpPr>
          <p:spPr>
            <a:xfrm>
              <a:off x="3578273" y="2528403"/>
              <a:ext cx="26670" cy="26670"/>
            </a:xfrm>
            <a:custGeom>
              <a:avLst/>
              <a:gdLst/>
              <a:ahLst/>
              <a:cxnLst/>
              <a:rect l="l" t="t" r="r" b="b"/>
              <a:pathLst>
                <a:path w="26670" h="26669">
                  <a:moveTo>
                    <a:pt x="26583" y="13294"/>
                  </a:moveTo>
                  <a:lnTo>
                    <a:pt x="26583" y="5955"/>
                  </a:lnTo>
                  <a:lnTo>
                    <a:pt x="20632" y="0"/>
                  </a:lnTo>
                  <a:lnTo>
                    <a:pt x="13289" y="0"/>
                  </a:lnTo>
                  <a:lnTo>
                    <a:pt x="5950" y="0"/>
                  </a:lnTo>
                  <a:lnTo>
                    <a:pt x="0" y="5955"/>
                  </a:lnTo>
                  <a:lnTo>
                    <a:pt x="0" y="13294"/>
                  </a:lnTo>
                  <a:lnTo>
                    <a:pt x="0" y="20632"/>
                  </a:lnTo>
                  <a:lnTo>
                    <a:pt x="5950" y="26583"/>
                  </a:lnTo>
                  <a:lnTo>
                    <a:pt x="13289" y="26583"/>
                  </a:lnTo>
                  <a:lnTo>
                    <a:pt x="20632"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189" name="object 189"/>
            <p:cNvSpPr/>
            <p:nvPr/>
          </p:nvSpPr>
          <p:spPr>
            <a:xfrm>
              <a:off x="3547182" y="2526863"/>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0" name="object 190"/>
            <p:cNvSpPr/>
            <p:nvPr/>
          </p:nvSpPr>
          <p:spPr>
            <a:xfrm>
              <a:off x="3547182" y="2526863"/>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191" name="object 191"/>
            <p:cNvSpPr/>
            <p:nvPr/>
          </p:nvSpPr>
          <p:spPr>
            <a:xfrm>
              <a:off x="3280651" y="2489679"/>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2" name="object 192"/>
            <p:cNvSpPr/>
            <p:nvPr/>
          </p:nvSpPr>
          <p:spPr>
            <a:xfrm>
              <a:off x="3280651" y="2489679"/>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32"/>
                  </a:lnTo>
                  <a:lnTo>
                    <a:pt x="5950" y="26583"/>
                  </a:lnTo>
                  <a:lnTo>
                    <a:pt x="13294"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3" name="object 193"/>
            <p:cNvSpPr/>
            <p:nvPr/>
          </p:nvSpPr>
          <p:spPr>
            <a:xfrm>
              <a:off x="3660828" y="2532438"/>
              <a:ext cx="26670" cy="26670"/>
            </a:xfrm>
            <a:custGeom>
              <a:avLst/>
              <a:gdLst/>
              <a:ahLst/>
              <a:cxnLst/>
              <a:rect l="l" t="t" r="r" b="b"/>
              <a:pathLst>
                <a:path w="26670" h="26669">
                  <a:moveTo>
                    <a:pt x="20632" y="0"/>
                  </a:moveTo>
                  <a:lnTo>
                    <a:pt x="5950" y="0"/>
                  </a:lnTo>
                  <a:lnTo>
                    <a:pt x="0" y="5950"/>
                  </a:lnTo>
                  <a:lnTo>
                    <a:pt x="0" y="20632"/>
                  </a:lnTo>
                  <a:lnTo>
                    <a:pt x="5950" y="26583"/>
                  </a:lnTo>
                  <a:lnTo>
                    <a:pt x="20632" y="26583"/>
                  </a:lnTo>
                  <a:lnTo>
                    <a:pt x="26583" y="20632"/>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4" name="object 194"/>
            <p:cNvSpPr/>
            <p:nvPr/>
          </p:nvSpPr>
          <p:spPr>
            <a:xfrm>
              <a:off x="3660828" y="2532438"/>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32"/>
                  </a:lnTo>
                  <a:lnTo>
                    <a:pt x="5950" y="26583"/>
                  </a:lnTo>
                  <a:lnTo>
                    <a:pt x="13289" y="26583"/>
                  </a:lnTo>
                  <a:lnTo>
                    <a:pt x="20632"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5" name="object 195"/>
            <p:cNvSpPr/>
            <p:nvPr/>
          </p:nvSpPr>
          <p:spPr>
            <a:xfrm>
              <a:off x="3506399" y="2682557"/>
              <a:ext cx="26670" cy="26670"/>
            </a:xfrm>
            <a:custGeom>
              <a:avLst/>
              <a:gdLst/>
              <a:ahLst/>
              <a:cxnLst/>
              <a:rect l="l" t="t" r="r" b="b"/>
              <a:pathLst>
                <a:path w="26670"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196" name="object 196"/>
            <p:cNvSpPr/>
            <p:nvPr/>
          </p:nvSpPr>
          <p:spPr>
            <a:xfrm>
              <a:off x="3506399" y="2682557"/>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C37AC0"/>
              </a:solidFill>
            </a:ln>
          </p:spPr>
          <p:txBody>
            <a:bodyPr wrap="square" lIns="0" tIns="0" rIns="0" bIns="0" rtlCol="0"/>
            <a:lstStyle/>
            <a:p>
              <a:endParaRPr/>
            </a:p>
          </p:txBody>
        </p:sp>
        <p:sp>
          <p:nvSpPr>
            <p:cNvPr id="197" name="object 197"/>
            <p:cNvSpPr/>
            <p:nvPr/>
          </p:nvSpPr>
          <p:spPr>
            <a:xfrm>
              <a:off x="3553829" y="2517446"/>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C37AC0"/>
            </a:solidFill>
          </p:spPr>
          <p:txBody>
            <a:bodyPr wrap="square" lIns="0" tIns="0" rIns="0" bIns="0" rtlCol="0"/>
            <a:lstStyle/>
            <a:p>
              <a:endParaRPr/>
            </a:p>
          </p:txBody>
        </p:sp>
        <p:sp>
          <p:nvSpPr>
            <p:cNvPr id="198" name="object 198"/>
            <p:cNvSpPr/>
            <p:nvPr/>
          </p:nvSpPr>
          <p:spPr>
            <a:xfrm>
              <a:off x="3553829" y="2517446"/>
              <a:ext cx="26670" cy="26670"/>
            </a:xfrm>
            <a:custGeom>
              <a:avLst/>
              <a:gdLst/>
              <a:ahLst/>
              <a:cxnLst/>
              <a:rect l="l" t="t" r="r" b="b"/>
              <a:pathLst>
                <a:path w="26670"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C37AC0"/>
              </a:solidFill>
            </a:ln>
          </p:spPr>
          <p:txBody>
            <a:bodyPr wrap="square" lIns="0" tIns="0" rIns="0" bIns="0" rtlCol="0"/>
            <a:lstStyle/>
            <a:p>
              <a:endParaRPr/>
            </a:p>
          </p:txBody>
        </p:sp>
        <p:sp>
          <p:nvSpPr>
            <p:cNvPr id="199" name="object 199"/>
            <p:cNvSpPr/>
            <p:nvPr/>
          </p:nvSpPr>
          <p:spPr>
            <a:xfrm>
              <a:off x="3311783" y="2617565"/>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200" name="object 200"/>
            <p:cNvSpPr/>
            <p:nvPr/>
          </p:nvSpPr>
          <p:spPr>
            <a:xfrm>
              <a:off x="3311783" y="2617565"/>
              <a:ext cx="26670" cy="26670"/>
            </a:xfrm>
            <a:custGeom>
              <a:avLst/>
              <a:gdLst/>
              <a:ahLst/>
              <a:cxnLst/>
              <a:rect l="l" t="t" r="r" b="b"/>
              <a:pathLst>
                <a:path w="26670"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201" name="object 201"/>
            <p:cNvSpPr/>
            <p:nvPr/>
          </p:nvSpPr>
          <p:spPr>
            <a:xfrm>
              <a:off x="3210323" y="2400161"/>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202" name="object 202"/>
            <p:cNvSpPr/>
            <p:nvPr/>
          </p:nvSpPr>
          <p:spPr>
            <a:xfrm>
              <a:off x="3210323" y="2400161"/>
              <a:ext cx="26670" cy="26670"/>
            </a:xfrm>
            <a:custGeom>
              <a:avLst/>
              <a:gdLst/>
              <a:ahLst/>
              <a:cxnLst/>
              <a:rect l="l" t="t" r="r" b="b"/>
              <a:pathLst>
                <a:path w="26669"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203" name="object 203"/>
            <p:cNvSpPr/>
            <p:nvPr/>
          </p:nvSpPr>
          <p:spPr>
            <a:xfrm>
              <a:off x="3436305" y="2236122"/>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C37AC0"/>
            </a:solidFill>
          </p:spPr>
          <p:txBody>
            <a:bodyPr wrap="square" lIns="0" tIns="0" rIns="0" bIns="0" rtlCol="0"/>
            <a:lstStyle/>
            <a:p>
              <a:endParaRPr/>
            </a:p>
          </p:txBody>
        </p:sp>
        <p:sp>
          <p:nvSpPr>
            <p:cNvPr id="204" name="object 204"/>
            <p:cNvSpPr/>
            <p:nvPr/>
          </p:nvSpPr>
          <p:spPr>
            <a:xfrm>
              <a:off x="3436305" y="2236122"/>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C37AC0"/>
              </a:solidFill>
            </a:ln>
          </p:spPr>
          <p:txBody>
            <a:bodyPr wrap="square" lIns="0" tIns="0" rIns="0" bIns="0" rtlCol="0"/>
            <a:lstStyle/>
            <a:p>
              <a:endParaRPr/>
            </a:p>
          </p:txBody>
        </p:sp>
        <p:sp>
          <p:nvSpPr>
            <p:cNvPr id="205" name="object 205"/>
            <p:cNvSpPr/>
            <p:nvPr/>
          </p:nvSpPr>
          <p:spPr>
            <a:xfrm>
              <a:off x="3085877" y="2392091"/>
              <a:ext cx="26670" cy="26670"/>
            </a:xfrm>
            <a:custGeom>
              <a:avLst/>
              <a:gdLst/>
              <a:ahLst/>
              <a:cxnLst/>
              <a:rect l="l" t="t" r="r" b="b"/>
              <a:pathLst>
                <a:path w="26669" h="26669">
                  <a:moveTo>
                    <a:pt x="20627" y="0"/>
                  </a:moveTo>
                  <a:lnTo>
                    <a:pt x="5950" y="0"/>
                  </a:lnTo>
                  <a:lnTo>
                    <a:pt x="0" y="5955"/>
                  </a:lnTo>
                  <a:lnTo>
                    <a:pt x="0" y="20632"/>
                  </a:lnTo>
                  <a:lnTo>
                    <a:pt x="5950" y="26583"/>
                  </a:lnTo>
                  <a:lnTo>
                    <a:pt x="20627" y="26583"/>
                  </a:lnTo>
                  <a:lnTo>
                    <a:pt x="26583" y="20632"/>
                  </a:lnTo>
                  <a:lnTo>
                    <a:pt x="26583" y="13294"/>
                  </a:lnTo>
                  <a:lnTo>
                    <a:pt x="26583" y="5955"/>
                  </a:lnTo>
                  <a:lnTo>
                    <a:pt x="20627" y="0"/>
                  </a:lnTo>
                  <a:close/>
                </a:path>
              </a:pathLst>
            </a:custGeom>
            <a:solidFill>
              <a:srgbClr val="C37AC0"/>
            </a:solidFill>
          </p:spPr>
          <p:txBody>
            <a:bodyPr wrap="square" lIns="0" tIns="0" rIns="0" bIns="0" rtlCol="0"/>
            <a:lstStyle/>
            <a:p>
              <a:endParaRPr/>
            </a:p>
          </p:txBody>
        </p:sp>
        <p:sp>
          <p:nvSpPr>
            <p:cNvPr id="206" name="object 206"/>
            <p:cNvSpPr/>
            <p:nvPr/>
          </p:nvSpPr>
          <p:spPr>
            <a:xfrm>
              <a:off x="3085877" y="2392091"/>
              <a:ext cx="26670" cy="26670"/>
            </a:xfrm>
            <a:custGeom>
              <a:avLst/>
              <a:gdLst/>
              <a:ahLst/>
              <a:cxnLst/>
              <a:rect l="l" t="t" r="r" b="b"/>
              <a:pathLst>
                <a:path w="26669" h="26669">
                  <a:moveTo>
                    <a:pt x="26583" y="13294"/>
                  </a:moveTo>
                  <a:lnTo>
                    <a:pt x="26583" y="5955"/>
                  </a:lnTo>
                  <a:lnTo>
                    <a:pt x="20627" y="0"/>
                  </a:lnTo>
                  <a:lnTo>
                    <a:pt x="13289" y="0"/>
                  </a:lnTo>
                  <a:lnTo>
                    <a:pt x="5950" y="0"/>
                  </a:lnTo>
                  <a:lnTo>
                    <a:pt x="0" y="5955"/>
                  </a:lnTo>
                  <a:lnTo>
                    <a:pt x="0" y="13294"/>
                  </a:lnTo>
                  <a:lnTo>
                    <a:pt x="0" y="20632"/>
                  </a:lnTo>
                  <a:lnTo>
                    <a:pt x="5950" y="26583"/>
                  </a:lnTo>
                  <a:lnTo>
                    <a:pt x="13289" y="26583"/>
                  </a:lnTo>
                  <a:lnTo>
                    <a:pt x="20627" y="26583"/>
                  </a:lnTo>
                  <a:lnTo>
                    <a:pt x="26583" y="20632"/>
                  </a:lnTo>
                  <a:lnTo>
                    <a:pt x="26583" y="13294"/>
                  </a:lnTo>
                </a:path>
              </a:pathLst>
            </a:custGeom>
            <a:ln w="3175">
              <a:solidFill>
                <a:srgbClr val="C37AC0"/>
              </a:solidFill>
            </a:ln>
          </p:spPr>
          <p:txBody>
            <a:bodyPr wrap="square" lIns="0" tIns="0" rIns="0" bIns="0" rtlCol="0"/>
            <a:lstStyle/>
            <a:p>
              <a:endParaRPr/>
            </a:p>
          </p:txBody>
        </p:sp>
        <p:sp>
          <p:nvSpPr>
            <p:cNvPr id="207" name="object 207"/>
            <p:cNvSpPr/>
            <p:nvPr/>
          </p:nvSpPr>
          <p:spPr>
            <a:xfrm>
              <a:off x="3594652" y="2706209"/>
              <a:ext cx="26670" cy="26670"/>
            </a:xfrm>
            <a:custGeom>
              <a:avLst/>
              <a:gdLst/>
              <a:ahLst/>
              <a:cxnLst/>
              <a:rect l="l" t="t" r="r" b="b"/>
              <a:pathLst>
                <a:path w="26670" h="26669">
                  <a:moveTo>
                    <a:pt x="20627" y="0"/>
                  </a:moveTo>
                  <a:lnTo>
                    <a:pt x="5950" y="0"/>
                  </a:lnTo>
                  <a:lnTo>
                    <a:pt x="0" y="5950"/>
                  </a:lnTo>
                  <a:lnTo>
                    <a:pt x="0" y="20632"/>
                  </a:lnTo>
                  <a:lnTo>
                    <a:pt x="5950" y="26583"/>
                  </a:lnTo>
                  <a:lnTo>
                    <a:pt x="20627" y="26583"/>
                  </a:lnTo>
                  <a:lnTo>
                    <a:pt x="26578" y="20632"/>
                  </a:lnTo>
                  <a:lnTo>
                    <a:pt x="26578" y="13294"/>
                  </a:lnTo>
                  <a:lnTo>
                    <a:pt x="26578" y="5950"/>
                  </a:lnTo>
                  <a:lnTo>
                    <a:pt x="20627" y="0"/>
                  </a:lnTo>
                  <a:close/>
                </a:path>
              </a:pathLst>
            </a:custGeom>
            <a:solidFill>
              <a:srgbClr val="C37AC0"/>
            </a:solidFill>
          </p:spPr>
          <p:txBody>
            <a:bodyPr wrap="square" lIns="0" tIns="0" rIns="0" bIns="0" rtlCol="0"/>
            <a:lstStyle/>
            <a:p>
              <a:endParaRPr/>
            </a:p>
          </p:txBody>
        </p:sp>
        <p:sp>
          <p:nvSpPr>
            <p:cNvPr id="208" name="object 208"/>
            <p:cNvSpPr/>
            <p:nvPr/>
          </p:nvSpPr>
          <p:spPr>
            <a:xfrm>
              <a:off x="3594652" y="2706209"/>
              <a:ext cx="26670" cy="26670"/>
            </a:xfrm>
            <a:custGeom>
              <a:avLst/>
              <a:gdLst/>
              <a:ahLst/>
              <a:cxnLst/>
              <a:rect l="l" t="t" r="r" b="b"/>
              <a:pathLst>
                <a:path w="26670" h="26669">
                  <a:moveTo>
                    <a:pt x="26578" y="13294"/>
                  </a:moveTo>
                  <a:lnTo>
                    <a:pt x="26578" y="5950"/>
                  </a:lnTo>
                  <a:lnTo>
                    <a:pt x="20627" y="0"/>
                  </a:lnTo>
                  <a:lnTo>
                    <a:pt x="13289" y="0"/>
                  </a:lnTo>
                  <a:lnTo>
                    <a:pt x="5950" y="0"/>
                  </a:lnTo>
                  <a:lnTo>
                    <a:pt x="0" y="5950"/>
                  </a:lnTo>
                  <a:lnTo>
                    <a:pt x="0" y="13294"/>
                  </a:lnTo>
                  <a:lnTo>
                    <a:pt x="0" y="20632"/>
                  </a:lnTo>
                  <a:lnTo>
                    <a:pt x="5950" y="26583"/>
                  </a:lnTo>
                  <a:lnTo>
                    <a:pt x="13289" y="26583"/>
                  </a:lnTo>
                  <a:lnTo>
                    <a:pt x="20627" y="26583"/>
                  </a:lnTo>
                  <a:lnTo>
                    <a:pt x="26578" y="20632"/>
                  </a:lnTo>
                  <a:lnTo>
                    <a:pt x="26578" y="13294"/>
                  </a:lnTo>
                </a:path>
              </a:pathLst>
            </a:custGeom>
            <a:ln w="3175">
              <a:solidFill>
                <a:srgbClr val="C37AC0"/>
              </a:solidFill>
            </a:ln>
          </p:spPr>
          <p:txBody>
            <a:bodyPr wrap="square" lIns="0" tIns="0" rIns="0" bIns="0" rtlCol="0"/>
            <a:lstStyle/>
            <a:p>
              <a:endParaRPr/>
            </a:p>
          </p:txBody>
        </p:sp>
        <p:sp>
          <p:nvSpPr>
            <p:cNvPr id="209" name="object 209"/>
            <p:cNvSpPr/>
            <p:nvPr/>
          </p:nvSpPr>
          <p:spPr>
            <a:xfrm>
              <a:off x="2834734" y="3050035"/>
              <a:ext cx="26670" cy="26670"/>
            </a:xfrm>
            <a:custGeom>
              <a:avLst/>
              <a:gdLst/>
              <a:ahLst/>
              <a:cxnLst/>
              <a:rect l="l" t="t" r="r" b="b"/>
              <a:pathLst>
                <a:path w="26669" h="26669">
                  <a:moveTo>
                    <a:pt x="20627" y="0"/>
                  </a:moveTo>
                  <a:lnTo>
                    <a:pt x="5950" y="0"/>
                  </a:lnTo>
                  <a:lnTo>
                    <a:pt x="0" y="5951"/>
                  </a:lnTo>
                  <a:lnTo>
                    <a:pt x="0" y="20629"/>
                  </a:lnTo>
                  <a:lnTo>
                    <a:pt x="5950" y="26582"/>
                  </a:lnTo>
                  <a:lnTo>
                    <a:pt x="20627" y="26582"/>
                  </a:lnTo>
                  <a:lnTo>
                    <a:pt x="26578" y="20629"/>
                  </a:lnTo>
                  <a:lnTo>
                    <a:pt x="26578" y="13290"/>
                  </a:lnTo>
                  <a:lnTo>
                    <a:pt x="26578" y="5951"/>
                  </a:lnTo>
                  <a:lnTo>
                    <a:pt x="20627" y="0"/>
                  </a:lnTo>
                  <a:close/>
                </a:path>
              </a:pathLst>
            </a:custGeom>
            <a:solidFill>
              <a:srgbClr val="31B5FF"/>
            </a:solidFill>
          </p:spPr>
          <p:txBody>
            <a:bodyPr wrap="square" lIns="0" tIns="0" rIns="0" bIns="0" rtlCol="0"/>
            <a:lstStyle/>
            <a:p>
              <a:endParaRPr/>
            </a:p>
          </p:txBody>
        </p:sp>
        <p:sp>
          <p:nvSpPr>
            <p:cNvPr id="210" name="object 210"/>
            <p:cNvSpPr/>
            <p:nvPr/>
          </p:nvSpPr>
          <p:spPr>
            <a:xfrm>
              <a:off x="2834734" y="3050035"/>
              <a:ext cx="26670" cy="26670"/>
            </a:xfrm>
            <a:custGeom>
              <a:avLst/>
              <a:gdLst/>
              <a:ahLst/>
              <a:cxnLst/>
              <a:rect l="l" t="t" r="r" b="b"/>
              <a:pathLst>
                <a:path w="26669" h="26669">
                  <a:moveTo>
                    <a:pt x="26578" y="13290"/>
                  </a:moveTo>
                  <a:lnTo>
                    <a:pt x="26578" y="5951"/>
                  </a:lnTo>
                  <a:lnTo>
                    <a:pt x="20627" y="0"/>
                  </a:lnTo>
                  <a:lnTo>
                    <a:pt x="13289" y="0"/>
                  </a:lnTo>
                  <a:lnTo>
                    <a:pt x="5950" y="0"/>
                  </a:lnTo>
                  <a:lnTo>
                    <a:pt x="0" y="5951"/>
                  </a:lnTo>
                  <a:lnTo>
                    <a:pt x="0" y="13290"/>
                  </a:lnTo>
                  <a:lnTo>
                    <a:pt x="0" y="20629"/>
                  </a:lnTo>
                  <a:lnTo>
                    <a:pt x="5950" y="26582"/>
                  </a:lnTo>
                  <a:lnTo>
                    <a:pt x="13289" y="26582"/>
                  </a:lnTo>
                  <a:lnTo>
                    <a:pt x="20627" y="26582"/>
                  </a:lnTo>
                  <a:lnTo>
                    <a:pt x="26578" y="20629"/>
                  </a:lnTo>
                  <a:lnTo>
                    <a:pt x="26578" y="13290"/>
                  </a:lnTo>
                </a:path>
              </a:pathLst>
            </a:custGeom>
            <a:ln w="3175">
              <a:solidFill>
                <a:srgbClr val="31B5FF"/>
              </a:solidFill>
            </a:ln>
          </p:spPr>
          <p:txBody>
            <a:bodyPr wrap="square" lIns="0" tIns="0" rIns="0" bIns="0" rtlCol="0"/>
            <a:lstStyle/>
            <a:p>
              <a:endParaRPr/>
            </a:p>
          </p:txBody>
        </p:sp>
        <p:sp>
          <p:nvSpPr>
            <p:cNvPr id="211" name="object 211"/>
            <p:cNvSpPr/>
            <p:nvPr/>
          </p:nvSpPr>
          <p:spPr>
            <a:xfrm>
              <a:off x="2657599" y="2172278"/>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212" name="object 212"/>
            <p:cNvSpPr/>
            <p:nvPr/>
          </p:nvSpPr>
          <p:spPr>
            <a:xfrm>
              <a:off x="2657599" y="2172278"/>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213" name="object 213"/>
            <p:cNvSpPr/>
            <p:nvPr/>
          </p:nvSpPr>
          <p:spPr>
            <a:xfrm>
              <a:off x="3125511" y="2208553"/>
              <a:ext cx="26670" cy="26670"/>
            </a:xfrm>
            <a:custGeom>
              <a:avLst/>
              <a:gdLst/>
              <a:ahLst/>
              <a:cxnLst/>
              <a:rect l="l" t="t" r="r" b="b"/>
              <a:pathLst>
                <a:path w="26669"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214" name="object 214"/>
            <p:cNvSpPr/>
            <p:nvPr/>
          </p:nvSpPr>
          <p:spPr>
            <a:xfrm>
              <a:off x="3125511" y="2208553"/>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78"/>
                  </a:lnTo>
                  <a:lnTo>
                    <a:pt x="13289"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215" name="object 215"/>
            <p:cNvSpPr/>
            <p:nvPr/>
          </p:nvSpPr>
          <p:spPr>
            <a:xfrm>
              <a:off x="2912619" y="2569780"/>
              <a:ext cx="26670" cy="26670"/>
            </a:xfrm>
            <a:custGeom>
              <a:avLst/>
              <a:gdLst/>
              <a:ahLst/>
              <a:cxnLst/>
              <a:rect l="l" t="t" r="r" b="b"/>
              <a:pathLst>
                <a:path w="26669" h="26669">
                  <a:moveTo>
                    <a:pt x="20627" y="0"/>
                  </a:moveTo>
                  <a:lnTo>
                    <a:pt x="5950" y="0"/>
                  </a:lnTo>
                  <a:lnTo>
                    <a:pt x="0" y="5950"/>
                  </a:lnTo>
                  <a:lnTo>
                    <a:pt x="0" y="20632"/>
                  </a:lnTo>
                  <a:lnTo>
                    <a:pt x="5950" y="26583"/>
                  </a:lnTo>
                  <a:lnTo>
                    <a:pt x="20627" y="26583"/>
                  </a:lnTo>
                  <a:lnTo>
                    <a:pt x="26583" y="20632"/>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216" name="object 216"/>
            <p:cNvSpPr/>
            <p:nvPr/>
          </p:nvSpPr>
          <p:spPr>
            <a:xfrm>
              <a:off x="2912619" y="2569780"/>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32"/>
                  </a:lnTo>
                  <a:lnTo>
                    <a:pt x="5950" y="26583"/>
                  </a:lnTo>
                  <a:lnTo>
                    <a:pt x="13289" y="26583"/>
                  </a:lnTo>
                  <a:lnTo>
                    <a:pt x="20627" y="26583"/>
                  </a:lnTo>
                  <a:lnTo>
                    <a:pt x="26583" y="20632"/>
                  </a:lnTo>
                  <a:lnTo>
                    <a:pt x="26583" y="13289"/>
                  </a:lnTo>
                </a:path>
              </a:pathLst>
            </a:custGeom>
            <a:ln w="3175">
              <a:solidFill>
                <a:srgbClr val="31B5FF"/>
              </a:solidFill>
            </a:ln>
          </p:spPr>
          <p:txBody>
            <a:bodyPr wrap="square" lIns="0" tIns="0" rIns="0" bIns="0" rtlCol="0"/>
            <a:lstStyle/>
            <a:p>
              <a:endParaRPr/>
            </a:p>
          </p:txBody>
        </p:sp>
        <p:sp>
          <p:nvSpPr>
            <p:cNvPr id="217" name="object 217"/>
            <p:cNvSpPr/>
            <p:nvPr/>
          </p:nvSpPr>
          <p:spPr>
            <a:xfrm>
              <a:off x="2948259" y="2227026"/>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218" name="object 218"/>
            <p:cNvSpPr/>
            <p:nvPr/>
          </p:nvSpPr>
          <p:spPr>
            <a:xfrm>
              <a:off x="2948259" y="2227026"/>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78"/>
                  </a:lnTo>
                  <a:lnTo>
                    <a:pt x="13289" y="26578"/>
                  </a:lnTo>
                  <a:lnTo>
                    <a:pt x="20627"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219" name="object 219"/>
            <p:cNvSpPr/>
            <p:nvPr/>
          </p:nvSpPr>
          <p:spPr>
            <a:xfrm>
              <a:off x="3445325" y="2236122"/>
              <a:ext cx="26670" cy="26670"/>
            </a:xfrm>
            <a:custGeom>
              <a:avLst/>
              <a:gdLst/>
              <a:ahLst/>
              <a:cxnLst/>
              <a:rect l="l" t="t" r="r" b="b"/>
              <a:pathLst>
                <a:path w="26670" h="26669">
                  <a:moveTo>
                    <a:pt x="20632" y="0"/>
                  </a:moveTo>
                  <a:lnTo>
                    <a:pt x="5950" y="0"/>
                  </a:lnTo>
                  <a:lnTo>
                    <a:pt x="0" y="5950"/>
                  </a:lnTo>
                  <a:lnTo>
                    <a:pt x="0" y="20627"/>
                  </a:lnTo>
                  <a:lnTo>
                    <a:pt x="5950" y="26578"/>
                  </a:lnTo>
                  <a:lnTo>
                    <a:pt x="20632" y="26578"/>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220" name="object 220"/>
            <p:cNvSpPr/>
            <p:nvPr/>
          </p:nvSpPr>
          <p:spPr>
            <a:xfrm>
              <a:off x="3445325" y="2236122"/>
              <a:ext cx="26670" cy="26670"/>
            </a:xfrm>
            <a:custGeom>
              <a:avLst/>
              <a:gdLst/>
              <a:ahLst/>
              <a:cxnLst/>
              <a:rect l="l" t="t" r="r" b="b"/>
              <a:pathLst>
                <a:path w="26670" h="26669">
                  <a:moveTo>
                    <a:pt x="26583" y="13289"/>
                  </a:moveTo>
                  <a:lnTo>
                    <a:pt x="26583" y="5950"/>
                  </a:lnTo>
                  <a:lnTo>
                    <a:pt x="20632" y="0"/>
                  </a:lnTo>
                  <a:lnTo>
                    <a:pt x="13294" y="0"/>
                  </a:lnTo>
                  <a:lnTo>
                    <a:pt x="5950" y="0"/>
                  </a:lnTo>
                  <a:lnTo>
                    <a:pt x="0" y="5950"/>
                  </a:lnTo>
                  <a:lnTo>
                    <a:pt x="0" y="13289"/>
                  </a:lnTo>
                  <a:lnTo>
                    <a:pt x="0" y="20627"/>
                  </a:lnTo>
                  <a:lnTo>
                    <a:pt x="5950" y="26578"/>
                  </a:lnTo>
                  <a:lnTo>
                    <a:pt x="13294" y="26578"/>
                  </a:lnTo>
                  <a:lnTo>
                    <a:pt x="20632" y="26578"/>
                  </a:lnTo>
                  <a:lnTo>
                    <a:pt x="26583" y="20627"/>
                  </a:lnTo>
                  <a:lnTo>
                    <a:pt x="26583" y="13289"/>
                  </a:lnTo>
                </a:path>
              </a:pathLst>
            </a:custGeom>
            <a:ln w="3175">
              <a:solidFill>
                <a:srgbClr val="31B5FF"/>
              </a:solidFill>
            </a:ln>
          </p:spPr>
          <p:txBody>
            <a:bodyPr wrap="square" lIns="0" tIns="0" rIns="0" bIns="0" rtlCol="0"/>
            <a:lstStyle/>
            <a:p>
              <a:endParaRPr/>
            </a:p>
          </p:txBody>
        </p:sp>
        <p:sp>
          <p:nvSpPr>
            <p:cNvPr id="221" name="object 221"/>
            <p:cNvSpPr/>
            <p:nvPr/>
          </p:nvSpPr>
          <p:spPr>
            <a:xfrm>
              <a:off x="3199285" y="2301587"/>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83" y="20627"/>
                  </a:lnTo>
                  <a:lnTo>
                    <a:pt x="26583" y="13289"/>
                  </a:lnTo>
                  <a:lnTo>
                    <a:pt x="26583" y="5950"/>
                  </a:lnTo>
                  <a:lnTo>
                    <a:pt x="20627" y="0"/>
                  </a:lnTo>
                  <a:close/>
                </a:path>
              </a:pathLst>
            </a:custGeom>
            <a:solidFill>
              <a:srgbClr val="31B5FF"/>
            </a:solidFill>
          </p:spPr>
          <p:txBody>
            <a:bodyPr wrap="square" lIns="0" tIns="0" rIns="0" bIns="0" rtlCol="0"/>
            <a:lstStyle/>
            <a:p>
              <a:endParaRPr/>
            </a:p>
          </p:txBody>
        </p:sp>
        <p:sp>
          <p:nvSpPr>
            <p:cNvPr id="222" name="object 222"/>
            <p:cNvSpPr/>
            <p:nvPr/>
          </p:nvSpPr>
          <p:spPr>
            <a:xfrm>
              <a:off x="3199285" y="2301587"/>
              <a:ext cx="26670" cy="26670"/>
            </a:xfrm>
            <a:custGeom>
              <a:avLst/>
              <a:gdLst/>
              <a:ahLst/>
              <a:cxnLst/>
              <a:rect l="l" t="t" r="r" b="b"/>
              <a:pathLst>
                <a:path w="26669" h="26669">
                  <a:moveTo>
                    <a:pt x="26583" y="13289"/>
                  </a:moveTo>
                  <a:lnTo>
                    <a:pt x="26583" y="5950"/>
                  </a:lnTo>
                  <a:lnTo>
                    <a:pt x="20627" y="0"/>
                  </a:lnTo>
                  <a:lnTo>
                    <a:pt x="13289" y="0"/>
                  </a:lnTo>
                  <a:lnTo>
                    <a:pt x="5950" y="0"/>
                  </a:lnTo>
                  <a:lnTo>
                    <a:pt x="0" y="5950"/>
                  </a:lnTo>
                  <a:lnTo>
                    <a:pt x="0" y="13289"/>
                  </a:lnTo>
                  <a:lnTo>
                    <a:pt x="0" y="20627"/>
                  </a:lnTo>
                  <a:lnTo>
                    <a:pt x="5950" y="26583"/>
                  </a:lnTo>
                  <a:lnTo>
                    <a:pt x="13289" y="26583"/>
                  </a:lnTo>
                  <a:lnTo>
                    <a:pt x="20627"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223" name="object 223"/>
            <p:cNvSpPr/>
            <p:nvPr/>
          </p:nvSpPr>
          <p:spPr>
            <a:xfrm>
              <a:off x="3174404" y="2360410"/>
              <a:ext cx="26670" cy="26670"/>
            </a:xfrm>
            <a:custGeom>
              <a:avLst/>
              <a:gdLst/>
              <a:ahLst/>
              <a:cxnLst/>
              <a:rect l="l" t="t" r="r" b="b"/>
              <a:pathLst>
                <a:path w="26669" h="26669">
                  <a:moveTo>
                    <a:pt x="20627" y="0"/>
                  </a:moveTo>
                  <a:lnTo>
                    <a:pt x="5950" y="0"/>
                  </a:lnTo>
                  <a:lnTo>
                    <a:pt x="0" y="5950"/>
                  </a:lnTo>
                  <a:lnTo>
                    <a:pt x="0" y="20627"/>
                  </a:lnTo>
                  <a:lnTo>
                    <a:pt x="5950" y="26578"/>
                  </a:lnTo>
                  <a:lnTo>
                    <a:pt x="20627" y="26578"/>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224" name="object 224"/>
            <p:cNvSpPr/>
            <p:nvPr/>
          </p:nvSpPr>
          <p:spPr>
            <a:xfrm>
              <a:off x="3174404" y="2360410"/>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78"/>
                  </a:lnTo>
                  <a:lnTo>
                    <a:pt x="13289" y="26578"/>
                  </a:lnTo>
                  <a:lnTo>
                    <a:pt x="20627" y="26578"/>
                  </a:lnTo>
                  <a:lnTo>
                    <a:pt x="26578" y="20627"/>
                  </a:lnTo>
                  <a:lnTo>
                    <a:pt x="26578" y="13289"/>
                  </a:lnTo>
                </a:path>
              </a:pathLst>
            </a:custGeom>
            <a:ln w="3175">
              <a:solidFill>
                <a:srgbClr val="31B5FF"/>
              </a:solidFill>
            </a:ln>
          </p:spPr>
          <p:txBody>
            <a:bodyPr wrap="square" lIns="0" tIns="0" rIns="0" bIns="0" rtlCol="0"/>
            <a:lstStyle/>
            <a:p>
              <a:endParaRPr/>
            </a:p>
          </p:txBody>
        </p:sp>
        <p:sp>
          <p:nvSpPr>
            <p:cNvPr id="225" name="object 225"/>
            <p:cNvSpPr/>
            <p:nvPr/>
          </p:nvSpPr>
          <p:spPr>
            <a:xfrm>
              <a:off x="3017480" y="2285645"/>
              <a:ext cx="26670" cy="26670"/>
            </a:xfrm>
            <a:custGeom>
              <a:avLst/>
              <a:gdLst/>
              <a:ahLst/>
              <a:cxnLst/>
              <a:rect l="l" t="t" r="r" b="b"/>
              <a:pathLst>
                <a:path w="26669" h="26669">
                  <a:moveTo>
                    <a:pt x="20632" y="0"/>
                  </a:moveTo>
                  <a:lnTo>
                    <a:pt x="5955" y="0"/>
                  </a:lnTo>
                  <a:lnTo>
                    <a:pt x="0" y="5950"/>
                  </a:lnTo>
                  <a:lnTo>
                    <a:pt x="0" y="20632"/>
                  </a:lnTo>
                  <a:lnTo>
                    <a:pt x="5955" y="26583"/>
                  </a:lnTo>
                  <a:lnTo>
                    <a:pt x="20632" y="26583"/>
                  </a:lnTo>
                  <a:lnTo>
                    <a:pt x="26583" y="20632"/>
                  </a:lnTo>
                  <a:lnTo>
                    <a:pt x="26583" y="13294"/>
                  </a:lnTo>
                  <a:lnTo>
                    <a:pt x="26583" y="5950"/>
                  </a:lnTo>
                  <a:lnTo>
                    <a:pt x="20632" y="0"/>
                  </a:lnTo>
                  <a:close/>
                </a:path>
              </a:pathLst>
            </a:custGeom>
            <a:solidFill>
              <a:srgbClr val="31B5FF"/>
            </a:solidFill>
          </p:spPr>
          <p:txBody>
            <a:bodyPr wrap="square" lIns="0" tIns="0" rIns="0" bIns="0" rtlCol="0"/>
            <a:lstStyle/>
            <a:p>
              <a:endParaRPr/>
            </a:p>
          </p:txBody>
        </p:sp>
        <p:sp>
          <p:nvSpPr>
            <p:cNvPr id="226" name="object 226"/>
            <p:cNvSpPr/>
            <p:nvPr/>
          </p:nvSpPr>
          <p:spPr>
            <a:xfrm>
              <a:off x="3017480" y="2285645"/>
              <a:ext cx="26670" cy="26670"/>
            </a:xfrm>
            <a:custGeom>
              <a:avLst/>
              <a:gdLst/>
              <a:ahLst/>
              <a:cxnLst/>
              <a:rect l="l" t="t" r="r" b="b"/>
              <a:pathLst>
                <a:path w="26669" h="26669">
                  <a:moveTo>
                    <a:pt x="26583" y="13294"/>
                  </a:moveTo>
                  <a:lnTo>
                    <a:pt x="26583" y="5950"/>
                  </a:lnTo>
                  <a:lnTo>
                    <a:pt x="20632" y="0"/>
                  </a:lnTo>
                  <a:lnTo>
                    <a:pt x="13294" y="0"/>
                  </a:lnTo>
                  <a:lnTo>
                    <a:pt x="5955" y="0"/>
                  </a:lnTo>
                  <a:lnTo>
                    <a:pt x="0" y="5950"/>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227" name="object 227"/>
            <p:cNvSpPr/>
            <p:nvPr/>
          </p:nvSpPr>
          <p:spPr>
            <a:xfrm>
              <a:off x="2876462" y="2322906"/>
              <a:ext cx="26670" cy="26670"/>
            </a:xfrm>
            <a:custGeom>
              <a:avLst/>
              <a:gdLst/>
              <a:ahLst/>
              <a:cxnLst/>
              <a:rect l="l" t="t" r="r" b="b"/>
              <a:pathLst>
                <a:path w="26669" h="26669">
                  <a:moveTo>
                    <a:pt x="20632" y="0"/>
                  </a:moveTo>
                  <a:lnTo>
                    <a:pt x="5955" y="0"/>
                  </a:lnTo>
                  <a:lnTo>
                    <a:pt x="0" y="5955"/>
                  </a:lnTo>
                  <a:lnTo>
                    <a:pt x="0" y="20632"/>
                  </a:lnTo>
                  <a:lnTo>
                    <a:pt x="5955" y="26583"/>
                  </a:lnTo>
                  <a:lnTo>
                    <a:pt x="20632" y="26583"/>
                  </a:lnTo>
                  <a:lnTo>
                    <a:pt x="26583" y="20632"/>
                  </a:lnTo>
                  <a:lnTo>
                    <a:pt x="26583" y="13294"/>
                  </a:lnTo>
                  <a:lnTo>
                    <a:pt x="26583" y="5955"/>
                  </a:lnTo>
                  <a:lnTo>
                    <a:pt x="20632" y="0"/>
                  </a:lnTo>
                  <a:close/>
                </a:path>
              </a:pathLst>
            </a:custGeom>
            <a:solidFill>
              <a:srgbClr val="31B5FF"/>
            </a:solidFill>
          </p:spPr>
          <p:txBody>
            <a:bodyPr wrap="square" lIns="0" tIns="0" rIns="0" bIns="0" rtlCol="0"/>
            <a:lstStyle/>
            <a:p>
              <a:endParaRPr/>
            </a:p>
          </p:txBody>
        </p:sp>
        <p:sp>
          <p:nvSpPr>
            <p:cNvPr id="228" name="object 228"/>
            <p:cNvSpPr/>
            <p:nvPr/>
          </p:nvSpPr>
          <p:spPr>
            <a:xfrm>
              <a:off x="2876462" y="2322906"/>
              <a:ext cx="26670" cy="26670"/>
            </a:xfrm>
            <a:custGeom>
              <a:avLst/>
              <a:gdLst/>
              <a:ahLst/>
              <a:cxnLst/>
              <a:rect l="l" t="t" r="r" b="b"/>
              <a:pathLst>
                <a:path w="26669" h="26669">
                  <a:moveTo>
                    <a:pt x="26583" y="13294"/>
                  </a:moveTo>
                  <a:lnTo>
                    <a:pt x="26583" y="5955"/>
                  </a:lnTo>
                  <a:lnTo>
                    <a:pt x="20632" y="0"/>
                  </a:lnTo>
                  <a:lnTo>
                    <a:pt x="13294" y="0"/>
                  </a:lnTo>
                  <a:lnTo>
                    <a:pt x="5955" y="0"/>
                  </a:lnTo>
                  <a:lnTo>
                    <a:pt x="0" y="5955"/>
                  </a:lnTo>
                  <a:lnTo>
                    <a:pt x="0" y="13294"/>
                  </a:lnTo>
                  <a:lnTo>
                    <a:pt x="0" y="20632"/>
                  </a:lnTo>
                  <a:lnTo>
                    <a:pt x="5955" y="26583"/>
                  </a:lnTo>
                  <a:lnTo>
                    <a:pt x="13294" y="26583"/>
                  </a:lnTo>
                  <a:lnTo>
                    <a:pt x="20632" y="26583"/>
                  </a:lnTo>
                  <a:lnTo>
                    <a:pt x="26583" y="20632"/>
                  </a:lnTo>
                  <a:lnTo>
                    <a:pt x="26583" y="13294"/>
                  </a:lnTo>
                </a:path>
              </a:pathLst>
            </a:custGeom>
            <a:ln w="3175">
              <a:solidFill>
                <a:srgbClr val="31B5FF"/>
              </a:solidFill>
            </a:ln>
          </p:spPr>
          <p:txBody>
            <a:bodyPr wrap="square" lIns="0" tIns="0" rIns="0" bIns="0" rtlCol="0"/>
            <a:lstStyle/>
            <a:p>
              <a:endParaRPr/>
            </a:p>
          </p:txBody>
        </p:sp>
        <p:sp>
          <p:nvSpPr>
            <p:cNvPr id="229" name="object 229"/>
            <p:cNvSpPr/>
            <p:nvPr/>
          </p:nvSpPr>
          <p:spPr>
            <a:xfrm>
              <a:off x="2583073" y="1972280"/>
              <a:ext cx="26670" cy="26670"/>
            </a:xfrm>
            <a:custGeom>
              <a:avLst/>
              <a:gdLst/>
              <a:ahLst/>
              <a:cxnLst/>
              <a:rect l="l" t="t" r="r" b="b"/>
              <a:pathLst>
                <a:path w="26669" h="26669">
                  <a:moveTo>
                    <a:pt x="20632" y="0"/>
                  </a:moveTo>
                  <a:lnTo>
                    <a:pt x="5950" y="0"/>
                  </a:lnTo>
                  <a:lnTo>
                    <a:pt x="0" y="5950"/>
                  </a:lnTo>
                  <a:lnTo>
                    <a:pt x="0" y="20627"/>
                  </a:lnTo>
                  <a:lnTo>
                    <a:pt x="5950" y="26583"/>
                  </a:lnTo>
                  <a:lnTo>
                    <a:pt x="20632" y="26583"/>
                  </a:lnTo>
                  <a:lnTo>
                    <a:pt x="26583" y="20627"/>
                  </a:lnTo>
                  <a:lnTo>
                    <a:pt x="26583" y="13289"/>
                  </a:lnTo>
                  <a:lnTo>
                    <a:pt x="26583" y="5950"/>
                  </a:lnTo>
                  <a:lnTo>
                    <a:pt x="20632" y="0"/>
                  </a:lnTo>
                  <a:close/>
                </a:path>
              </a:pathLst>
            </a:custGeom>
            <a:solidFill>
              <a:srgbClr val="31B5FF"/>
            </a:solidFill>
          </p:spPr>
          <p:txBody>
            <a:bodyPr wrap="square" lIns="0" tIns="0" rIns="0" bIns="0" rtlCol="0"/>
            <a:lstStyle/>
            <a:p>
              <a:endParaRPr/>
            </a:p>
          </p:txBody>
        </p:sp>
        <p:sp>
          <p:nvSpPr>
            <p:cNvPr id="230" name="object 230"/>
            <p:cNvSpPr/>
            <p:nvPr/>
          </p:nvSpPr>
          <p:spPr>
            <a:xfrm>
              <a:off x="2583073" y="1972280"/>
              <a:ext cx="26670" cy="26670"/>
            </a:xfrm>
            <a:custGeom>
              <a:avLst/>
              <a:gdLst/>
              <a:ahLst/>
              <a:cxnLst/>
              <a:rect l="l" t="t" r="r" b="b"/>
              <a:pathLst>
                <a:path w="26669" h="26669">
                  <a:moveTo>
                    <a:pt x="26583" y="13289"/>
                  </a:moveTo>
                  <a:lnTo>
                    <a:pt x="26583" y="5950"/>
                  </a:lnTo>
                  <a:lnTo>
                    <a:pt x="20632" y="0"/>
                  </a:lnTo>
                  <a:lnTo>
                    <a:pt x="13289" y="0"/>
                  </a:lnTo>
                  <a:lnTo>
                    <a:pt x="5950" y="0"/>
                  </a:lnTo>
                  <a:lnTo>
                    <a:pt x="0" y="5950"/>
                  </a:lnTo>
                  <a:lnTo>
                    <a:pt x="0" y="13289"/>
                  </a:lnTo>
                  <a:lnTo>
                    <a:pt x="0" y="20627"/>
                  </a:lnTo>
                  <a:lnTo>
                    <a:pt x="5950" y="26583"/>
                  </a:lnTo>
                  <a:lnTo>
                    <a:pt x="13289" y="26583"/>
                  </a:lnTo>
                  <a:lnTo>
                    <a:pt x="20632" y="26583"/>
                  </a:lnTo>
                  <a:lnTo>
                    <a:pt x="26583" y="20627"/>
                  </a:lnTo>
                  <a:lnTo>
                    <a:pt x="26583" y="13289"/>
                  </a:lnTo>
                </a:path>
              </a:pathLst>
            </a:custGeom>
            <a:ln w="3175">
              <a:solidFill>
                <a:srgbClr val="31B5FF"/>
              </a:solidFill>
            </a:ln>
          </p:spPr>
          <p:txBody>
            <a:bodyPr wrap="square" lIns="0" tIns="0" rIns="0" bIns="0" rtlCol="0"/>
            <a:lstStyle/>
            <a:p>
              <a:endParaRPr/>
            </a:p>
          </p:txBody>
        </p:sp>
        <p:sp>
          <p:nvSpPr>
            <p:cNvPr id="231" name="object 231"/>
            <p:cNvSpPr/>
            <p:nvPr/>
          </p:nvSpPr>
          <p:spPr>
            <a:xfrm>
              <a:off x="2965863" y="2255901"/>
              <a:ext cx="26670" cy="26670"/>
            </a:xfrm>
            <a:custGeom>
              <a:avLst/>
              <a:gdLst/>
              <a:ahLst/>
              <a:cxnLst/>
              <a:rect l="l" t="t" r="r" b="b"/>
              <a:pathLst>
                <a:path w="26669" h="26669">
                  <a:moveTo>
                    <a:pt x="20627" y="0"/>
                  </a:moveTo>
                  <a:lnTo>
                    <a:pt x="5950" y="0"/>
                  </a:lnTo>
                  <a:lnTo>
                    <a:pt x="0" y="5950"/>
                  </a:lnTo>
                  <a:lnTo>
                    <a:pt x="0" y="20627"/>
                  </a:lnTo>
                  <a:lnTo>
                    <a:pt x="5950" y="26583"/>
                  </a:lnTo>
                  <a:lnTo>
                    <a:pt x="20627" y="26583"/>
                  </a:lnTo>
                  <a:lnTo>
                    <a:pt x="26578" y="20627"/>
                  </a:lnTo>
                  <a:lnTo>
                    <a:pt x="26578" y="13289"/>
                  </a:lnTo>
                  <a:lnTo>
                    <a:pt x="26578" y="5950"/>
                  </a:lnTo>
                  <a:lnTo>
                    <a:pt x="20627" y="0"/>
                  </a:lnTo>
                  <a:close/>
                </a:path>
              </a:pathLst>
            </a:custGeom>
            <a:solidFill>
              <a:srgbClr val="31B5FF"/>
            </a:solidFill>
          </p:spPr>
          <p:txBody>
            <a:bodyPr wrap="square" lIns="0" tIns="0" rIns="0" bIns="0" rtlCol="0"/>
            <a:lstStyle/>
            <a:p>
              <a:endParaRPr/>
            </a:p>
          </p:txBody>
        </p:sp>
        <p:sp>
          <p:nvSpPr>
            <p:cNvPr id="232" name="object 232"/>
            <p:cNvSpPr/>
            <p:nvPr/>
          </p:nvSpPr>
          <p:spPr>
            <a:xfrm>
              <a:off x="2965863" y="2255901"/>
              <a:ext cx="26670" cy="26670"/>
            </a:xfrm>
            <a:custGeom>
              <a:avLst/>
              <a:gdLst/>
              <a:ahLst/>
              <a:cxnLst/>
              <a:rect l="l" t="t" r="r" b="b"/>
              <a:pathLst>
                <a:path w="26669" h="26669">
                  <a:moveTo>
                    <a:pt x="26578" y="13289"/>
                  </a:moveTo>
                  <a:lnTo>
                    <a:pt x="26578" y="5950"/>
                  </a:lnTo>
                  <a:lnTo>
                    <a:pt x="20627" y="0"/>
                  </a:lnTo>
                  <a:lnTo>
                    <a:pt x="13289" y="0"/>
                  </a:lnTo>
                  <a:lnTo>
                    <a:pt x="5950" y="0"/>
                  </a:lnTo>
                  <a:lnTo>
                    <a:pt x="0" y="5950"/>
                  </a:lnTo>
                  <a:lnTo>
                    <a:pt x="0" y="13289"/>
                  </a:lnTo>
                  <a:lnTo>
                    <a:pt x="0" y="20627"/>
                  </a:lnTo>
                  <a:lnTo>
                    <a:pt x="5950" y="26583"/>
                  </a:lnTo>
                  <a:lnTo>
                    <a:pt x="13289" y="26583"/>
                  </a:lnTo>
                  <a:lnTo>
                    <a:pt x="20627" y="26583"/>
                  </a:lnTo>
                  <a:lnTo>
                    <a:pt x="26578" y="20627"/>
                  </a:lnTo>
                  <a:lnTo>
                    <a:pt x="26578" y="13289"/>
                  </a:lnTo>
                </a:path>
              </a:pathLst>
            </a:custGeom>
            <a:ln w="3175">
              <a:solidFill>
                <a:srgbClr val="31B5FF"/>
              </a:solidFill>
            </a:ln>
          </p:spPr>
          <p:txBody>
            <a:bodyPr wrap="square" lIns="0" tIns="0" rIns="0" bIns="0" rtlCol="0"/>
            <a:lstStyle/>
            <a:p>
              <a:endParaRPr/>
            </a:p>
          </p:txBody>
        </p:sp>
        <p:sp>
          <p:nvSpPr>
            <p:cNvPr id="233" name="object 233"/>
            <p:cNvSpPr/>
            <p:nvPr/>
          </p:nvSpPr>
          <p:spPr>
            <a:xfrm>
              <a:off x="2988403" y="1942454"/>
              <a:ext cx="402590" cy="1164590"/>
            </a:xfrm>
            <a:custGeom>
              <a:avLst/>
              <a:gdLst/>
              <a:ahLst/>
              <a:cxnLst/>
              <a:rect l="l" t="t" r="r" b="b"/>
              <a:pathLst>
                <a:path w="402589" h="1164589">
                  <a:moveTo>
                    <a:pt x="0" y="1163987"/>
                  </a:moveTo>
                  <a:lnTo>
                    <a:pt x="402151" y="0"/>
                  </a:lnTo>
                </a:path>
              </a:pathLst>
            </a:custGeom>
            <a:ln w="8900">
              <a:solidFill>
                <a:srgbClr val="000000"/>
              </a:solidFill>
            </a:ln>
          </p:spPr>
          <p:txBody>
            <a:bodyPr wrap="square" lIns="0" tIns="0" rIns="0" bIns="0" rtlCol="0"/>
            <a:lstStyle/>
            <a:p>
              <a:endParaRPr/>
            </a:p>
          </p:txBody>
        </p:sp>
        <p:sp>
          <p:nvSpPr>
            <p:cNvPr id="234" name="object 234"/>
            <p:cNvSpPr/>
            <p:nvPr/>
          </p:nvSpPr>
          <p:spPr>
            <a:xfrm>
              <a:off x="2833142" y="1942454"/>
              <a:ext cx="713105" cy="1164590"/>
            </a:xfrm>
            <a:custGeom>
              <a:avLst/>
              <a:gdLst/>
              <a:ahLst/>
              <a:cxnLst/>
              <a:rect l="l" t="t" r="r" b="b"/>
              <a:pathLst>
                <a:path w="713104" h="1164589">
                  <a:moveTo>
                    <a:pt x="0" y="1163987"/>
                  </a:moveTo>
                  <a:lnTo>
                    <a:pt x="402161" y="0"/>
                  </a:lnTo>
                </a:path>
                <a:path w="713104" h="1164589">
                  <a:moveTo>
                    <a:pt x="310479" y="1163987"/>
                  </a:moveTo>
                  <a:lnTo>
                    <a:pt x="712644" y="0"/>
                  </a:lnTo>
                </a:path>
              </a:pathLst>
            </a:custGeom>
            <a:ln w="5933">
              <a:solidFill>
                <a:srgbClr val="000000"/>
              </a:solidFill>
              <a:prstDash val="lgDash"/>
            </a:ln>
          </p:spPr>
          <p:txBody>
            <a:bodyPr wrap="square" lIns="0" tIns="0" rIns="0" bIns="0" rtlCol="0"/>
            <a:lstStyle/>
            <a:p>
              <a:endParaRPr/>
            </a:p>
          </p:txBody>
        </p:sp>
      </p:grpSp>
      <p:sp>
        <p:nvSpPr>
          <p:cNvPr id="235" name="object 235"/>
          <p:cNvSpPr txBox="1"/>
          <p:nvPr/>
        </p:nvSpPr>
        <p:spPr>
          <a:xfrm>
            <a:off x="2749607" y="3139312"/>
            <a:ext cx="71120" cy="73025"/>
          </a:xfrm>
          <a:prstGeom prst="rect">
            <a:avLst/>
          </a:prstGeom>
        </p:spPr>
        <p:txBody>
          <a:bodyPr vert="horz" wrap="square" lIns="0" tIns="13970" rIns="0" bIns="0" rtlCol="0">
            <a:spAutoFit/>
          </a:bodyPr>
          <a:lstStyle/>
          <a:p>
            <a:pPr marL="12700">
              <a:lnSpc>
                <a:spcPct val="100000"/>
              </a:lnSpc>
              <a:spcBef>
                <a:spcPts val="110"/>
              </a:spcBef>
            </a:pPr>
            <a:r>
              <a:rPr sz="300" spc="-25" dirty="0">
                <a:latin typeface="Microsoft Sans Serif"/>
                <a:cs typeface="Microsoft Sans Serif"/>
              </a:rPr>
              <a:t>−1</a:t>
            </a:r>
            <a:endParaRPr sz="300">
              <a:latin typeface="Microsoft Sans Serif"/>
              <a:cs typeface="Microsoft Sans Serif"/>
            </a:endParaRPr>
          </a:p>
        </p:txBody>
      </p:sp>
      <p:sp>
        <p:nvSpPr>
          <p:cNvPr id="236" name="object 236"/>
          <p:cNvSpPr txBox="1"/>
          <p:nvPr/>
        </p:nvSpPr>
        <p:spPr>
          <a:xfrm>
            <a:off x="3026817"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0</a:t>
            </a:r>
            <a:endParaRPr sz="300">
              <a:latin typeface="Microsoft Sans Serif"/>
              <a:cs typeface="Microsoft Sans Serif"/>
            </a:endParaRPr>
          </a:p>
        </p:txBody>
      </p:sp>
      <p:sp>
        <p:nvSpPr>
          <p:cNvPr id="237" name="object 237"/>
          <p:cNvSpPr txBox="1"/>
          <p:nvPr/>
        </p:nvSpPr>
        <p:spPr>
          <a:xfrm>
            <a:off x="3292480"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1</a:t>
            </a:r>
            <a:endParaRPr sz="300">
              <a:latin typeface="Microsoft Sans Serif"/>
              <a:cs typeface="Microsoft Sans Serif"/>
            </a:endParaRPr>
          </a:p>
        </p:txBody>
      </p:sp>
      <p:sp>
        <p:nvSpPr>
          <p:cNvPr id="238" name="object 238"/>
          <p:cNvSpPr txBox="1"/>
          <p:nvPr/>
        </p:nvSpPr>
        <p:spPr>
          <a:xfrm>
            <a:off x="3558140" y="3139312"/>
            <a:ext cx="47625" cy="73025"/>
          </a:xfrm>
          <a:prstGeom prst="rect">
            <a:avLst/>
          </a:prstGeom>
        </p:spPr>
        <p:txBody>
          <a:bodyPr vert="horz" wrap="square" lIns="0" tIns="13970" rIns="0" bIns="0" rtlCol="0">
            <a:spAutoFit/>
          </a:bodyPr>
          <a:lstStyle/>
          <a:p>
            <a:pPr marL="12700">
              <a:lnSpc>
                <a:spcPct val="100000"/>
              </a:lnSpc>
              <a:spcBef>
                <a:spcPts val="110"/>
              </a:spcBef>
            </a:pPr>
            <a:r>
              <a:rPr sz="300" spc="-50" dirty="0">
                <a:latin typeface="Microsoft Sans Serif"/>
                <a:cs typeface="Microsoft Sans Serif"/>
              </a:rPr>
              <a:t>2</a:t>
            </a:r>
            <a:endParaRPr sz="300">
              <a:latin typeface="Microsoft Sans Serif"/>
              <a:cs typeface="Microsoft Sans Serif"/>
            </a:endParaRPr>
          </a:p>
        </p:txBody>
      </p:sp>
      <p:sp>
        <p:nvSpPr>
          <p:cNvPr id="239" name="object 239"/>
          <p:cNvSpPr txBox="1"/>
          <p:nvPr/>
        </p:nvSpPr>
        <p:spPr>
          <a:xfrm>
            <a:off x="3073827" y="3211433"/>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0" name="object 240"/>
          <p:cNvSpPr txBox="1"/>
          <p:nvPr/>
        </p:nvSpPr>
        <p:spPr>
          <a:xfrm>
            <a:off x="1649794" y="3211433"/>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1" name="object 241"/>
          <p:cNvSpPr txBox="1"/>
          <p:nvPr/>
        </p:nvSpPr>
        <p:spPr>
          <a:xfrm>
            <a:off x="3073826" y="1787401"/>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2" name="object 242"/>
          <p:cNvSpPr txBox="1"/>
          <p:nvPr/>
        </p:nvSpPr>
        <p:spPr>
          <a:xfrm>
            <a:off x="1649793" y="1787401"/>
            <a:ext cx="161290" cy="113030"/>
          </a:xfrm>
          <a:prstGeom prst="rect">
            <a:avLst/>
          </a:prstGeom>
        </p:spPr>
        <p:txBody>
          <a:bodyPr vert="horz" wrap="square" lIns="0" tIns="15875" rIns="0" bIns="0" rtlCol="0">
            <a:spAutoFit/>
          </a:bodyPr>
          <a:lstStyle/>
          <a:p>
            <a:pPr marL="38100">
              <a:lnSpc>
                <a:spcPct val="100000"/>
              </a:lnSpc>
              <a:spcBef>
                <a:spcPts val="125"/>
              </a:spcBef>
            </a:pPr>
            <a:r>
              <a:rPr sz="825" i="1" spc="-37" baseline="10101" dirty="0">
                <a:solidFill>
                  <a:srgbClr val="231F20"/>
                </a:solidFill>
                <a:latin typeface="Verdana"/>
                <a:cs typeface="Verdana"/>
              </a:rPr>
              <a:t>X</a:t>
            </a:r>
            <a:r>
              <a:rPr sz="400" spc="-25" dirty="0">
                <a:solidFill>
                  <a:srgbClr val="231F20"/>
                </a:solidFill>
                <a:latin typeface="Calibri"/>
                <a:cs typeface="Calibri"/>
              </a:rPr>
              <a:t>1</a:t>
            </a:r>
            <a:endParaRPr sz="400">
              <a:latin typeface="Calibri"/>
              <a:cs typeface="Calibri"/>
            </a:endParaRPr>
          </a:p>
        </p:txBody>
      </p:sp>
      <p:sp>
        <p:nvSpPr>
          <p:cNvPr id="243" name="object 243"/>
          <p:cNvSpPr txBox="1"/>
          <p:nvPr/>
        </p:nvSpPr>
        <p:spPr>
          <a:xfrm>
            <a:off x="2334564" y="2450520"/>
            <a:ext cx="104139" cy="110489"/>
          </a:xfrm>
          <a:prstGeom prst="rect">
            <a:avLst/>
          </a:prstGeom>
        </p:spPr>
        <p:txBody>
          <a:bodyPr vert="vert270" wrap="square" lIns="0" tIns="8255" rIns="0" bIns="0" rtlCol="0">
            <a:spAutoFit/>
          </a:bodyPr>
          <a:lstStyle/>
          <a:p>
            <a:pPr marL="12700">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
        <p:nvSpPr>
          <p:cNvPr id="244" name="object 244"/>
          <p:cNvSpPr txBox="1"/>
          <p:nvPr/>
        </p:nvSpPr>
        <p:spPr>
          <a:xfrm>
            <a:off x="2334564" y="1026491"/>
            <a:ext cx="104139" cy="110489"/>
          </a:xfrm>
          <a:prstGeom prst="rect">
            <a:avLst/>
          </a:prstGeom>
        </p:spPr>
        <p:txBody>
          <a:bodyPr vert="vert270" wrap="square" lIns="0" tIns="8255" rIns="0" bIns="0" rtlCol="0">
            <a:spAutoFit/>
          </a:bodyPr>
          <a:lstStyle/>
          <a:p>
            <a:pPr marL="12700">
              <a:lnSpc>
                <a:spcPct val="100000"/>
              </a:lnSpc>
              <a:spcBef>
                <a:spcPts val="65"/>
              </a:spcBef>
            </a:pPr>
            <a:r>
              <a:rPr sz="825" i="1" spc="-37" baseline="10101" dirty="0">
                <a:solidFill>
                  <a:srgbClr val="231F20"/>
                </a:solidFill>
                <a:latin typeface="Verdana"/>
                <a:cs typeface="Verdana"/>
              </a:rPr>
              <a:t>X</a:t>
            </a:r>
            <a:r>
              <a:rPr sz="400" spc="-25" dirty="0">
                <a:solidFill>
                  <a:srgbClr val="231F20"/>
                </a:solidFill>
                <a:latin typeface="Calibri"/>
                <a:cs typeface="Calibri"/>
              </a:rPr>
              <a:t>2</a:t>
            </a:r>
            <a:endParaRPr sz="400">
              <a:latin typeface="Calibri"/>
              <a:cs typeface="Calibri"/>
            </a:endParaRPr>
          </a:p>
        </p:txBody>
      </p:sp>
      <p:sp>
        <p:nvSpPr>
          <p:cNvPr id="246" name="Footer Placeholder 245">
            <a:extLst>
              <a:ext uri="{FF2B5EF4-FFF2-40B4-BE49-F238E27FC236}">
                <a16:creationId xmlns:a16="http://schemas.microsoft.com/office/drawing/2014/main" id="{2A69A424-AEA9-E22B-E3BD-6DF5D954DD48}"/>
              </a:ext>
            </a:extLst>
          </p:cNvPr>
          <p:cNvSpPr>
            <a:spLocks noGrp="1"/>
          </p:cNvSpPr>
          <p:nvPr>
            <p:ph type="ftr" sz="quarter" idx="5"/>
          </p:nvPr>
        </p:nvSpPr>
        <p:spPr/>
        <p:txBody>
          <a:bodyPr/>
          <a:lstStyle/>
          <a:p>
            <a:r>
              <a:rPr lang="en-US"/>
              <a:t>Dr. Malak Abdullah</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C271321B-5F49-5C40-89B1-610D993B9518}"/>
              </a:ext>
            </a:extLst>
          </p:cNvPr>
          <p:cNvSpPr>
            <a:spLocks noGrp="1" noChangeArrowheads="1"/>
          </p:cNvSpPr>
          <p:nvPr>
            <p:ph type="title"/>
          </p:nvPr>
        </p:nvSpPr>
        <p:spPr>
          <a:xfrm>
            <a:off x="280864" y="116163"/>
            <a:ext cx="3394075" cy="215444"/>
          </a:xfrm>
        </p:spPr>
        <p:txBody>
          <a:bodyPr/>
          <a:lstStyle/>
          <a:p>
            <a:r>
              <a:rPr lang="en-US" altLang="en-US" dirty="0"/>
              <a:t>Soft Margin Classification  </a:t>
            </a:r>
          </a:p>
        </p:txBody>
      </p:sp>
      <p:sp>
        <p:nvSpPr>
          <p:cNvPr id="218115" name="Rectangle 3">
            <a:extLst>
              <a:ext uri="{FF2B5EF4-FFF2-40B4-BE49-F238E27FC236}">
                <a16:creationId xmlns:a16="http://schemas.microsoft.com/office/drawing/2014/main" id="{A8731F1B-6E94-A049-A909-EFE5738B1516}"/>
              </a:ext>
            </a:extLst>
          </p:cNvPr>
          <p:cNvSpPr>
            <a:spLocks noGrp="1" noChangeArrowheads="1"/>
          </p:cNvSpPr>
          <p:nvPr>
            <p:ph type="body" idx="1"/>
          </p:nvPr>
        </p:nvSpPr>
        <p:spPr>
          <a:xfrm>
            <a:off x="183330" y="520966"/>
            <a:ext cx="4206277" cy="626959"/>
          </a:xfrm>
        </p:spPr>
        <p:txBody>
          <a:bodyPr/>
          <a:lstStyle/>
          <a:p>
            <a:r>
              <a:rPr lang="en-US" altLang="en-US" dirty="0"/>
              <a:t>If the training set is not linearly separable</a:t>
            </a:r>
            <a:r>
              <a:rPr lang="en-US" altLang="en-US" i="1" dirty="0"/>
              <a:t>, Slack variables</a:t>
            </a:r>
            <a:r>
              <a:rPr lang="en-US" altLang="en-US" dirty="0"/>
              <a:t> </a:t>
            </a:r>
            <a:r>
              <a:rPr lang="el-GR" altLang="en-US" i="1" dirty="0">
                <a:cs typeface="Times New Roman" panose="02020603050405020304" pitchFamily="18" charset="0"/>
              </a:rPr>
              <a:t>ξ</a:t>
            </a:r>
            <a:r>
              <a:rPr lang="en-US" altLang="en-US" i="1" baseline="-25000" dirty="0" err="1">
                <a:cs typeface="Times New Roman" panose="02020603050405020304" pitchFamily="18" charset="0"/>
              </a:rPr>
              <a:t>i</a:t>
            </a:r>
            <a:r>
              <a:rPr lang="en-US" altLang="en-US" dirty="0">
                <a:cs typeface="Times New Roman" panose="02020603050405020304" pitchFamily="18" charset="0"/>
              </a:rPr>
              <a:t> </a:t>
            </a:r>
            <a:r>
              <a:rPr lang="en-US" altLang="en-US" dirty="0"/>
              <a:t>can be added to allow misclassification of difficult or noisy examples, resulting margin called </a:t>
            </a:r>
            <a:r>
              <a:rPr lang="en-US" altLang="en-US" i="1" dirty="0">
                <a:solidFill>
                  <a:srgbClr val="FF0000"/>
                </a:solidFill>
              </a:rPr>
              <a:t>soft</a:t>
            </a:r>
            <a:r>
              <a:rPr lang="en-US" altLang="en-US" dirty="0"/>
              <a:t>.</a:t>
            </a:r>
          </a:p>
        </p:txBody>
      </p:sp>
      <p:sp>
        <p:nvSpPr>
          <p:cNvPr id="218116" name="Line 4">
            <a:extLst>
              <a:ext uri="{FF2B5EF4-FFF2-40B4-BE49-F238E27FC236}">
                <a16:creationId xmlns:a16="http://schemas.microsoft.com/office/drawing/2014/main" id="{A144C935-D4C9-324D-97B5-BF4EE96E3E6E}"/>
              </a:ext>
            </a:extLst>
          </p:cNvPr>
          <p:cNvSpPr>
            <a:spLocks noChangeShapeType="1"/>
          </p:cNvSpPr>
          <p:nvPr/>
        </p:nvSpPr>
        <p:spPr bwMode="auto">
          <a:xfrm flipV="1">
            <a:off x="1533098" y="1487864"/>
            <a:ext cx="0" cy="11501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17" name="Line 5">
            <a:extLst>
              <a:ext uri="{FF2B5EF4-FFF2-40B4-BE49-F238E27FC236}">
                <a16:creationId xmlns:a16="http://schemas.microsoft.com/office/drawing/2014/main" id="{33A64785-7CA0-164B-BD17-795C4BF785AE}"/>
              </a:ext>
            </a:extLst>
          </p:cNvPr>
          <p:cNvSpPr>
            <a:spLocks noChangeShapeType="1"/>
          </p:cNvSpPr>
          <p:nvPr/>
        </p:nvSpPr>
        <p:spPr bwMode="auto">
          <a:xfrm flipV="1">
            <a:off x="1482075" y="2594169"/>
            <a:ext cx="154330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18" name="AutoShape 6">
            <a:extLst>
              <a:ext uri="{FF2B5EF4-FFF2-40B4-BE49-F238E27FC236}">
                <a16:creationId xmlns:a16="http://schemas.microsoft.com/office/drawing/2014/main" id="{45F93792-2398-2F46-B4E2-30F0477E6B76}"/>
              </a:ext>
            </a:extLst>
          </p:cNvPr>
          <p:cNvSpPr>
            <a:spLocks noChangeArrowheads="1"/>
          </p:cNvSpPr>
          <p:nvPr/>
        </p:nvSpPr>
        <p:spPr bwMode="auto">
          <a:xfrm>
            <a:off x="1926278" y="1773595"/>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19" name="AutoShape 7">
            <a:extLst>
              <a:ext uri="{FF2B5EF4-FFF2-40B4-BE49-F238E27FC236}">
                <a16:creationId xmlns:a16="http://schemas.microsoft.com/office/drawing/2014/main" id="{3E5E087D-E8FA-9A44-8FA6-E2530EC39C78}"/>
              </a:ext>
            </a:extLst>
          </p:cNvPr>
          <p:cNvSpPr>
            <a:spLocks noChangeArrowheads="1"/>
          </p:cNvSpPr>
          <p:nvPr/>
        </p:nvSpPr>
        <p:spPr bwMode="auto">
          <a:xfrm>
            <a:off x="1708979" y="190865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0" name="AutoShape 8">
            <a:extLst>
              <a:ext uri="{FF2B5EF4-FFF2-40B4-BE49-F238E27FC236}">
                <a16:creationId xmlns:a16="http://schemas.microsoft.com/office/drawing/2014/main" id="{AF844C50-7348-ED48-B0A2-22E1DCD78D1F}"/>
              </a:ext>
            </a:extLst>
          </p:cNvPr>
          <p:cNvSpPr>
            <a:spLocks noChangeArrowheads="1"/>
          </p:cNvSpPr>
          <p:nvPr/>
        </p:nvSpPr>
        <p:spPr bwMode="auto">
          <a:xfrm>
            <a:off x="1766605" y="2115151"/>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1" name="AutoShape 9">
            <a:extLst>
              <a:ext uri="{FF2B5EF4-FFF2-40B4-BE49-F238E27FC236}">
                <a16:creationId xmlns:a16="http://schemas.microsoft.com/office/drawing/2014/main" id="{D09AC786-80F3-8046-A7AC-FAD2B7362E43}"/>
              </a:ext>
            </a:extLst>
          </p:cNvPr>
          <p:cNvSpPr>
            <a:spLocks noChangeArrowheads="1"/>
          </p:cNvSpPr>
          <p:nvPr/>
        </p:nvSpPr>
        <p:spPr bwMode="auto">
          <a:xfrm>
            <a:off x="1622539" y="2288029"/>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2" name="AutoShape 10">
            <a:extLst>
              <a:ext uri="{FF2B5EF4-FFF2-40B4-BE49-F238E27FC236}">
                <a16:creationId xmlns:a16="http://schemas.microsoft.com/office/drawing/2014/main" id="{966A6AAA-8C31-2C42-A5AF-BB2548B1BE32}"/>
              </a:ext>
            </a:extLst>
          </p:cNvPr>
          <p:cNvSpPr>
            <a:spLocks noChangeArrowheads="1"/>
          </p:cNvSpPr>
          <p:nvPr/>
        </p:nvSpPr>
        <p:spPr bwMode="auto">
          <a:xfrm>
            <a:off x="1824231" y="168295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3" name="AutoShape 11">
            <a:extLst>
              <a:ext uri="{FF2B5EF4-FFF2-40B4-BE49-F238E27FC236}">
                <a16:creationId xmlns:a16="http://schemas.microsoft.com/office/drawing/2014/main" id="{A005069E-A8B2-4B4F-94E3-AE8292AA882A}"/>
              </a:ext>
            </a:extLst>
          </p:cNvPr>
          <p:cNvSpPr>
            <a:spLocks noChangeArrowheads="1"/>
          </p:cNvSpPr>
          <p:nvPr/>
        </p:nvSpPr>
        <p:spPr bwMode="auto">
          <a:xfrm>
            <a:off x="1622539" y="2028711"/>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4" name="AutoShape 12">
            <a:extLst>
              <a:ext uri="{FF2B5EF4-FFF2-40B4-BE49-F238E27FC236}">
                <a16:creationId xmlns:a16="http://schemas.microsoft.com/office/drawing/2014/main" id="{B6765B09-8818-E444-90AE-67D266055A6B}"/>
              </a:ext>
            </a:extLst>
          </p:cNvPr>
          <p:cNvSpPr>
            <a:spLocks noChangeArrowheads="1"/>
          </p:cNvSpPr>
          <p:nvPr/>
        </p:nvSpPr>
        <p:spPr bwMode="auto">
          <a:xfrm>
            <a:off x="1680166" y="208633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5" name="AutoShape 13">
            <a:extLst>
              <a:ext uri="{FF2B5EF4-FFF2-40B4-BE49-F238E27FC236}">
                <a16:creationId xmlns:a16="http://schemas.microsoft.com/office/drawing/2014/main" id="{15B02A3F-6894-C445-BB55-51E71BBBB43D}"/>
              </a:ext>
            </a:extLst>
          </p:cNvPr>
          <p:cNvSpPr>
            <a:spLocks noChangeArrowheads="1"/>
          </p:cNvSpPr>
          <p:nvPr/>
        </p:nvSpPr>
        <p:spPr bwMode="auto">
          <a:xfrm>
            <a:off x="1968297" y="1942272"/>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6" name="AutoShape 14">
            <a:extLst>
              <a:ext uri="{FF2B5EF4-FFF2-40B4-BE49-F238E27FC236}">
                <a16:creationId xmlns:a16="http://schemas.microsoft.com/office/drawing/2014/main" id="{DD5F7E75-B758-5C4A-B1E5-ECCEE2ADC21E}"/>
              </a:ext>
            </a:extLst>
          </p:cNvPr>
          <p:cNvSpPr>
            <a:spLocks noChangeArrowheads="1"/>
          </p:cNvSpPr>
          <p:nvPr/>
        </p:nvSpPr>
        <p:spPr bwMode="auto">
          <a:xfrm>
            <a:off x="2309252" y="1937470"/>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7" name="AutoShape 15">
            <a:extLst>
              <a:ext uri="{FF2B5EF4-FFF2-40B4-BE49-F238E27FC236}">
                <a16:creationId xmlns:a16="http://schemas.microsoft.com/office/drawing/2014/main" id="{A54FC3AF-602D-9040-BE1D-5DAEAFB13ADE}"/>
              </a:ext>
            </a:extLst>
          </p:cNvPr>
          <p:cNvSpPr>
            <a:spLocks noChangeArrowheads="1"/>
          </p:cNvSpPr>
          <p:nvPr/>
        </p:nvSpPr>
        <p:spPr bwMode="auto">
          <a:xfrm>
            <a:off x="2169989" y="228802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8" name="AutoShape 16">
            <a:extLst>
              <a:ext uri="{FF2B5EF4-FFF2-40B4-BE49-F238E27FC236}">
                <a16:creationId xmlns:a16="http://schemas.microsoft.com/office/drawing/2014/main" id="{A5729701-BE0E-DF4B-BCE9-54FEA0A7930D}"/>
              </a:ext>
            </a:extLst>
          </p:cNvPr>
          <p:cNvSpPr>
            <a:spLocks noChangeArrowheads="1"/>
          </p:cNvSpPr>
          <p:nvPr/>
        </p:nvSpPr>
        <p:spPr bwMode="auto">
          <a:xfrm>
            <a:off x="2544559" y="228802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29" name="AutoShape 17">
            <a:extLst>
              <a:ext uri="{FF2B5EF4-FFF2-40B4-BE49-F238E27FC236}">
                <a16:creationId xmlns:a16="http://schemas.microsoft.com/office/drawing/2014/main" id="{7DDC8A81-7F54-CB4D-BA0D-891637A9798E}"/>
              </a:ext>
            </a:extLst>
          </p:cNvPr>
          <p:cNvSpPr>
            <a:spLocks noChangeArrowheads="1"/>
          </p:cNvSpPr>
          <p:nvPr/>
        </p:nvSpPr>
        <p:spPr bwMode="auto">
          <a:xfrm>
            <a:off x="2049934" y="248491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0" name="AutoShape 18">
            <a:extLst>
              <a:ext uri="{FF2B5EF4-FFF2-40B4-BE49-F238E27FC236}">
                <a16:creationId xmlns:a16="http://schemas.microsoft.com/office/drawing/2014/main" id="{07E2C91C-0815-8A49-8B81-49B1DB0B1EE8}"/>
              </a:ext>
            </a:extLst>
          </p:cNvPr>
          <p:cNvSpPr>
            <a:spLocks noChangeArrowheads="1"/>
          </p:cNvSpPr>
          <p:nvPr/>
        </p:nvSpPr>
        <p:spPr bwMode="auto">
          <a:xfrm>
            <a:off x="2285241" y="205752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1" name="AutoShape 19">
            <a:extLst>
              <a:ext uri="{FF2B5EF4-FFF2-40B4-BE49-F238E27FC236}">
                <a16:creationId xmlns:a16="http://schemas.microsoft.com/office/drawing/2014/main" id="{A9264245-1347-FE42-BEBC-732A14C02C23}"/>
              </a:ext>
            </a:extLst>
          </p:cNvPr>
          <p:cNvSpPr>
            <a:spLocks noChangeArrowheads="1"/>
          </p:cNvSpPr>
          <p:nvPr/>
        </p:nvSpPr>
        <p:spPr bwMode="auto">
          <a:xfrm>
            <a:off x="2070343" y="224420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2" name="AutoShape 20">
            <a:extLst>
              <a:ext uri="{FF2B5EF4-FFF2-40B4-BE49-F238E27FC236}">
                <a16:creationId xmlns:a16="http://schemas.microsoft.com/office/drawing/2014/main" id="{04DDD359-B71E-0B44-87E9-EEFF8D6013B5}"/>
              </a:ext>
            </a:extLst>
          </p:cNvPr>
          <p:cNvSpPr>
            <a:spLocks noChangeArrowheads="1"/>
          </p:cNvSpPr>
          <p:nvPr/>
        </p:nvSpPr>
        <p:spPr bwMode="auto">
          <a:xfrm>
            <a:off x="2314054" y="2374469"/>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3" name="AutoShape 21">
            <a:extLst>
              <a:ext uri="{FF2B5EF4-FFF2-40B4-BE49-F238E27FC236}">
                <a16:creationId xmlns:a16="http://schemas.microsoft.com/office/drawing/2014/main" id="{24D8DCAD-43A6-7948-8279-F0BE4C1107FE}"/>
              </a:ext>
            </a:extLst>
          </p:cNvPr>
          <p:cNvSpPr>
            <a:spLocks noChangeArrowheads="1"/>
          </p:cNvSpPr>
          <p:nvPr/>
        </p:nvSpPr>
        <p:spPr bwMode="auto">
          <a:xfrm>
            <a:off x="2573373" y="202871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4" name="AutoShape 22">
            <a:extLst>
              <a:ext uri="{FF2B5EF4-FFF2-40B4-BE49-F238E27FC236}">
                <a16:creationId xmlns:a16="http://schemas.microsoft.com/office/drawing/2014/main" id="{6228236A-E8AD-6D42-A049-618AF1D6E6AE}"/>
              </a:ext>
            </a:extLst>
          </p:cNvPr>
          <p:cNvSpPr>
            <a:spLocks noChangeArrowheads="1"/>
          </p:cNvSpPr>
          <p:nvPr/>
        </p:nvSpPr>
        <p:spPr bwMode="auto">
          <a:xfrm>
            <a:off x="2000712" y="145665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5" name="AutoShape 23">
            <a:extLst>
              <a:ext uri="{FF2B5EF4-FFF2-40B4-BE49-F238E27FC236}">
                <a16:creationId xmlns:a16="http://schemas.microsoft.com/office/drawing/2014/main" id="{0FB5885B-4A2A-7049-998A-FB22DEA60872}"/>
              </a:ext>
            </a:extLst>
          </p:cNvPr>
          <p:cNvSpPr>
            <a:spLocks noChangeArrowheads="1"/>
          </p:cNvSpPr>
          <p:nvPr/>
        </p:nvSpPr>
        <p:spPr bwMode="auto">
          <a:xfrm>
            <a:off x="2231217" y="148546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6" name="AutoShape 24">
            <a:extLst>
              <a:ext uri="{FF2B5EF4-FFF2-40B4-BE49-F238E27FC236}">
                <a16:creationId xmlns:a16="http://schemas.microsoft.com/office/drawing/2014/main" id="{CC4535A9-D6BA-8D45-AB06-32034B84DDCD}"/>
              </a:ext>
            </a:extLst>
          </p:cNvPr>
          <p:cNvSpPr>
            <a:spLocks noChangeArrowheads="1"/>
          </p:cNvSpPr>
          <p:nvPr/>
        </p:nvSpPr>
        <p:spPr bwMode="auto">
          <a:xfrm>
            <a:off x="2634600" y="177359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7" name="AutoShape 25">
            <a:extLst>
              <a:ext uri="{FF2B5EF4-FFF2-40B4-BE49-F238E27FC236}">
                <a16:creationId xmlns:a16="http://schemas.microsoft.com/office/drawing/2014/main" id="{B448AF85-CA13-D647-B10B-7F1FB21C4F2A}"/>
              </a:ext>
            </a:extLst>
          </p:cNvPr>
          <p:cNvSpPr>
            <a:spLocks noChangeArrowheads="1"/>
          </p:cNvSpPr>
          <p:nvPr/>
        </p:nvSpPr>
        <p:spPr bwMode="auto">
          <a:xfrm>
            <a:off x="1807424" y="194167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8" name="AutoShape 26">
            <a:extLst>
              <a:ext uri="{FF2B5EF4-FFF2-40B4-BE49-F238E27FC236}">
                <a16:creationId xmlns:a16="http://schemas.microsoft.com/office/drawing/2014/main" id="{C68BDBCD-F7E1-CF40-A6DC-1DE60FE5385C}"/>
              </a:ext>
            </a:extLst>
          </p:cNvPr>
          <p:cNvSpPr>
            <a:spLocks noChangeArrowheads="1"/>
          </p:cNvSpPr>
          <p:nvPr/>
        </p:nvSpPr>
        <p:spPr bwMode="auto">
          <a:xfrm>
            <a:off x="1701776" y="220879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39" name="AutoShape 27">
            <a:extLst>
              <a:ext uri="{FF2B5EF4-FFF2-40B4-BE49-F238E27FC236}">
                <a16:creationId xmlns:a16="http://schemas.microsoft.com/office/drawing/2014/main" id="{C2DEFE82-FF47-704D-B4DA-9B09AF1B2ED5}"/>
              </a:ext>
            </a:extLst>
          </p:cNvPr>
          <p:cNvSpPr>
            <a:spLocks noChangeArrowheads="1"/>
          </p:cNvSpPr>
          <p:nvPr/>
        </p:nvSpPr>
        <p:spPr bwMode="auto">
          <a:xfrm>
            <a:off x="2529552" y="1860635"/>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0" name="Line 28">
            <a:extLst>
              <a:ext uri="{FF2B5EF4-FFF2-40B4-BE49-F238E27FC236}">
                <a16:creationId xmlns:a16="http://schemas.microsoft.com/office/drawing/2014/main" id="{F0C7F4F9-9746-1342-A30F-54590B885D3A}"/>
              </a:ext>
            </a:extLst>
          </p:cNvPr>
          <p:cNvSpPr>
            <a:spLocks noChangeShapeType="1"/>
          </p:cNvSpPr>
          <p:nvPr/>
        </p:nvSpPr>
        <p:spPr bwMode="auto">
          <a:xfrm flipV="1">
            <a:off x="1708979" y="1456650"/>
            <a:ext cx="810369" cy="109069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p>
        </p:txBody>
      </p:sp>
      <p:sp>
        <p:nvSpPr>
          <p:cNvPr id="218141" name="Line 29">
            <a:extLst>
              <a:ext uri="{FF2B5EF4-FFF2-40B4-BE49-F238E27FC236}">
                <a16:creationId xmlns:a16="http://schemas.microsoft.com/office/drawing/2014/main" id="{E9A6E1D6-21EE-9C4D-86F2-4187686452C5}"/>
              </a:ext>
            </a:extLst>
          </p:cNvPr>
          <p:cNvSpPr>
            <a:spLocks noChangeShapeType="1"/>
          </p:cNvSpPr>
          <p:nvPr/>
        </p:nvSpPr>
        <p:spPr bwMode="auto">
          <a:xfrm flipH="1" flipV="1">
            <a:off x="2213808" y="1874440"/>
            <a:ext cx="96044" cy="6963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2" name="Oval 30">
            <a:extLst>
              <a:ext uri="{FF2B5EF4-FFF2-40B4-BE49-F238E27FC236}">
                <a16:creationId xmlns:a16="http://schemas.microsoft.com/office/drawing/2014/main" id="{31D9473B-25F3-4E40-BB53-638C43FCEF1F}"/>
              </a:ext>
            </a:extLst>
          </p:cNvPr>
          <p:cNvSpPr>
            <a:spLocks noChangeArrowheads="1"/>
          </p:cNvSpPr>
          <p:nvPr/>
        </p:nvSpPr>
        <p:spPr bwMode="auto">
          <a:xfrm>
            <a:off x="1940084" y="1917661"/>
            <a:ext cx="86439" cy="828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3" name="Oval 31">
            <a:extLst>
              <a:ext uri="{FF2B5EF4-FFF2-40B4-BE49-F238E27FC236}">
                <a16:creationId xmlns:a16="http://schemas.microsoft.com/office/drawing/2014/main" id="{A74CE39B-083A-C644-9B89-7D557D6BE3C0}"/>
              </a:ext>
            </a:extLst>
          </p:cNvPr>
          <p:cNvSpPr>
            <a:spLocks noChangeArrowheads="1"/>
          </p:cNvSpPr>
          <p:nvPr/>
        </p:nvSpPr>
        <p:spPr bwMode="auto">
          <a:xfrm>
            <a:off x="2043331" y="2218398"/>
            <a:ext cx="86439" cy="82838"/>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4" name="Oval 32">
            <a:extLst>
              <a:ext uri="{FF2B5EF4-FFF2-40B4-BE49-F238E27FC236}">
                <a16:creationId xmlns:a16="http://schemas.microsoft.com/office/drawing/2014/main" id="{F8693F97-BA91-AB4B-B476-036DDA9D3B89}"/>
              </a:ext>
            </a:extLst>
          </p:cNvPr>
          <p:cNvSpPr>
            <a:spLocks noChangeArrowheads="1"/>
          </p:cNvSpPr>
          <p:nvPr/>
        </p:nvSpPr>
        <p:spPr bwMode="auto">
          <a:xfrm>
            <a:off x="2282840" y="1911058"/>
            <a:ext cx="86439" cy="828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45" name="Line 33">
            <a:extLst>
              <a:ext uri="{FF2B5EF4-FFF2-40B4-BE49-F238E27FC236}">
                <a16:creationId xmlns:a16="http://schemas.microsoft.com/office/drawing/2014/main" id="{27CA9ACD-B672-494F-83A3-6D9F2B7F2C4B}"/>
              </a:ext>
            </a:extLst>
          </p:cNvPr>
          <p:cNvSpPr>
            <a:spLocks noChangeShapeType="1"/>
          </p:cNvSpPr>
          <p:nvPr/>
        </p:nvSpPr>
        <p:spPr bwMode="auto">
          <a:xfrm flipH="1" flipV="1">
            <a:off x="1977902" y="2182382"/>
            <a:ext cx="92442" cy="6603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6" name="Line 34">
            <a:extLst>
              <a:ext uri="{FF2B5EF4-FFF2-40B4-BE49-F238E27FC236}">
                <a16:creationId xmlns:a16="http://schemas.microsoft.com/office/drawing/2014/main" id="{62E4A4F3-EF5B-DB4B-B7D7-874196561F5D}"/>
              </a:ext>
            </a:extLst>
          </p:cNvPr>
          <p:cNvSpPr>
            <a:spLocks noChangeShapeType="1"/>
          </p:cNvSpPr>
          <p:nvPr/>
        </p:nvSpPr>
        <p:spPr bwMode="auto">
          <a:xfrm flipH="1" flipV="1">
            <a:off x="1997710" y="1969885"/>
            <a:ext cx="88840" cy="678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7" name="Line 35">
            <a:extLst>
              <a:ext uri="{FF2B5EF4-FFF2-40B4-BE49-F238E27FC236}">
                <a16:creationId xmlns:a16="http://schemas.microsoft.com/office/drawing/2014/main" id="{C1F30A7F-1898-0F43-B070-F6310311F167}"/>
              </a:ext>
            </a:extLst>
          </p:cNvPr>
          <p:cNvSpPr>
            <a:spLocks noChangeShapeType="1"/>
          </p:cNvSpPr>
          <p:nvPr/>
        </p:nvSpPr>
        <p:spPr bwMode="auto">
          <a:xfrm flipV="1">
            <a:off x="1874655" y="1525082"/>
            <a:ext cx="759946" cy="1018664"/>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8" name="Line 36">
            <a:extLst>
              <a:ext uri="{FF2B5EF4-FFF2-40B4-BE49-F238E27FC236}">
                <a16:creationId xmlns:a16="http://schemas.microsoft.com/office/drawing/2014/main" id="{904FB1BA-0D3F-7041-A338-A237BB6B60FA}"/>
              </a:ext>
            </a:extLst>
          </p:cNvPr>
          <p:cNvSpPr>
            <a:spLocks noChangeShapeType="1"/>
          </p:cNvSpPr>
          <p:nvPr/>
        </p:nvSpPr>
        <p:spPr bwMode="auto">
          <a:xfrm flipV="1">
            <a:off x="1629743" y="1388219"/>
            <a:ext cx="781556" cy="10474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49" name="Line 37">
            <a:extLst>
              <a:ext uri="{FF2B5EF4-FFF2-40B4-BE49-F238E27FC236}">
                <a16:creationId xmlns:a16="http://schemas.microsoft.com/office/drawing/2014/main" id="{FB8B7078-4136-A74C-89E4-1A1273CAB0E5}"/>
              </a:ext>
            </a:extLst>
          </p:cNvPr>
          <p:cNvSpPr>
            <a:spLocks noChangeShapeType="1"/>
          </p:cNvSpPr>
          <p:nvPr/>
        </p:nvSpPr>
        <p:spPr bwMode="auto">
          <a:xfrm flipH="1" flipV="1">
            <a:off x="2212008" y="1646937"/>
            <a:ext cx="318145" cy="2203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50" name="Line 38">
            <a:extLst>
              <a:ext uri="{FF2B5EF4-FFF2-40B4-BE49-F238E27FC236}">
                <a16:creationId xmlns:a16="http://schemas.microsoft.com/office/drawing/2014/main" id="{05D333B0-769E-E44F-8C79-3ACB49B0F75D}"/>
              </a:ext>
            </a:extLst>
          </p:cNvPr>
          <p:cNvSpPr>
            <a:spLocks noChangeShapeType="1"/>
          </p:cNvSpPr>
          <p:nvPr/>
        </p:nvSpPr>
        <p:spPr bwMode="auto">
          <a:xfrm>
            <a:off x="1838038" y="1970484"/>
            <a:ext cx="306139" cy="2185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51" name="Text Box 39">
            <a:extLst>
              <a:ext uri="{FF2B5EF4-FFF2-40B4-BE49-F238E27FC236}">
                <a16:creationId xmlns:a16="http://schemas.microsoft.com/office/drawing/2014/main" id="{3E605DE7-ADC2-894B-8784-BF57AC1AF074}"/>
              </a:ext>
            </a:extLst>
          </p:cNvPr>
          <p:cNvSpPr txBox="1">
            <a:spLocks noChangeArrowheads="1"/>
          </p:cNvSpPr>
          <p:nvPr/>
        </p:nvSpPr>
        <p:spPr bwMode="auto">
          <a:xfrm>
            <a:off x="2387288" y="1796405"/>
            <a:ext cx="266521" cy="20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756" i="1">
                <a:cs typeface="Times New Roman" panose="02020603050405020304" pitchFamily="18" charset="0"/>
              </a:rPr>
              <a:t>ξ</a:t>
            </a:r>
            <a:r>
              <a:rPr lang="en-US" altLang="en-US" sz="756" i="1" baseline="-25000">
                <a:cs typeface="Times New Roman" panose="02020603050405020304" pitchFamily="18" charset="0"/>
              </a:rPr>
              <a:t>i</a:t>
            </a:r>
          </a:p>
        </p:txBody>
      </p:sp>
      <p:sp>
        <p:nvSpPr>
          <p:cNvPr id="218152" name="Text Box 40">
            <a:extLst>
              <a:ext uri="{FF2B5EF4-FFF2-40B4-BE49-F238E27FC236}">
                <a16:creationId xmlns:a16="http://schemas.microsoft.com/office/drawing/2014/main" id="{33908737-AFD8-7048-A831-81CCBC14A2F8}"/>
              </a:ext>
            </a:extLst>
          </p:cNvPr>
          <p:cNvSpPr txBox="1">
            <a:spLocks noChangeArrowheads="1"/>
          </p:cNvSpPr>
          <p:nvPr/>
        </p:nvSpPr>
        <p:spPr bwMode="auto">
          <a:xfrm>
            <a:off x="1808024" y="1971685"/>
            <a:ext cx="266521" cy="20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756" i="1">
                <a:cs typeface="Times New Roman" panose="02020603050405020304" pitchFamily="18" charset="0"/>
              </a:rPr>
              <a:t>ξ</a:t>
            </a:r>
            <a:r>
              <a:rPr lang="en-US" altLang="en-US" sz="756" i="1" baseline="-25000">
                <a:cs typeface="Times New Roman" panose="02020603050405020304" pitchFamily="18" charset="0"/>
              </a:rPr>
              <a:t>i</a:t>
            </a:r>
          </a:p>
        </p:txBody>
      </p:sp>
      <p:sp>
        <p:nvSpPr>
          <p:cNvPr id="218153" name="Oval 41">
            <a:extLst>
              <a:ext uri="{FF2B5EF4-FFF2-40B4-BE49-F238E27FC236}">
                <a16:creationId xmlns:a16="http://schemas.microsoft.com/office/drawing/2014/main" id="{1B663A66-E72A-6946-B400-3285642EBBBD}"/>
              </a:ext>
            </a:extLst>
          </p:cNvPr>
          <p:cNvSpPr>
            <a:spLocks noChangeArrowheads="1"/>
          </p:cNvSpPr>
          <p:nvPr/>
        </p:nvSpPr>
        <p:spPr bwMode="auto">
          <a:xfrm>
            <a:off x="2501940" y="1836024"/>
            <a:ext cx="86439" cy="828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154" name="Oval 42">
            <a:extLst>
              <a:ext uri="{FF2B5EF4-FFF2-40B4-BE49-F238E27FC236}">
                <a16:creationId xmlns:a16="http://schemas.microsoft.com/office/drawing/2014/main" id="{010B0585-241C-154E-8FBC-3534DA37821C}"/>
              </a:ext>
            </a:extLst>
          </p:cNvPr>
          <p:cNvSpPr>
            <a:spLocks noChangeArrowheads="1"/>
          </p:cNvSpPr>
          <p:nvPr/>
        </p:nvSpPr>
        <p:spPr bwMode="auto">
          <a:xfrm>
            <a:off x="1780411" y="1914660"/>
            <a:ext cx="86439" cy="82838"/>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37">
            <a:extLst>
              <a:ext uri="{FF2B5EF4-FFF2-40B4-BE49-F238E27FC236}">
                <a16:creationId xmlns:a16="http://schemas.microsoft.com/office/drawing/2014/main" id="{1CEBB482-1E70-8444-B6CC-B543DE06A87B}"/>
              </a:ext>
            </a:extLst>
          </p:cNvPr>
          <p:cNvSpPr>
            <a:spLocks noChangeArrowheads="1"/>
          </p:cNvSpPr>
          <p:nvPr/>
        </p:nvSpPr>
        <p:spPr bwMode="auto">
          <a:xfrm>
            <a:off x="2981373" y="1641350"/>
            <a:ext cx="1640883" cy="6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26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itchFamily="2" charset="2"/>
              <a:buChar char="q"/>
              <a:defRPr sz="22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itchFamily="2" charset="2"/>
              <a:buChar char="n"/>
              <a:defRPr sz="20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itchFamily="2" charset="2"/>
              <a:buChar char="q"/>
              <a:defRPr>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en-US" altLang="zh-CN" sz="756" dirty="0"/>
              <a:t>    What should our quadratic optimization criterion be?</a:t>
            </a:r>
          </a:p>
          <a:p>
            <a:pPr>
              <a:buFont typeface="Wingdings" pitchFamily="2" charset="2"/>
              <a:buNone/>
            </a:pPr>
            <a:r>
              <a:rPr lang="en-US" altLang="zh-CN" sz="756" dirty="0">
                <a:solidFill>
                  <a:srgbClr val="990099"/>
                </a:solidFill>
              </a:rPr>
              <a:t>       Minimize</a:t>
            </a:r>
            <a:endParaRPr lang="en-US" altLang="zh-CN" sz="756" b="1" i="1" dirty="0">
              <a:solidFill>
                <a:srgbClr val="990099"/>
              </a:solidFill>
            </a:endParaRPr>
          </a:p>
        </p:txBody>
      </p:sp>
      <p:graphicFrame>
        <p:nvGraphicFramePr>
          <p:cNvPr id="44" name="Object 38">
            <a:extLst>
              <a:ext uri="{FF2B5EF4-FFF2-40B4-BE49-F238E27FC236}">
                <a16:creationId xmlns:a16="http://schemas.microsoft.com/office/drawing/2014/main" id="{DA1CB8AE-1067-5642-8FDE-04C54139297D}"/>
              </a:ext>
            </a:extLst>
          </p:cNvPr>
          <p:cNvGraphicFramePr>
            <a:graphicFrameLocks noChangeAspect="1"/>
          </p:cNvGraphicFramePr>
          <p:nvPr/>
        </p:nvGraphicFramePr>
        <p:xfrm>
          <a:off x="3235935" y="2100257"/>
          <a:ext cx="1138257" cy="502615"/>
        </p:xfrm>
        <a:graphic>
          <a:graphicData uri="http://schemas.openxmlformats.org/presentationml/2006/ole">
            <mc:AlternateContent xmlns:mc="http://schemas.openxmlformats.org/markup-compatibility/2006">
              <mc:Choice xmlns:v="urn:schemas-microsoft-com:vml" Requires="v">
                <p:oleObj name="Equation" r:id="rId2" imgW="22529800" imgH="9944100" progId="Equation.3">
                  <p:embed/>
                </p:oleObj>
              </mc:Choice>
              <mc:Fallback>
                <p:oleObj name="Equation" r:id="rId2" imgW="22529800" imgH="9944100" progId="Equation.3">
                  <p:embed/>
                  <p:pic>
                    <p:nvPicPr>
                      <p:cNvPr id="44" name="Object 38">
                        <a:extLst>
                          <a:ext uri="{FF2B5EF4-FFF2-40B4-BE49-F238E27FC236}">
                            <a16:creationId xmlns:a16="http://schemas.microsoft.com/office/drawing/2014/main" id="{DA1CB8AE-1067-5642-8FDE-04C541392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935" y="2100257"/>
                        <a:ext cx="1138257" cy="502615"/>
                      </a:xfrm>
                      <a:prstGeom prst="rect">
                        <a:avLst/>
                      </a:prstGeom>
                      <a:noFill/>
                      <a:ln>
                        <a:noFill/>
                      </a:ln>
                      <a:effectLst/>
                    </p:spPr>
                  </p:pic>
                </p:oleObj>
              </mc:Fallback>
            </mc:AlternateContent>
          </a:graphicData>
        </a:graphic>
      </p:graphicFrame>
      <p:pic>
        <p:nvPicPr>
          <p:cNvPr id="5" name="Picture 4">
            <a:extLst>
              <a:ext uri="{FF2B5EF4-FFF2-40B4-BE49-F238E27FC236}">
                <a16:creationId xmlns:a16="http://schemas.microsoft.com/office/drawing/2014/main" id="{2619A92C-7176-B047-B4BA-779000B27C6F}"/>
              </a:ext>
            </a:extLst>
          </p:cNvPr>
          <p:cNvPicPr>
            <a:picLocks noChangeAspect="1"/>
          </p:cNvPicPr>
          <p:nvPr/>
        </p:nvPicPr>
        <p:blipFill rotWithShape="1">
          <a:blip r:embed="rId4"/>
          <a:srcRect t="22639" r="59663"/>
          <a:stretch/>
        </p:blipFill>
        <p:spPr>
          <a:xfrm>
            <a:off x="187014" y="1952477"/>
            <a:ext cx="1163671" cy="797064"/>
          </a:xfrm>
          <a:prstGeom prst="rect">
            <a:avLst/>
          </a:prstGeom>
        </p:spPr>
      </p:pic>
      <p:sp>
        <p:nvSpPr>
          <p:cNvPr id="6" name="Rectangle 5">
            <a:extLst>
              <a:ext uri="{FF2B5EF4-FFF2-40B4-BE49-F238E27FC236}">
                <a16:creationId xmlns:a16="http://schemas.microsoft.com/office/drawing/2014/main" id="{11F8F091-3D4C-BE44-A13B-E9EB1118EDFA}"/>
              </a:ext>
            </a:extLst>
          </p:cNvPr>
          <p:cNvSpPr/>
          <p:nvPr/>
        </p:nvSpPr>
        <p:spPr>
          <a:xfrm>
            <a:off x="85090" y="1052470"/>
            <a:ext cx="4604396" cy="400110"/>
          </a:xfrm>
          <a:prstGeom prst="rect">
            <a:avLst/>
          </a:prstGeom>
        </p:spPr>
        <p:txBody>
          <a:bodyPr wrap="square">
            <a:spAutoFit/>
          </a:bodyPr>
          <a:lstStyle/>
          <a:p>
            <a:r>
              <a:rPr lang="en-US" sz="1000" dirty="0">
                <a:solidFill>
                  <a:srgbClr val="282829"/>
                </a:solidFill>
                <a:latin typeface="-apple-system"/>
              </a:rPr>
              <a:t>We can now consider a combined effect. We would like to maximize the margin and allow for total error of some magnitude. Optimization problem takes the form</a:t>
            </a:r>
            <a:endParaRPr lang="en-US" sz="1000" dirty="0"/>
          </a:p>
        </p:txBody>
      </p:sp>
      <p:sp>
        <p:nvSpPr>
          <p:cNvPr id="3" name="Footer Placeholder 2">
            <a:extLst>
              <a:ext uri="{FF2B5EF4-FFF2-40B4-BE49-F238E27FC236}">
                <a16:creationId xmlns:a16="http://schemas.microsoft.com/office/drawing/2014/main" id="{BC8FE4C9-4F6D-1899-38CF-F023FBF1372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56936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0194-D95D-D548-8036-D12DFFC0A30C}"/>
              </a:ext>
            </a:extLst>
          </p:cNvPr>
          <p:cNvSpPr>
            <a:spLocks noGrp="1"/>
          </p:cNvSpPr>
          <p:nvPr>
            <p:ph type="title"/>
          </p:nvPr>
        </p:nvSpPr>
        <p:spPr>
          <a:xfrm>
            <a:off x="606488" y="211465"/>
            <a:ext cx="3394075" cy="215444"/>
          </a:xfrm>
        </p:spPr>
        <p:txBody>
          <a:bodyPr/>
          <a:lstStyle/>
          <a:p>
            <a:endParaRPr lang="en-US"/>
          </a:p>
        </p:txBody>
      </p:sp>
      <p:sp>
        <p:nvSpPr>
          <p:cNvPr id="5" name="Footer Placeholder 4">
            <a:extLst>
              <a:ext uri="{FF2B5EF4-FFF2-40B4-BE49-F238E27FC236}">
                <a16:creationId xmlns:a16="http://schemas.microsoft.com/office/drawing/2014/main" id="{616B0D0D-6350-BA48-9B26-27E2A2EC1E3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918CF85C-8D8C-A14F-8DF4-1EF8EB074831}"/>
              </a:ext>
            </a:extLst>
          </p:cNvPr>
          <p:cNvPicPr>
            <a:picLocks noChangeAspect="1"/>
          </p:cNvPicPr>
          <p:nvPr/>
        </p:nvPicPr>
        <p:blipFill>
          <a:blip r:embed="rId2"/>
          <a:stretch>
            <a:fillRect/>
          </a:stretch>
        </p:blipFill>
        <p:spPr>
          <a:xfrm>
            <a:off x="404961" y="425044"/>
            <a:ext cx="3797127" cy="547722"/>
          </a:xfrm>
          <a:prstGeom prst="rect">
            <a:avLst/>
          </a:prstGeom>
        </p:spPr>
      </p:pic>
      <p:pic>
        <p:nvPicPr>
          <p:cNvPr id="8" name="Picture 7">
            <a:extLst>
              <a:ext uri="{FF2B5EF4-FFF2-40B4-BE49-F238E27FC236}">
                <a16:creationId xmlns:a16="http://schemas.microsoft.com/office/drawing/2014/main" id="{E51B9E6C-DE2A-0741-8A59-EDFF7E1B242A}"/>
              </a:ext>
            </a:extLst>
          </p:cNvPr>
          <p:cNvPicPr>
            <a:picLocks noChangeAspect="1"/>
          </p:cNvPicPr>
          <p:nvPr/>
        </p:nvPicPr>
        <p:blipFill>
          <a:blip r:embed="rId3"/>
          <a:stretch>
            <a:fillRect/>
          </a:stretch>
        </p:blipFill>
        <p:spPr>
          <a:xfrm>
            <a:off x="247650" y="972766"/>
            <a:ext cx="2460562" cy="2460562"/>
          </a:xfrm>
          <a:prstGeom prst="rect">
            <a:avLst/>
          </a:prstGeom>
        </p:spPr>
      </p:pic>
      <p:sp>
        <p:nvSpPr>
          <p:cNvPr id="9" name="TextBox 8">
            <a:extLst>
              <a:ext uri="{FF2B5EF4-FFF2-40B4-BE49-F238E27FC236}">
                <a16:creationId xmlns:a16="http://schemas.microsoft.com/office/drawing/2014/main" id="{5787C201-7E51-00A3-F32D-72113C82F6F2}"/>
              </a:ext>
            </a:extLst>
          </p:cNvPr>
          <p:cNvSpPr txBox="1"/>
          <p:nvPr/>
        </p:nvSpPr>
        <p:spPr>
          <a:xfrm>
            <a:off x="2838449" y="1035818"/>
            <a:ext cx="1600201" cy="2169825"/>
          </a:xfrm>
          <a:prstGeom prst="rect">
            <a:avLst/>
          </a:prstGeom>
          <a:noFill/>
        </p:spPr>
        <p:txBody>
          <a:bodyPr wrap="square">
            <a:spAutoFit/>
          </a:bodyPr>
          <a:lstStyle/>
          <a:p>
            <a:pPr algn="just" rtl="0"/>
            <a:r>
              <a:rPr lang="en-US" sz="900" b="0" i="0" u="none" strike="noStrike" dirty="0">
                <a:solidFill>
                  <a:srgbClr val="242424"/>
                </a:solidFill>
                <a:effectLst/>
                <a:highlight>
                  <a:srgbClr val="FFFFFF"/>
                </a:highlight>
                <a:latin typeface="source-serif-pro"/>
              </a:rPr>
              <a:t>In a sense, C acts as a control that adjusts the balance between margin maximization and error minimization. Choosing an appropriate value for C is important based on the problem and dataset at hand. A smaller C might be preferred when there is significant noise or outliers in the data, whereas a larger C might be suitable for cleaner datasets where misclassifications are less acceptable.</a:t>
            </a:r>
            <a:endParaRPr lang="en-JO" sz="900" dirty="0"/>
          </a:p>
        </p:txBody>
      </p:sp>
    </p:spTree>
    <p:extLst>
      <p:ext uri="{BB962C8B-B14F-4D97-AF65-F5344CB8AC3E}">
        <p14:creationId xmlns:p14="http://schemas.microsoft.com/office/powerpoint/2010/main" val="3103276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r>
              <a:rPr lang="en-US" b="1" dirty="0"/>
              <a:t>Linearly separable classes</a:t>
            </a:r>
          </a:p>
        </p:txBody>
      </p:sp>
      <p:sp>
        <p:nvSpPr>
          <p:cNvPr id="22532" name="Rectangle 3"/>
          <p:cNvSpPr>
            <a:spLocks noGrp="1" noChangeArrowheads="1"/>
          </p:cNvSpPr>
          <p:nvPr>
            <p:ph type="body" sz="half" idx="4294967295"/>
          </p:nvPr>
        </p:nvSpPr>
        <p:spPr>
          <a:xfrm>
            <a:off x="1181338" y="2623582"/>
            <a:ext cx="2391489" cy="152349"/>
          </a:xfrm>
        </p:spPr>
        <p:txBody>
          <a:bodyPr/>
          <a:lstStyle/>
          <a:p>
            <a:pPr algn="ctr">
              <a:lnSpc>
                <a:spcPct val="90000"/>
              </a:lnSpc>
              <a:buNone/>
            </a:pPr>
            <a:r>
              <a:rPr lang="en-US" dirty="0"/>
              <a:t>One possible solution</a:t>
            </a:r>
          </a:p>
        </p:txBody>
      </p:sp>
      <p:graphicFrame>
        <p:nvGraphicFramePr>
          <p:cNvPr id="22530" name="Object 4"/>
          <p:cNvGraphicFramePr>
            <a:graphicFrameLocks noGrp="1" noChangeAspect="1"/>
          </p:cNvGraphicFramePr>
          <p:nvPr>
            <p:ph sz="half" idx="4294967295"/>
          </p:nvPr>
        </p:nvGraphicFramePr>
        <p:xfrm>
          <a:off x="1411843"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253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43" y="885790"/>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81A74381-F305-1850-AB1F-B52A3CC9F55E}"/>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105726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3" name="Rectangle 5">
            <a:extLst>
              <a:ext uri="{FF2B5EF4-FFF2-40B4-BE49-F238E27FC236}">
                <a16:creationId xmlns:a16="http://schemas.microsoft.com/office/drawing/2014/main" id="{162A17A7-1BBF-C942-AB53-DD902D6D72E4}"/>
              </a:ext>
            </a:extLst>
          </p:cNvPr>
          <p:cNvSpPr>
            <a:spLocks noChangeArrowheads="1"/>
          </p:cNvSpPr>
          <p:nvPr/>
        </p:nvSpPr>
        <p:spPr bwMode="auto">
          <a:xfrm>
            <a:off x="749140" y="815975"/>
            <a:ext cx="3689509" cy="192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907" b="1" dirty="0"/>
              <a:t>The old formulation:</a:t>
            </a:r>
          </a:p>
          <a:p>
            <a:endParaRPr lang="en-US" altLang="zh-CN" sz="907" b="1" dirty="0"/>
          </a:p>
          <a:p>
            <a:endParaRPr lang="en-US" altLang="zh-CN" sz="1134" dirty="0"/>
          </a:p>
          <a:p>
            <a:endParaRPr lang="en-US" altLang="zh-CN" sz="907" b="1" dirty="0"/>
          </a:p>
          <a:p>
            <a:r>
              <a:rPr lang="en-US" altLang="zh-CN" sz="907" b="1" dirty="0"/>
              <a:t>The new formulation incorporating slack variables:</a:t>
            </a:r>
          </a:p>
          <a:p>
            <a:endParaRPr lang="en-US" altLang="zh-CN" sz="907" b="1" dirty="0"/>
          </a:p>
          <a:p>
            <a:endParaRPr lang="en-US" altLang="zh-CN" sz="1134" dirty="0"/>
          </a:p>
          <a:p>
            <a:endParaRPr lang="en-US" altLang="zh-CN" sz="1059" dirty="0"/>
          </a:p>
          <a:p>
            <a:r>
              <a:rPr lang="en-US" altLang="zh-CN" sz="907" b="1" dirty="0"/>
              <a:t>Parameter </a:t>
            </a:r>
            <a:r>
              <a:rPr lang="en-US" altLang="zh-CN" sz="907" b="1" i="1" dirty="0"/>
              <a:t>C</a:t>
            </a:r>
            <a:r>
              <a:rPr lang="en-US" altLang="zh-CN" sz="907" b="1" dirty="0"/>
              <a:t> can be viewed as a way to control overfitting.</a:t>
            </a:r>
          </a:p>
        </p:txBody>
      </p:sp>
      <p:sp>
        <p:nvSpPr>
          <p:cNvPr id="309254" name="Text Box 6">
            <a:extLst>
              <a:ext uri="{FF2B5EF4-FFF2-40B4-BE49-F238E27FC236}">
                <a16:creationId xmlns:a16="http://schemas.microsoft.com/office/drawing/2014/main" id="{CF693114-C3F7-DF49-9165-50C97C087144}"/>
              </a:ext>
            </a:extLst>
          </p:cNvPr>
          <p:cNvSpPr txBox="1">
            <a:spLocks noChangeArrowheads="1"/>
          </p:cNvSpPr>
          <p:nvPr/>
        </p:nvSpPr>
        <p:spPr bwMode="auto">
          <a:xfrm>
            <a:off x="950833" y="1038860"/>
            <a:ext cx="2434709" cy="464551"/>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756">
                <a:latin typeface="Times New Roman" panose="02020603050405020304" pitchFamily="18" charset="0"/>
              </a:rPr>
              <a:t>Find </a:t>
            </a:r>
            <a:r>
              <a:rPr lang="en-US" altLang="zh-CN" sz="756" b="1">
                <a:latin typeface="Times New Roman" panose="02020603050405020304" pitchFamily="18" charset="0"/>
              </a:rPr>
              <a:t>w</a:t>
            </a:r>
            <a:r>
              <a:rPr lang="en-US" altLang="zh-CN" sz="756">
                <a:latin typeface="Times New Roman" panose="02020603050405020304" pitchFamily="18" charset="0"/>
              </a:rPr>
              <a:t> and </a:t>
            </a:r>
            <a:r>
              <a:rPr lang="en-US" altLang="zh-CN" sz="756" i="1">
                <a:latin typeface="Times New Roman" panose="02020603050405020304" pitchFamily="18" charset="0"/>
              </a:rPr>
              <a:t>b</a:t>
            </a:r>
            <a:r>
              <a:rPr lang="en-US" altLang="zh-CN" sz="756">
                <a:latin typeface="Times New Roman" panose="02020603050405020304" pitchFamily="18" charset="0"/>
              </a:rPr>
              <a:t> such that</a:t>
            </a:r>
          </a:p>
          <a:p>
            <a:pPr algn="l"/>
            <a:r>
              <a:rPr lang="el-GR" altLang="en-US" sz="756" b="1">
                <a:latin typeface="Times New Roman" panose="02020603050405020304" pitchFamily="18" charset="0"/>
                <a:cs typeface="Times New Roman" panose="02020603050405020304" pitchFamily="18" charset="0"/>
              </a:rPr>
              <a:t>Φ</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w</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 =½ </a:t>
            </a:r>
            <a:r>
              <a:rPr lang="en-US" altLang="zh-CN" sz="756" b="1">
                <a:latin typeface="Times New Roman" panose="02020603050405020304" pitchFamily="18" charset="0"/>
              </a:rPr>
              <a:t>w</a:t>
            </a:r>
            <a:r>
              <a:rPr lang="en-US" altLang="zh-CN" sz="756" baseline="30000">
                <a:latin typeface="Times New Roman" panose="02020603050405020304" pitchFamily="18" charset="0"/>
              </a:rPr>
              <a:t>T</a:t>
            </a:r>
            <a:r>
              <a:rPr lang="en-US" altLang="zh-CN" sz="756" b="1">
                <a:latin typeface="Times New Roman" panose="02020603050405020304" pitchFamily="18" charset="0"/>
              </a:rPr>
              <a:t>w</a:t>
            </a:r>
            <a:r>
              <a:rPr lang="en-US" altLang="zh-CN" sz="756">
                <a:latin typeface="Times New Roman" panose="02020603050405020304" pitchFamily="18" charset="0"/>
              </a:rPr>
              <a:t>  is minimized and for all </a:t>
            </a:r>
            <a:r>
              <a:rPr lang="en-US" altLang="zh-CN" sz="907">
                <a:latin typeface="Times New Roman" panose="02020603050405020304" pitchFamily="18" charset="0"/>
              </a:rPr>
              <a:t>{</a:t>
            </a:r>
            <a:r>
              <a:rPr lang="en-US" altLang="zh-CN" sz="756">
                <a:latin typeface="Times New Roman" panose="02020603050405020304" pitchFamily="18" charset="0"/>
              </a:rPr>
              <a:t>(</a:t>
            </a:r>
            <a:r>
              <a:rPr lang="en-US" altLang="zh-CN" sz="907" b="1">
                <a:latin typeface="Times New Roman" panose="02020603050405020304" pitchFamily="18" charset="0"/>
              </a:rPr>
              <a:t>x</a:t>
            </a:r>
            <a:r>
              <a:rPr lang="en-US" altLang="zh-CN" sz="907" b="1" baseline="-25000">
                <a:latin typeface="Times New Roman" panose="02020603050405020304" pitchFamily="18" charset="0"/>
              </a:rPr>
              <a:t>i</a:t>
            </a:r>
            <a:r>
              <a:rPr lang="en-US" altLang="zh-CN" sz="907" b="1">
                <a:latin typeface="Times New Roman" panose="02020603050405020304" pitchFamily="18" charset="0"/>
              </a:rPr>
              <a:t> </a:t>
            </a:r>
            <a:r>
              <a:rPr lang="en-US" altLang="zh-CN" sz="907">
                <a:latin typeface="Times New Roman" panose="02020603050405020304" pitchFamily="18" charset="0"/>
              </a:rPr>
              <a:t>,</a:t>
            </a:r>
            <a:r>
              <a:rPr lang="en-US" altLang="zh-CN" sz="907" i="1">
                <a:latin typeface="Times New Roman" panose="02020603050405020304" pitchFamily="18" charset="0"/>
              </a:rPr>
              <a:t>y</a:t>
            </a:r>
            <a:r>
              <a:rPr lang="en-US" altLang="zh-CN" sz="907" i="1" baseline="-25000">
                <a:latin typeface="Times New Roman" panose="02020603050405020304" pitchFamily="18" charset="0"/>
              </a:rPr>
              <a:t>i</a:t>
            </a:r>
            <a:r>
              <a:rPr lang="en-US" altLang="zh-CN" sz="907">
                <a:latin typeface="Times New Roman" panose="02020603050405020304" pitchFamily="18" charset="0"/>
              </a:rPr>
              <a:t>)}</a:t>
            </a:r>
            <a:endParaRPr lang="en-US" altLang="zh-CN" sz="756">
              <a:latin typeface="Times New Roman" panose="02020603050405020304" pitchFamily="18" charset="0"/>
            </a:endParaRPr>
          </a:p>
          <a:p>
            <a:pPr algn="l"/>
            <a:r>
              <a:rPr lang="en-US" altLang="zh-CN" sz="756" i="1">
                <a:latin typeface="Times New Roman" panose="02020603050405020304" pitchFamily="18" charset="0"/>
              </a:rPr>
              <a:t>y</a:t>
            </a:r>
            <a:r>
              <a:rPr lang="en-US" altLang="zh-CN" sz="756" i="1" baseline="-25000">
                <a:latin typeface="Times New Roman" panose="02020603050405020304" pitchFamily="18" charset="0"/>
              </a:rPr>
              <a:t>i</a:t>
            </a:r>
            <a:r>
              <a:rPr lang="en-US" altLang="zh-CN" sz="756">
                <a:latin typeface="Times New Roman" panose="02020603050405020304" pitchFamily="18" charset="0"/>
              </a:rPr>
              <a:t> (</a:t>
            </a:r>
            <a:r>
              <a:rPr lang="en-US" altLang="zh-CN" sz="756" b="1">
                <a:latin typeface="Times New Roman" panose="02020603050405020304" pitchFamily="18" charset="0"/>
              </a:rPr>
              <a:t>w</a:t>
            </a:r>
            <a:r>
              <a:rPr lang="en-US" altLang="zh-CN" sz="756" b="1" baseline="30000">
                <a:latin typeface="Times New Roman" panose="02020603050405020304" pitchFamily="18" charset="0"/>
              </a:rPr>
              <a:t>T</a:t>
            </a:r>
            <a:r>
              <a:rPr lang="en-US" altLang="zh-CN" sz="756" b="1">
                <a:latin typeface="Times New Roman" panose="02020603050405020304" pitchFamily="18" charset="0"/>
              </a:rPr>
              <a:t>x</a:t>
            </a:r>
            <a:r>
              <a:rPr lang="en-US" altLang="zh-CN" sz="756" b="1" baseline="-25000">
                <a:latin typeface="Times New Roman" panose="02020603050405020304" pitchFamily="18" charset="0"/>
              </a:rPr>
              <a:t>i</a:t>
            </a:r>
            <a:r>
              <a:rPr lang="en-US" altLang="zh-CN" sz="756" b="1">
                <a:latin typeface="Times New Roman" panose="02020603050405020304" pitchFamily="18" charset="0"/>
              </a:rPr>
              <a:t> </a:t>
            </a:r>
            <a:r>
              <a:rPr lang="en-US" altLang="zh-CN" sz="756">
                <a:latin typeface="Times New Roman" panose="02020603050405020304" pitchFamily="18" charset="0"/>
              </a:rPr>
              <a:t>+ b)</a:t>
            </a:r>
            <a:r>
              <a:rPr lang="en-US" altLang="zh-CN" sz="756" b="1">
                <a:latin typeface="Times New Roman" panose="02020603050405020304" pitchFamily="18" charset="0"/>
              </a:rPr>
              <a:t> </a:t>
            </a:r>
            <a:r>
              <a:rPr lang="en-US" altLang="zh-CN" sz="756" b="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1</a:t>
            </a:r>
          </a:p>
        </p:txBody>
      </p:sp>
      <p:sp>
        <p:nvSpPr>
          <p:cNvPr id="309255" name="Text Box 7">
            <a:extLst>
              <a:ext uri="{FF2B5EF4-FFF2-40B4-BE49-F238E27FC236}">
                <a16:creationId xmlns:a16="http://schemas.microsoft.com/office/drawing/2014/main" id="{21FDE214-C02E-2B4C-8ED7-9B5009D58360}"/>
              </a:ext>
            </a:extLst>
          </p:cNvPr>
          <p:cNvSpPr txBox="1">
            <a:spLocks noChangeArrowheads="1"/>
          </p:cNvSpPr>
          <p:nvPr/>
        </p:nvSpPr>
        <p:spPr bwMode="auto">
          <a:xfrm>
            <a:off x="979646" y="1816815"/>
            <a:ext cx="2593181" cy="464551"/>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756">
                <a:latin typeface="Times New Roman" panose="02020603050405020304" pitchFamily="18" charset="0"/>
              </a:rPr>
              <a:t>Find </a:t>
            </a:r>
            <a:r>
              <a:rPr lang="en-US" altLang="zh-CN" sz="756" b="1">
                <a:latin typeface="Times New Roman" panose="02020603050405020304" pitchFamily="18" charset="0"/>
              </a:rPr>
              <a:t>w</a:t>
            </a:r>
            <a:r>
              <a:rPr lang="en-US" altLang="zh-CN" sz="756">
                <a:latin typeface="Times New Roman" panose="02020603050405020304" pitchFamily="18" charset="0"/>
              </a:rPr>
              <a:t> and </a:t>
            </a:r>
            <a:r>
              <a:rPr lang="en-US" altLang="zh-CN" sz="756" i="1">
                <a:latin typeface="Times New Roman" panose="02020603050405020304" pitchFamily="18" charset="0"/>
              </a:rPr>
              <a:t>b</a:t>
            </a:r>
            <a:r>
              <a:rPr lang="en-US" altLang="zh-CN" sz="756">
                <a:latin typeface="Times New Roman" panose="02020603050405020304" pitchFamily="18" charset="0"/>
              </a:rPr>
              <a:t> such that</a:t>
            </a:r>
          </a:p>
          <a:p>
            <a:pPr algn="l"/>
            <a:r>
              <a:rPr lang="el-GR" altLang="en-US" sz="756" b="1">
                <a:latin typeface="Times New Roman" panose="02020603050405020304" pitchFamily="18" charset="0"/>
                <a:cs typeface="Times New Roman" panose="02020603050405020304" pitchFamily="18" charset="0"/>
              </a:rPr>
              <a:t>Φ</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w</a:t>
            </a:r>
            <a:r>
              <a:rPr lang="en-US" altLang="zh-CN" sz="756">
                <a:latin typeface="Times New Roman" panose="02020603050405020304" pitchFamily="18" charset="0"/>
                <a:cs typeface="Times New Roman" panose="02020603050405020304" pitchFamily="18" charset="0"/>
              </a:rPr>
              <a:t>)</a:t>
            </a:r>
            <a:r>
              <a:rPr lang="en-US" altLang="zh-CN" sz="756" b="1">
                <a:latin typeface="Times New Roman" panose="02020603050405020304" pitchFamily="18" charset="0"/>
                <a:cs typeface="Times New Roman" panose="02020603050405020304" pitchFamily="18" charset="0"/>
              </a:rPr>
              <a:t> =½ </a:t>
            </a:r>
            <a:r>
              <a:rPr lang="en-US" altLang="zh-CN" sz="756" b="1">
                <a:latin typeface="Times New Roman" panose="02020603050405020304" pitchFamily="18" charset="0"/>
              </a:rPr>
              <a:t>w</a:t>
            </a:r>
            <a:r>
              <a:rPr lang="en-US" altLang="zh-CN" sz="756" baseline="30000">
                <a:latin typeface="Times New Roman" panose="02020603050405020304" pitchFamily="18" charset="0"/>
              </a:rPr>
              <a:t>T</a:t>
            </a:r>
            <a:r>
              <a:rPr lang="en-US" altLang="zh-CN" sz="756" b="1">
                <a:latin typeface="Times New Roman" panose="02020603050405020304" pitchFamily="18" charset="0"/>
              </a:rPr>
              <a:t>w</a:t>
            </a:r>
            <a:r>
              <a:rPr lang="en-US" altLang="zh-CN" sz="756">
                <a:latin typeface="Times New Roman" panose="02020603050405020304" pitchFamily="18" charset="0"/>
              </a:rPr>
              <a:t> + </a:t>
            </a:r>
            <a:r>
              <a:rPr lang="en-US" altLang="zh-CN" sz="756" i="1">
                <a:latin typeface="Times New Roman" panose="02020603050405020304" pitchFamily="18" charset="0"/>
              </a:rPr>
              <a:t>C</a:t>
            </a:r>
            <a:r>
              <a:rPr lang="el-GR" altLang="en-US" sz="907">
                <a:latin typeface="Times New Roman" panose="02020603050405020304" pitchFamily="18" charset="0"/>
              </a:rPr>
              <a:t>Σ</a:t>
            </a:r>
            <a:r>
              <a:rPr lang="el-GR" altLang="en-US" sz="756" i="1">
                <a:latin typeface="Times New Roman" panose="02020603050405020304" pitchFamily="18" charset="0"/>
              </a:rPr>
              <a:t>ξ</a:t>
            </a:r>
            <a:r>
              <a:rPr lang="en-US" altLang="zh-CN" sz="756" i="1" baseline="-25000">
                <a:latin typeface="Times New Roman" panose="02020603050405020304" pitchFamily="18" charset="0"/>
              </a:rPr>
              <a:t>i</a:t>
            </a:r>
            <a:r>
              <a:rPr lang="en-US" altLang="zh-CN" sz="756">
                <a:latin typeface="Times New Roman" panose="02020603050405020304" pitchFamily="18" charset="0"/>
              </a:rPr>
              <a:t>     is minimized and for all </a:t>
            </a:r>
            <a:r>
              <a:rPr lang="en-US" altLang="zh-CN" sz="907">
                <a:latin typeface="Times New Roman" panose="02020603050405020304" pitchFamily="18" charset="0"/>
              </a:rPr>
              <a:t>{</a:t>
            </a:r>
            <a:r>
              <a:rPr lang="en-US" altLang="zh-CN" sz="756">
                <a:latin typeface="Times New Roman" panose="02020603050405020304" pitchFamily="18" charset="0"/>
              </a:rPr>
              <a:t>(</a:t>
            </a:r>
            <a:r>
              <a:rPr lang="en-US" altLang="zh-CN" sz="907" b="1">
                <a:latin typeface="Times New Roman" panose="02020603050405020304" pitchFamily="18" charset="0"/>
              </a:rPr>
              <a:t>x</a:t>
            </a:r>
            <a:r>
              <a:rPr lang="en-US" altLang="zh-CN" sz="907" b="1" baseline="-25000">
                <a:latin typeface="Times New Roman" panose="02020603050405020304" pitchFamily="18" charset="0"/>
              </a:rPr>
              <a:t>i</a:t>
            </a:r>
            <a:r>
              <a:rPr lang="en-US" altLang="zh-CN" sz="907" b="1">
                <a:latin typeface="Times New Roman" panose="02020603050405020304" pitchFamily="18" charset="0"/>
              </a:rPr>
              <a:t> </a:t>
            </a:r>
            <a:r>
              <a:rPr lang="en-US" altLang="zh-CN" sz="907">
                <a:latin typeface="Times New Roman" panose="02020603050405020304" pitchFamily="18" charset="0"/>
              </a:rPr>
              <a:t>,</a:t>
            </a:r>
            <a:r>
              <a:rPr lang="en-US" altLang="zh-CN" sz="907" i="1">
                <a:latin typeface="Times New Roman" panose="02020603050405020304" pitchFamily="18" charset="0"/>
              </a:rPr>
              <a:t>y</a:t>
            </a:r>
            <a:r>
              <a:rPr lang="en-US" altLang="zh-CN" sz="907" i="1" baseline="-25000">
                <a:latin typeface="Times New Roman" panose="02020603050405020304" pitchFamily="18" charset="0"/>
              </a:rPr>
              <a:t>i</a:t>
            </a:r>
            <a:r>
              <a:rPr lang="en-US" altLang="zh-CN" sz="907">
                <a:latin typeface="Times New Roman" panose="02020603050405020304" pitchFamily="18" charset="0"/>
              </a:rPr>
              <a:t>)}</a:t>
            </a:r>
            <a:endParaRPr lang="en-US" altLang="zh-CN" sz="756">
              <a:latin typeface="Times New Roman" panose="02020603050405020304" pitchFamily="18" charset="0"/>
            </a:endParaRPr>
          </a:p>
          <a:p>
            <a:pPr algn="l"/>
            <a:r>
              <a:rPr lang="en-US" altLang="zh-CN" sz="756" i="1">
                <a:latin typeface="Times New Roman" panose="02020603050405020304" pitchFamily="18" charset="0"/>
              </a:rPr>
              <a:t>y</a:t>
            </a:r>
            <a:r>
              <a:rPr lang="en-US" altLang="zh-CN" sz="756" i="1" baseline="-25000">
                <a:latin typeface="Times New Roman" panose="02020603050405020304" pitchFamily="18" charset="0"/>
              </a:rPr>
              <a:t>i</a:t>
            </a:r>
            <a:r>
              <a:rPr lang="en-US" altLang="zh-CN" sz="756" i="1">
                <a:latin typeface="Times New Roman" panose="02020603050405020304" pitchFamily="18" charset="0"/>
              </a:rPr>
              <a:t> </a:t>
            </a:r>
            <a:r>
              <a:rPr lang="en-US" altLang="zh-CN" sz="756">
                <a:latin typeface="Times New Roman" panose="02020603050405020304" pitchFamily="18" charset="0"/>
              </a:rPr>
              <a:t>(</a:t>
            </a:r>
            <a:r>
              <a:rPr lang="en-US" altLang="zh-CN" sz="756" b="1">
                <a:latin typeface="Times New Roman" panose="02020603050405020304" pitchFamily="18" charset="0"/>
              </a:rPr>
              <a:t>w</a:t>
            </a:r>
            <a:r>
              <a:rPr lang="en-US" altLang="zh-CN" sz="756" b="1" baseline="30000">
                <a:latin typeface="Times New Roman" panose="02020603050405020304" pitchFamily="18" charset="0"/>
              </a:rPr>
              <a:t>T</a:t>
            </a:r>
            <a:r>
              <a:rPr lang="en-US" altLang="zh-CN" sz="756" b="1">
                <a:latin typeface="Times New Roman" panose="02020603050405020304" pitchFamily="18" charset="0"/>
              </a:rPr>
              <a:t>x</a:t>
            </a:r>
            <a:r>
              <a:rPr lang="en-US" altLang="zh-CN" sz="756" b="1" baseline="-25000">
                <a:latin typeface="Times New Roman" panose="02020603050405020304" pitchFamily="18" charset="0"/>
              </a:rPr>
              <a:t>i</a:t>
            </a:r>
            <a:r>
              <a:rPr lang="en-US" altLang="zh-CN" sz="756" b="1">
                <a:latin typeface="Times New Roman" panose="02020603050405020304" pitchFamily="18" charset="0"/>
              </a:rPr>
              <a:t> </a:t>
            </a:r>
            <a:r>
              <a:rPr lang="en-US" altLang="zh-CN" sz="756">
                <a:latin typeface="Times New Roman" panose="02020603050405020304" pitchFamily="18" charset="0"/>
              </a:rPr>
              <a:t>+ </a:t>
            </a:r>
            <a:r>
              <a:rPr lang="en-US" altLang="zh-CN" sz="756" i="1">
                <a:latin typeface="Times New Roman" panose="02020603050405020304" pitchFamily="18" charset="0"/>
              </a:rPr>
              <a:t>b</a:t>
            </a:r>
            <a:r>
              <a:rPr lang="en-US" altLang="zh-CN" sz="756">
                <a:latin typeface="Times New Roman" panose="02020603050405020304" pitchFamily="18" charset="0"/>
              </a:rPr>
              <a:t>)</a:t>
            </a:r>
            <a:r>
              <a:rPr lang="en-US" altLang="zh-CN" sz="756" b="1">
                <a:latin typeface="Times New Roman" panose="02020603050405020304" pitchFamily="18" charset="0"/>
              </a:rPr>
              <a:t> </a:t>
            </a:r>
            <a:r>
              <a:rPr lang="en-US" altLang="zh-CN" sz="756" b="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1- </a:t>
            </a:r>
            <a:r>
              <a:rPr lang="el-GR" altLang="en-US" sz="756" i="1">
                <a:latin typeface="Times New Roman" panose="02020603050405020304" pitchFamily="18" charset="0"/>
                <a:cs typeface="Times New Roman" panose="02020603050405020304" pitchFamily="18" charset="0"/>
              </a:rPr>
              <a:t>ξ</a:t>
            </a:r>
            <a:r>
              <a:rPr lang="en-US" altLang="zh-CN" sz="756" i="1" baseline="-25000">
                <a:latin typeface="Times New Roman" panose="02020603050405020304" pitchFamily="18" charset="0"/>
                <a:cs typeface="Times New Roman" panose="02020603050405020304" pitchFamily="18" charset="0"/>
              </a:rPr>
              <a:t>i</a:t>
            </a:r>
            <a:r>
              <a:rPr lang="en-US" altLang="zh-CN" sz="756" i="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    and    </a:t>
            </a:r>
            <a:r>
              <a:rPr lang="el-GR" altLang="en-US" sz="756" i="1">
                <a:latin typeface="Times New Roman" panose="02020603050405020304" pitchFamily="18" charset="0"/>
                <a:cs typeface="Times New Roman" panose="02020603050405020304" pitchFamily="18" charset="0"/>
              </a:rPr>
              <a:t>ξ</a:t>
            </a:r>
            <a:r>
              <a:rPr lang="en-US" altLang="zh-CN" sz="756" i="1" baseline="-25000">
                <a:latin typeface="Times New Roman" panose="02020603050405020304" pitchFamily="18" charset="0"/>
                <a:cs typeface="Times New Roman" panose="02020603050405020304" pitchFamily="18" charset="0"/>
              </a:rPr>
              <a:t>i</a:t>
            </a:r>
            <a:r>
              <a:rPr lang="en-US" altLang="zh-CN" sz="756" baseline="-25000">
                <a:latin typeface="Times New Roman" panose="02020603050405020304" pitchFamily="18" charset="0"/>
                <a:cs typeface="Times New Roman" panose="02020603050405020304" pitchFamily="18" charset="0"/>
              </a:rPr>
              <a:t> </a:t>
            </a:r>
            <a:r>
              <a:rPr lang="en-US" altLang="zh-CN" sz="756" b="1">
                <a:latin typeface="Times New Roman" panose="02020603050405020304" pitchFamily="18" charset="0"/>
                <a:cs typeface="Times New Roman" panose="02020603050405020304" pitchFamily="18" charset="0"/>
              </a:rPr>
              <a:t>≥ </a:t>
            </a:r>
            <a:r>
              <a:rPr lang="en-US" altLang="zh-CN" sz="756">
                <a:latin typeface="Times New Roman" panose="02020603050405020304" pitchFamily="18" charset="0"/>
                <a:cs typeface="Times New Roman" panose="02020603050405020304" pitchFamily="18" charset="0"/>
              </a:rPr>
              <a:t>0 for all </a:t>
            </a:r>
            <a:r>
              <a:rPr lang="en-US" altLang="zh-CN" sz="756" i="1">
                <a:latin typeface="Times New Roman" panose="02020603050405020304" pitchFamily="18" charset="0"/>
                <a:cs typeface="Times New Roman" panose="02020603050405020304" pitchFamily="18" charset="0"/>
              </a:rPr>
              <a:t>i</a:t>
            </a:r>
          </a:p>
        </p:txBody>
      </p:sp>
      <p:sp>
        <p:nvSpPr>
          <p:cNvPr id="3" name="Footer Placeholder 2">
            <a:extLst>
              <a:ext uri="{FF2B5EF4-FFF2-40B4-BE49-F238E27FC236}">
                <a16:creationId xmlns:a16="http://schemas.microsoft.com/office/drawing/2014/main" id="{8E9DAE3E-D4D1-2D41-B3FB-C18BFF03D468}"/>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027358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CC96-6215-3F41-AB5B-06A7330DB79E}"/>
              </a:ext>
            </a:extLst>
          </p:cNvPr>
          <p:cNvSpPr>
            <a:spLocks noGrp="1"/>
          </p:cNvSpPr>
          <p:nvPr>
            <p:ph type="title"/>
          </p:nvPr>
        </p:nvSpPr>
        <p:spPr>
          <a:xfrm>
            <a:off x="606488" y="211465"/>
            <a:ext cx="3394075" cy="215444"/>
          </a:xfrm>
        </p:spPr>
        <p:txBody>
          <a:bodyPr/>
          <a:lstStyle/>
          <a:p>
            <a:r>
              <a:rPr lang="en-US" dirty="0"/>
              <a:t>Noisy data</a:t>
            </a:r>
          </a:p>
        </p:txBody>
      </p:sp>
      <p:sp>
        <p:nvSpPr>
          <p:cNvPr id="3" name="Content Placeholder 2">
            <a:extLst>
              <a:ext uri="{FF2B5EF4-FFF2-40B4-BE49-F238E27FC236}">
                <a16:creationId xmlns:a16="http://schemas.microsoft.com/office/drawing/2014/main" id="{B0DFAF2A-E094-0F4B-803C-9BE9EEF56C42}"/>
              </a:ext>
            </a:extLst>
          </p:cNvPr>
          <p:cNvSpPr>
            <a:spLocks noGrp="1"/>
          </p:cNvSpPr>
          <p:nvPr>
            <p:ph idx="1"/>
          </p:nvPr>
        </p:nvSpPr>
        <p:spPr>
          <a:xfrm>
            <a:off x="118854" y="1092885"/>
            <a:ext cx="1620572" cy="1692771"/>
          </a:xfrm>
        </p:spPr>
        <p:txBody>
          <a:bodyPr/>
          <a:lstStyle/>
          <a:p>
            <a:r>
              <a:rPr lang="en-US" dirty="0"/>
              <a:t>You may be tempted to ask which value of C is better. The answer depends on how much noise you think there is in your data. If you think the data is very noisy, you want C to be small. On the other hand, if you think the data is less noisy, you should choose C to be large.</a:t>
            </a:r>
          </a:p>
        </p:txBody>
      </p:sp>
      <p:pic>
        <p:nvPicPr>
          <p:cNvPr id="6" name="Picture 5">
            <a:extLst>
              <a:ext uri="{FF2B5EF4-FFF2-40B4-BE49-F238E27FC236}">
                <a16:creationId xmlns:a16="http://schemas.microsoft.com/office/drawing/2014/main" id="{B3B2549E-05E5-7F46-B986-D2280254DD77}"/>
              </a:ext>
            </a:extLst>
          </p:cNvPr>
          <p:cNvPicPr>
            <a:picLocks noChangeAspect="1"/>
          </p:cNvPicPr>
          <p:nvPr/>
        </p:nvPicPr>
        <p:blipFill>
          <a:blip r:embed="rId2"/>
          <a:stretch>
            <a:fillRect/>
          </a:stretch>
        </p:blipFill>
        <p:spPr>
          <a:xfrm>
            <a:off x="1739427" y="328841"/>
            <a:ext cx="2810654" cy="2626600"/>
          </a:xfrm>
          <a:prstGeom prst="rect">
            <a:avLst/>
          </a:prstGeom>
        </p:spPr>
      </p:pic>
      <p:sp>
        <p:nvSpPr>
          <p:cNvPr id="7" name="Footer Placeholder 6">
            <a:extLst>
              <a:ext uri="{FF2B5EF4-FFF2-40B4-BE49-F238E27FC236}">
                <a16:creationId xmlns:a16="http://schemas.microsoft.com/office/drawing/2014/main" id="{BA2A79D3-27EE-0E4E-8B1E-3C3B5D86E68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65888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3C4B-CAAF-6A40-8A01-E4B7E74EAFF6}"/>
              </a:ext>
            </a:extLst>
          </p:cNvPr>
          <p:cNvSpPr>
            <a:spLocks noGrp="1"/>
          </p:cNvSpPr>
          <p:nvPr>
            <p:ph type="title"/>
          </p:nvPr>
        </p:nvSpPr>
        <p:spPr>
          <a:xfrm>
            <a:off x="606488" y="211465"/>
            <a:ext cx="3394075" cy="215444"/>
          </a:xfrm>
        </p:spPr>
        <p:txBody>
          <a:bodyPr/>
          <a:lstStyle/>
          <a:p>
            <a:r>
              <a:rPr lang="en-US" dirty="0"/>
              <a:t>SVM Support Vector Machine</a:t>
            </a:r>
          </a:p>
        </p:txBody>
      </p:sp>
      <p:sp>
        <p:nvSpPr>
          <p:cNvPr id="3" name="Content Placeholder 2">
            <a:extLst>
              <a:ext uri="{FF2B5EF4-FFF2-40B4-BE49-F238E27FC236}">
                <a16:creationId xmlns:a16="http://schemas.microsoft.com/office/drawing/2014/main" id="{43A96423-B964-2E43-9CF8-20F89EDFFA96}"/>
              </a:ext>
            </a:extLst>
          </p:cNvPr>
          <p:cNvSpPr>
            <a:spLocks noGrp="1"/>
          </p:cNvSpPr>
          <p:nvPr>
            <p:ph idx="1"/>
          </p:nvPr>
        </p:nvSpPr>
        <p:spPr>
          <a:xfrm>
            <a:off x="491858" y="1078076"/>
            <a:ext cx="3766820" cy="1354217"/>
          </a:xfrm>
        </p:spPr>
        <p:txBody>
          <a:bodyPr/>
          <a:lstStyle/>
          <a:p>
            <a:r>
              <a:rPr lang="en-US" dirty="0"/>
              <a:t>SVM offers very high accuracy compared to other classifiers</a:t>
            </a:r>
          </a:p>
          <a:p>
            <a:r>
              <a:rPr lang="en-US" dirty="0"/>
              <a:t>It is used in a variety of applications such as face detection, intrusion detection, classification of emails, news articles and web pages, classification of genes, and handwriting recognition</a:t>
            </a:r>
          </a:p>
          <a:p>
            <a:r>
              <a:rPr lang="en-US" dirty="0"/>
              <a:t>The classifier separates data points using a hyperplane with the largest amount of margin. That's why an SVM classifier is also known as a </a:t>
            </a:r>
            <a:r>
              <a:rPr lang="en-US" b="1" dirty="0"/>
              <a:t>discriminative classifier</a:t>
            </a:r>
            <a:r>
              <a:rPr lang="en-US" dirty="0"/>
              <a:t>. SVM finds an optimal hyperplane that helps classify new data points.</a:t>
            </a:r>
          </a:p>
        </p:txBody>
      </p:sp>
      <p:sp>
        <p:nvSpPr>
          <p:cNvPr id="6" name="Footer Placeholder 5">
            <a:extLst>
              <a:ext uri="{FF2B5EF4-FFF2-40B4-BE49-F238E27FC236}">
                <a16:creationId xmlns:a16="http://schemas.microsoft.com/office/drawing/2014/main" id="{AD09F483-D8C4-F64E-9564-6B9511B00BB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624145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Grp="1" noChangeAspect="1" noChangeArrowheads="1"/>
          </p:cNvPicPr>
          <p:nvPr>
            <p:ph idx="1"/>
          </p:nvPr>
        </p:nvPicPr>
        <p:blipFill>
          <a:blip r:embed="rId2" cstate="print"/>
          <a:srcRect/>
          <a:stretch>
            <a:fillRect/>
          </a:stretch>
        </p:blipFill>
        <p:spPr>
          <a:xfrm>
            <a:off x="1269994" y="1250457"/>
            <a:ext cx="2333863" cy="1750397"/>
          </a:xfrm>
          <a:noFill/>
        </p:spPr>
      </p:pic>
      <p:sp>
        <p:nvSpPr>
          <p:cNvPr id="65539" name="Rectangle 2"/>
          <p:cNvSpPr>
            <a:spLocks noGrp="1" noChangeArrowheads="1"/>
          </p:cNvSpPr>
          <p:nvPr>
            <p:ph type="title"/>
          </p:nvPr>
        </p:nvSpPr>
        <p:spPr>
          <a:xfrm>
            <a:off x="606488" y="211465"/>
            <a:ext cx="3394075" cy="215444"/>
          </a:xfrm>
        </p:spPr>
        <p:txBody>
          <a:bodyPr/>
          <a:lstStyle/>
          <a:p>
            <a:r>
              <a:rPr lang="en-US" dirty="0"/>
              <a:t>Support vector machines</a:t>
            </a:r>
          </a:p>
        </p:txBody>
      </p:sp>
      <p:sp>
        <p:nvSpPr>
          <p:cNvPr id="65540" name="Rectangle 3"/>
          <p:cNvSpPr>
            <a:spLocks noGrp="1" noChangeArrowheads="1"/>
          </p:cNvSpPr>
          <p:nvPr>
            <p:ph type="body" idx="4294967295"/>
          </p:nvPr>
        </p:nvSpPr>
        <p:spPr>
          <a:xfrm>
            <a:off x="749141" y="1063240"/>
            <a:ext cx="3111818" cy="139590"/>
          </a:xfrm>
        </p:spPr>
        <p:txBody>
          <a:bodyPr/>
          <a:lstStyle/>
          <a:p>
            <a:pPr algn="ctr">
              <a:buNone/>
            </a:pPr>
            <a:r>
              <a:rPr lang="en-US" sz="907" dirty="0"/>
              <a:t>What if decision boundary is not linear?</a:t>
            </a:r>
          </a:p>
        </p:txBody>
      </p:sp>
      <p:sp>
        <p:nvSpPr>
          <p:cNvPr id="1094661" name="Arc 5"/>
          <p:cNvSpPr>
            <a:spLocks/>
          </p:cNvSpPr>
          <p:nvPr/>
        </p:nvSpPr>
        <p:spPr bwMode="auto">
          <a:xfrm rot="-8313467">
            <a:off x="1815227" y="1714168"/>
            <a:ext cx="1498283" cy="822975"/>
          </a:xfrm>
          <a:custGeom>
            <a:avLst/>
            <a:gdLst>
              <a:gd name="T0" fmla="*/ 2147483647 w 21600"/>
              <a:gd name="T1" fmla="*/ 0 h 42318"/>
              <a:gd name="T2" fmla="*/ 2147483647 w 21600"/>
              <a:gd name="T3" fmla="*/ 2147483647 h 42318"/>
              <a:gd name="T4" fmla="*/ 0 w 21600"/>
              <a:gd name="T5" fmla="*/ 2147483647 h 42318"/>
              <a:gd name="T6" fmla="*/ 0 60000 65536"/>
              <a:gd name="T7" fmla="*/ 0 60000 65536"/>
              <a:gd name="T8" fmla="*/ 0 60000 65536"/>
              <a:gd name="T9" fmla="*/ 0 w 21600"/>
              <a:gd name="T10" fmla="*/ 0 h 42318"/>
              <a:gd name="T11" fmla="*/ 21600 w 21600"/>
              <a:gd name="T12" fmla="*/ 42318 h 42318"/>
            </a:gdLst>
            <a:ahLst/>
            <a:cxnLst>
              <a:cxn ang="T6">
                <a:pos x="T0" y="T1"/>
              </a:cxn>
              <a:cxn ang="T7">
                <a:pos x="T2" y="T3"/>
              </a:cxn>
              <a:cxn ang="T8">
                <a:pos x="T4" y="T5"/>
              </a:cxn>
            </a:cxnLst>
            <a:rect l="T9" t="T10" r="T11" b="T12"/>
            <a:pathLst>
              <a:path w="21600" h="42318" fill="none" extrusionOk="0">
                <a:moveTo>
                  <a:pt x="2219" y="0"/>
                </a:moveTo>
                <a:cubicBezTo>
                  <a:pt x="13231" y="1138"/>
                  <a:pt x="21600" y="10416"/>
                  <a:pt x="21600" y="21486"/>
                </a:cubicBezTo>
                <a:cubicBezTo>
                  <a:pt x="21600" y="31216"/>
                  <a:pt x="15094" y="39745"/>
                  <a:pt x="5709" y="42317"/>
                </a:cubicBezTo>
              </a:path>
              <a:path w="21600" h="42318" stroke="0" extrusionOk="0">
                <a:moveTo>
                  <a:pt x="2219" y="0"/>
                </a:moveTo>
                <a:cubicBezTo>
                  <a:pt x="13231" y="1138"/>
                  <a:pt x="21600" y="10416"/>
                  <a:pt x="21600" y="21486"/>
                </a:cubicBezTo>
                <a:cubicBezTo>
                  <a:pt x="21600" y="31216"/>
                  <a:pt x="15094" y="39745"/>
                  <a:pt x="5709" y="42317"/>
                </a:cubicBezTo>
                <a:lnTo>
                  <a:pt x="0" y="21486"/>
                </a:lnTo>
                <a:close/>
              </a:path>
            </a:pathLst>
          </a:custGeom>
          <a:noFill/>
          <a:ln w="38100">
            <a:solidFill>
              <a:schemeClr val="hlink"/>
            </a:solidFill>
            <a:round/>
            <a:headEnd/>
            <a:tailEnd/>
          </a:ln>
        </p:spPr>
        <p:txBody>
          <a:bodyPr wrap="none" anchor="ctr"/>
          <a:lstStyle/>
          <a:p>
            <a:endParaRPr lang="en-US"/>
          </a:p>
        </p:txBody>
      </p:sp>
      <p:sp>
        <p:nvSpPr>
          <p:cNvPr id="3" name="Footer Placeholder 2">
            <a:extLst>
              <a:ext uri="{FF2B5EF4-FFF2-40B4-BE49-F238E27FC236}">
                <a16:creationId xmlns:a16="http://schemas.microsoft.com/office/drawing/2014/main" id="{F4E85E6D-5217-2A4F-9CD5-61E65EFBC39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08887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4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6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A4DC-998D-C845-A8C1-6BB03C0AFA1B}"/>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BF408D82-1B6E-A34A-A052-7DFF1C37D5AB}"/>
              </a:ext>
            </a:extLst>
          </p:cNvPr>
          <p:cNvSpPr>
            <a:spLocks noGrp="1"/>
          </p:cNvSpPr>
          <p:nvPr>
            <p:ph idx="1"/>
          </p:nvPr>
        </p:nvSpPr>
        <p:spPr>
          <a:xfrm>
            <a:off x="491858" y="1078076"/>
            <a:ext cx="3766820" cy="169277"/>
          </a:xfrm>
        </p:spPr>
        <p:txBody>
          <a:bodyPr/>
          <a:lstStyle/>
          <a:p>
            <a:endParaRPr lang="en-US"/>
          </a:p>
        </p:txBody>
      </p:sp>
      <p:sp>
        <p:nvSpPr>
          <p:cNvPr id="5" name="Footer Placeholder 4">
            <a:extLst>
              <a:ext uri="{FF2B5EF4-FFF2-40B4-BE49-F238E27FC236}">
                <a16:creationId xmlns:a16="http://schemas.microsoft.com/office/drawing/2014/main" id="{5F73E569-60D2-7F44-8083-5C9C0AA96AC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69B001B0-AC28-B548-BCB9-9D226610031E}"/>
              </a:ext>
            </a:extLst>
          </p:cNvPr>
          <p:cNvPicPr>
            <a:picLocks noChangeAspect="1"/>
          </p:cNvPicPr>
          <p:nvPr/>
        </p:nvPicPr>
        <p:blipFill>
          <a:blip r:embed="rId2"/>
          <a:stretch>
            <a:fillRect/>
          </a:stretch>
        </p:blipFill>
        <p:spPr>
          <a:xfrm>
            <a:off x="0" y="680512"/>
            <a:ext cx="4610100" cy="2099726"/>
          </a:xfrm>
          <a:prstGeom prst="rect">
            <a:avLst/>
          </a:prstGeom>
        </p:spPr>
      </p:pic>
    </p:spTree>
    <p:extLst>
      <p:ext uri="{BB962C8B-B14F-4D97-AF65-F5344CB8AC3E}">
        <p14:creationId xmlns:p14="http://schemas.microsoft.com/office/powerpoint/2010/main" val="1526269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C790-89A0-3B4F-BE80-6DFBBA16274C}"/>
              </a:ext>
            </a:extLst>
          </p:cNvPr>
          <p:cNvSpPr>
            <a:spLocks noGrp="1"/>
          </p:cNvSpPr>
          <p:nvPr>
            <p:ph type="title"/>
          </p:nvPr>
        </p:nvSpPr>
        <p:spPr/>
        <p:txBody>
          <a:bodyPr>
            <a:normAutofit fontScale="90000"/>
          </a:bodyPr>
          <a:lstStyle/>
          <a:p>
            <a:r>
              <a:rPr lang="en-US" b="1" dirty="0"/>
              <a:t>Dealing with non-linear and inseparable planes</a:t>
            </a:r>
            <a:endParaRPr lang="en-US" dirty="0"/>
          </a:p>
        </p:txBody>
      </p:sp>
      <p:sp>
        <p:nvSpPr>
          <p:cNvPr id="3" name="Content Placeholder 2">
            <a:extLst>
              <a:ext uri="{FF2B5EF4-FFF2-40B4-BE49-F238E27FC236}">
                <a16:creationId xmlns:a16="http://schemas.microsoft.com/office/drawing/2014/main" id="{28D85144-2973-644E-95BE-56744327AD1E}"/>
              </a:ext>
            </a:extLst>
          </p:cNvPr>
          <p:cNvSpPr>
            <a:spLocks noGrp="1"/>
          </p:cNvSpPr>
          <p:nvPr>
            <p:ph idx="1"/>
          </p:nvPr>
        </p:nvSpPr>
        <p:spPr>
          <a:xfrm>
            <a:off x="165524" y="659615"/>
            <a:ext cx="3766820" cy="338554"/>
          </a:xfrm>
        </p:spPr>
        <p:txBody>
          <a:bodyPr/>
          <a:lstStyle/>
          <a:p>
            <a:r>
              <a:rPr lang="en-US" dirty="0"/>
              <a:t>Some problems can’t be solved using linear hyperplane:</a:t>
            </a:r>
          </a:p>
          <a:p>
            <a:endParaRPr lang="en-US" dirty="0"/>
          </a:p>
        </p:txBody>
      </p:sp>
      <p:pic>
        <p:nvPicPr>
          <p:cNvPr id="6" name="Picture 5">
            <a:extLst>
              <a:ext uri="{FF2B5EF4-FFF2-40B4-BE49-F238E27FC236}">
                <a16:creationId xmlns:a16="http://schemas.microsoft.com/office/drawing/2014/main" id="{9ACE5529-F836-DE41-96B9-ACCE453DF2E8}"/>
              </a:ext>
            </a:extLst>
          </p:cNvPr>
          <p:cNvPicPr>
            <a:picLocks noChangeAspect="1"/>
          </p:cNvPicPr>
          <p:nvPr/>
        </p:nvPicPr>
        <p:blipFill>
          <a:blip r:embed="rId2"/>
          <a:stretch>
            <a:fillRect/>
          </a:stretch>
        </p:blipFill>
        <p:spPr>
          <a:xfrm>
            <a:off x="107976" y="1098151"/>
            <a:ext cx="4391098" cy="1995096"/>
          </a:xfrm>
          <a:prstGeom prst="rect">
            <a:avLst/>
          </a:prstGeom>
        </p:spPr>
      </p:pic>
      <p:sp>
        <p:nvSpPr>
          <p:cNvPr id="7" name="Footer Placeholder 6">
            <a:extLst>
              <a:ext uri="{FF2B5EF4-FFF2-40B4-BE49-F238E27FC236}">
                <a16:creationId xmlns:a16="http://schemas.microsoft.com/office/drawing/2014/main" id="{88E66F49-D578-7440-B669-5FD70A6C89D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274226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Grp="1" noChangeAspect="1" noChangeArrowheads="1"/>
          </p:cNvPicPr>
          <p:nvPr>
            <p:ph idx="1"/>
          </p:nvPr>
        </p:nvPicPr>
        <p:blipFill>
          <a:blip r:embed="rId2" cstate="print"/>
          <a:srcRect/>
          <a:stretch>
            <a:fillRect/>
          </a:stretch>
        </p:blipFill>
        <p:spPr>
          <a:xfrm>
            <a:off x="1152525" y="1103690"/>
            <a:ext cx="2333863" cy="1750397"/>
          </a:xfrm>
          <a:noFill/>
        </p:spPr>
      </p:pic>
      <p:sp>
        <p:nvSpPr>
          <p:cNvPr id="66563" name="Rectangle 2"/>
          <p:cNvSpPr>
            <a:spLocks noGrp="1" noChangeArrowheads="1"/>
          </p:cNvSpPr>
          <p:nvPr>
            <p:ph type="title"/>
          </p:nvPr>
        </p:nvSpPr>
        <p:spPr>
          <a:xfrm>
            <a:off x="606488" y="211465"/>
            <a:ext cx="3394075" cy="215444"/>
          </a:xfrm>
        </p:spPr>
        <p:txBody>
          <a:bodyPr/>
          <a:lstStyle/>
          <a:p>
            <a:r>
              <a:rPr lang="en-US" dirty="0"/>
              <a:t>Support vector machines</a:t>
            </a:r>
          </a:p>
        </p:txBody>
      </p:sp>
      <p:sp>
        <p:nvSpPr>
          <p:cNvPr id="66564" name="Rectangle 3"/>
          <p:cNvSpPr>
            <a:spLocks noGrp="1" noChangeArrowheads="1"/>
          </p:cNvSpPr>
          <p:nvPr>
            <p:ph type="body" idx="4294967295"/>
          </p:nvPr>
        </p:nvSpPr>
        <p:spPr>
          <a:xfrm>
            <a:off x="730808" y="582666"/>
            <a:ext cx="3145433" cy="139590"/>
          </a:xfrm>
        </p:spPr>
        <p:txBody>
          <a:bodyPr/>
          <a:lstStyle/>
          <a:p>
            <a:pPr algn="ctr">
              <a:buNone/>
            </a:pPr>
            <a:r>
              <a:rPr lang="en-US" sz="907" dirty="0"/>
              <a:t>Solution: nonlinear transform of attributes</a:t>
            </a:r>
          </a:p>
        </p:txBody>
      </p:sp>
      <p:graphicFrame>
        <p:nvGraphicFramePr>
          <p:cNvPr id="5" name="Object 4"/>
          <p:cNvGraphicFramePr>
            <a:graphicFrameLocks noChangeAspect="1"/>
          </p:cNvGraphicFramePr>
          <p:nvPr/>
        </p:nvGraphicFramePr>
        <p:xfrm>
          <a:off x="1757601" y="981234"/>
          <a:ext cx="1286986" cy="172879"/>
        </p:xfrm>
        <a:graphic>
          <a:graphicData uri="http://schemas.openxmlformats.org/presentationml/2006/ole">
            <mc:AlternateContent xmlns:mc="http://schemas.openxmlformats.org/markup-compatibility/2006">
              <mc:Choice xmlns:v="urn:schemas-microsoft-com:vml" Requires="v">
                <p:oleObj name="Equation" r:id="rId3" imgW="1701720" imgH="228600" progId="Equation.3">
                  <p:embed/>
                </p:oleObj>
              </mc:Choice>
              <mc:Fallback>
                <p:oleObj name="Equation" r:id="rId3" imgW="170172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601" y="981234"/>
                        <a:ext cx="1286986" cy="1728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a:extLst>
              <a:ext uri="{FF2B5EF4-FFF2-40B4-BE49-F238E27FC236}">
                <a16:creationId xmlns:a16="http://schemas.microsoft.com/office/drawing/2014/main" id="{001A153E-A8A7-E944-9608-815AE0EED52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Rectangle 5">
            <a:extLst>
              <a:ext uri="{FF2B5EF4-FFF2-40B4-BE49-F238E27FC236}">
                <a16:creationId xmlns:a16="http://schemas.microsoft.com/office/drawing/2014/main" id="{A7120A95-896C-8C4F-B46B-AD912079D798}"/>
              </a:ext>
            </a:extLst>
          </p:cNvPr>
          <p:cNvSpPr/>
          <p:nvPr/>
        </p:nvSpPr>
        <p:spPr>
          <a:xfrm>
            <a:off x="0" y="1382817"/>
            <a:ext cx="1263345" cy="1015663"/>
          </a:xfrm>
          <a:prstGeom prst="rect">
            <a:avLst/>
          </a:prstGeom>
        </p:spPr>
        <p:txBody>
          <a:bodyPr wrap="square">
            <a:spAutoFit/>
          </a:bodyPr>
          <a:lstStyle/>
          <a:p>
            <a:r>
              <a:rPr lang="en-US" sz="1000" dirty="0">
                <a:latin typeface="Times" pitchFamily="2" charset="0"/>
              </a:rPr>
              <a:t>One approach to</a:t>
            </a:r>
          </a:p>
          <a:p>
            <a:r>
              <a:rPr lang="en-US" sz="1000" dirty="0">
                <a:latin typeface="Times" pitchFamily="2" charset="0"/>
              </a:rPr>
              <a:t>handling nonlinear datasets is to add more features, such as polynomial features</a:t>
            </a:r>
            <a:endParaRPr lang="en-US" sz="1000" dirty="0">
              <a:effectLst/>
              <a:latin typeface="Times" pitchFamily="2" charset="0"/>
            </a:endParaRPr>
          </a:p>
        </p:txBody>
      </p:sp>
    </p:spTree>
    <p:extLst>
      <p:ext uri="{BB962C8B-B14F-4D97-AF65-F5344CB8AC3E}">
        <p14:creationId xmlns:p14="http://schemas.microsoft.com/office/powerpoint/2010/main" val="954621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810" name="Picture 2"/>
          <p:cNvPicPr>
            <a:picLocks noChangeAspect="1" noChangeArrowheads="1"/>
          </p:cNvPicPr>
          <p:nvPr/>
        </p:nvPicPr>
        <p:blipFill>
          <a:blip r:embed="rId2" cstate="print"/>
          <a:srcRect/>
          <a:stretch>
            <a:fillRect/>
          </a:stretch>
        </p:blipFill>
        <p:spPr bwMode="auto">
          <a:xfrm>
            <a:off x="621284" y="1177164"/>
            <a:ext cx="3597866" cy="2135078"/>
          </a:xfrm>
          <a:prstGeom prst="rect">
            <a:avLst/>
          </a:prstGeom>
          <a:noFill/>
          <a:ln w="12700">
            <a:noFill/>
            <a:miter lim="800000"/>
            <a:headEnd/>
            <a:tailEnd/>
          </a:ln>
          <a:effectLst/>
        </p:spPr>
      </p:pic>
      <p:sp>
        <p:nvSpPr>
          <p:cNvPr id="3" name="Rectangle 2"/>
          <p:cNvSpPr txBox="1">
            <a:spLocks noChangeArrowheads="1"/>
          </p:cNvSpPr>
          <p:nvPr/>
        </p:nvSpPr>
        <p:spPr>
          <a:xfrm>
            <a:off x="720328" y="491411"/>
            <a:ext cx="3131026" cy="201692"/>
          </a:xfrm>
          <a:prstGeom prst="rect">
            <a:avLst/>
          </a:prstGeom>
        </p:spPr>
        <p:txBody>
          <a:bodyPr/>
          <a:lstStyle/>
          <a:p>
            <a:pPr algn="ctr" eaLnBrk="0" fontAlgn="base" hangingPunct="0">
              <a:lnSpc>
                <a:spcPts val="1361"/>
              </a:lnSpc>
              <a:spcBef>
                <a:spcPct val="0"/>
              </a:spcBef>
              <a:spcAft>
                <a:spcPct val="0"/>
              </a:spcAft>
              <a:defRPr/>
            </a:pPr>
            <a:r>
              <a:rPr lang="en-US" sz="1210" b="1" dirty="0">
                <a:latin typeface="+mj-lt"/>
                <a:ea typeface="+mj-ea"/>
                <a:cs typeface="+mj-cs"/>
              </a:rPr>
              <a:t>Support vector machines</a:t>
            </a:r>
          </a:p>
        </p:txBody>
      </p:sp>
      <p:sp>
        <p:nvSpPr>
          <p:cNvPr id="4" name="Rectangle 3"/>
          <p:cNvSpPr txBox="1">
            <a:spLocks noChangeArrowheads="1"/>
          </p:cNvSpPr>
          <p:nvPr/>
        </p:nvSpPr>
        <p:spPr bwMode="auto">
          <a:xfrm>
            <a:off x="744339" y="808355"/>
            <a:ext cx="3145433" cy="201692"/>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spcBef>
                <a:spcPct val="10000"/>
              </a:spcBef>
              <a:spcAft>
                <a:spcPts val="151"/>
              </a:spcAft>
              <a:buClr>
                <a:srgbClr val="0C7B9C"/>
              </a:buClr>
              <a:buSzPct val="75000"/>
              <a:defRPr/>
            </a:pPr>
            <a:r>
              <a:rPr lang="en-US" sz="907" dirty="0"/>
              <a:t>Solution: nonlinear transform of attributes</a:t>
            </a:r>
          </a:p>
        </p:txBody>
      </p:sp>
      <p:graphicFrame>
        <p:nvGraphicFramePr>
          <p:cNvPr id="5" name="Object 4"/>
          <p:cNvGraphicFramePr>
            <a:graphicFrameLocks noChangeAspect="1"/>
          </p:cNvGraphicFramePr>
          <p:nvPr/>
        </p:nvGraphicFramePr>
        <p:xfrm>
          <a:off x="1555909" y="976432"/>
          <a:ext cx="1594326" cy="182483"/>
        </p:xfrm>
        <a:graphic>
          <a:graphicData uri="http://schemas.openxmlformats.org/presentationml/2006/ole">
            <mc:AlternateContent xmlns:mc="http://schemas.openxmlformats.org/markup-compatibility/2006">
              <mc:Choice xmlns:v="urn:schemas-microsoft-com:vml" Requires="v">
                <p:oleObj name="Equation" r:id="rId3" imgW="2108160" imgH="241200" progId="Equation.3">
                  <p:embed/>
                </p:oleObj>
              </mc:Choice>
              <mc:Fallback>
                <p:oleObj name="Equation" r:id="rId3" imgW="2108160" imgH="2412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909" y="976432"/>
                        <a:ext cx="1594326" cy="18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5">
            <a:extLst>
              <a:ext uri="{FF2B5EF4-FFF2-40B4-BE49-F238E27FC236}">
                <a16:creationId xmlns:a16="http://schemas.microsoft.com/office/drawing/2014/main" id="{5145E613-0E1D-2945-A1A5-749F9B8D59E8}"/>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884876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09535C5B-8929-BD49-A053-E68405138298}"/>
              </a:ext>
            </a:extLst>
          </p:cNvPr>
          <p:cNvSpPr>
            <a:spLocks noGrp="1" noChangeArrowheads="1"/>
          </p:cNvSpPr>
          <p:nvPr>
            <p:ph type="title"/>
          </p:nvPr>
        </p:nvSpPr>
        <p:spPr>
          <a:xfrm>
            <a:off x="606488" y="211465"/>
            <a:ext cx="3394075" cy="215444"/>
          </a:xfrm>
        </p:spPr>
        <p:txBody>
          <a:bodyPr/>
          <a:lstStyle/>
          <a:p>
            <a:r>
              <a:rPr lang="en-US" altLang="en-US"/>
              <a:t>Non-linear SVMs:  Feature spaces</a:t>
            </a:r>
          </a:p>
        </p:txBody>
      </p:sp>
      <p:sp>
        <p:nvSpPr>
          <p:cNvPr id="223235" name="Rectangle 3">
            <a:extLst>
              <a:ext uri="{FF2B5EF4-FFF2-40B4-BE49-F238E27FC236}">
                <a16:creationId xmlns:a16="http://schemas.microsoft.com/office/drawing/2014/main" id="{54AA1DD9-3624-E545-8E97-A269A742AD1B}"/>
              </a:ext>
            </a:extLst>
          </p:cNvPr>
          <p:cNvSpPr>
            <a:spLocks noGrp="1" noChangeArrowheads="1"/>
          </p:cNvSpPr>
          <p:nvPr>
            <p:ph type="body" idx="1"/>
          </p:nvPr>
        </p:nvSpPr>
        <p:spPr>
          <a:xfrm>
            <a:off x="443250" y="641943"/>
            <a:ext cx="3766820" cy="507831"/>
          </a:xfrm>
        </p:spPr>
        <p:txBody>
          <a:bodyPr/>
          <a:lstStyle/>
          <a:p>
            <a:r>
              <a:rPr lang="en-US" altLang="en-US" dirty="0"/>
              <a:t>General idea:   the original feature space can always be mapped to some higher-dimensional feature space where the training set is separable:</a:t>
            </a:r>
          </a:p>
        </p:txBody>
      </p:sp>
      <p:sp>
        <p:nvSpPr>
          <p:cNvPr id="223274" name="Line 42">
            <a:extLst>
              <a:ext uri="{FF2B5EF4-FFF2-40B4-BE49-F238E27FC236}">
                <a16:creationId xmlns:a16="http://schemas.microsoft.com/office/drawing/2014/main" id="{48E2C091-360B-3447-884B-1B14FA84ACCE}"/>
              </a:ext>
            </a:extLst>
          </p:cNvPr>
          <p:cNvSpPr>
            <a:spLocks noChangeShapeType="1"/>
          </p:cNvSpPr>
          <p:nvPr/>
        </p:nvSpPr>
        <p:spPr bwMode="auto">
          <a:xfrm flipV="1">
            <a:off x="1358419" y="1401425"/>
            <a:ext cx="0" cy="11501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75" name="Line 43">
            <a:extLst>
              <a:ext uri="{FF2B5EF4-FFF2-40B4-BE49-F238E27FC236}">
                <a16:creationId xmlns:a16="http://schemas.microsoft.com/office/drawing/2014/main" id="{C8400945-EF56-D445-8203-E3F695DCA31F}"/>
              </a:ext>
            </a:extLst>
          </p:cNvPr>
          <p:cNvSpPr>
            <a:spLocks noChangeShapeType="1"/>
          </p:cNvSpPr>
          <p:nvPr/>
        </p:nvSpPr>
        <p:spPr bwMode="auto">
          <a:xfrm flipV="1">
            <a:off x="745540" y="2010703"/>
            <a:ext cx="12551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276" name="AutoShape 44">
            <a:extLst>
              <a:ext uri="{FF2B5EF4-FFF2-40B4-BE49-F238E27FC236}">
                <a16:creationId xmlns:a16="http://schemas.microsoft.com/office/drawing/2014/main" id="{5F3DF0F7-86BF-2842-8EF3-30A2AA9385A1}"/>
              </a:ext>
            </a:extLst>
          </p:cNvPr>
          <p:cNvSpPr>
            <a:spLocks noChangeArrowheads="1"/>
          </p:cNvSpPr>
          <p:nvPr/>
        </p:nvSpPr>
        <p:spPr bwMode="auto">
          <a:xfrm>
            <a:off x="1369824" y="1715969"/>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7" name="AutoShape 45">
            <a:extLst>
              <a:ext uri="{FF2B5EF4-FFF2-40B4-BE49-F238E27FC236}">
                <a16:creationId xmlns:a16="http://schemas.microsoft.com/office/drawing/2014/main" id="{B4C34EB8-1FF5-E043-9425-8F9869BD5196}"/>
              </a:ext>
            </a:extLst>
          </p:cNvPr>
          <p:cNvSpPr>
            <a:spLocks noChangeArrowheads="1"/>
          </p:cNvSpPr>
          <p:nvPr/>
        </p:nvSpPr>
        <p:spPr bwMode="auto">
          <a:xfrm>
            <a:off x="1152525" y="185103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8" name="AutoShape 46">
            <a:extLst>
              <a:ext uri="{FF2B5EF4-FFF2-40B4-BE49-F238E27FC236}">
                <a16:creationId xmlns:a16="http://schemas.microsoft.com/office/drawing/2014/main" id="{10C4668B-CB52-824A-97CB-B3B5A1F4FE43}"/>
              </a:ext>
            </a:extLst>
          </p:cNvPr>
          <p:cNvSpPr>
            <a:spLocks noChangeArrowheads="1"/>
          </p:cNvSpPr>
          <p:nvPr/>
        </p:nvSpPr>
        <p:spPr bwMode="auto">
          <a:xfrm>
            <a:off x="1210151" y="205752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79" name="AutoShape 47">
            <a:extLst>
              <a:ext uri="{FF2B5EF4-FFF2-40B4-BE49-F238E27FC236}">
                <a16:creationId xmlns:a16="http://schemas.microsoft.com/office/drawing/2014/main" id="{82252405-CB9C-7F4B-AA13-00B2822B4BB5}"/>
              </a:ext>
            </a:extLst>
          </p:cNvPr>
          <p:cNvSpPr>
            <a:spLocks noChangeArrowheads="1"/>
          </p:cNvSpPr>
          <p:nvPr/>
        </p:nvSpPr>
        <p:spPr bwMode="auto">
          <a:xfrm>
            <a:off x="1411843" y="2237606"/>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0" name="AutoShape 48">
            <a:extLst>
              <a:ext uri="{FF2B5EF4-FFF2-40B4-BE49-F238E27FC236}">
                <a16:creationId xmlns:a16="http://schemas.microsoft.com/office/drawing/2014/main" id="{E3E80D65-3B02-C646-9DC5-05BEFC90BD6F}"/>
              </a:ext>
            </a:extLst>
          </p:cNvPr>
          <p:cNvSpPr>
            <a:spLocks noChangeArrowheads="1"/>
          </p:cNvSpPr>
          <p:nvPr/>
        </p:nvSpPr>
        <p:spPr bwMode="auto">
          <a:xfrm>
            <a:off x="1253371" y="173337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1" name="AutoShape 49">
            <a:extLst>
              <a:ext uri="{FF2B5EF4-FFF2-40B4-BE49-F238E27FC236}">
                <a16:creationId xmlns:a16="http://schemas.microsoft.com/office/drawing/2014/main" id="{296DBE42-BCA3-2E4B-8835-366812AEAEC6}"/>
              </a:ext>
            </a:extLst>
          </p:cNvPr>
          <p:cNvSpPr>
            <a:spLocks noChangeArrowheads="1"/>
          </p:cNvSpPr>
          <p:nvPr/>
        </p:nvSpPr>
        <p:spPr bwMode="auto">
          <a:xfrm>
            <a:off x="1066086" y="1971085"/>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2" name="AutoShape 50">
            <a:extLst>
              <a:ext uri="{FF2B5EF4-FFF2-40B4-BE49-F238E27FC236}">
                <a16:creationId xmlns:a16="http://schemas.microsoft.com/office/drawing/2014/main" id="{2EDE6BA7-8BA7-3B48-95FC-A5A919F83A73}"/>
              </a:ext>
            </a:extLst>
          </p:cNvPr>
          <p:cNvSpPr>
            <a:spLocks noChangeArrowheads="1"/>
          </p:cNvSpPr>
          <p:nvPr/>
        </p:nvSpPr>
        <p:spPr bwMode="auto">
          <a:xfrm>
            <a:off x="1224558" y="225201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3" name="AutoShape 51">
            <a:extLst>
              <a:ext uri="{FF2B5EF4-FFF2-40B4-BE49-F238E27FC236}">
                <a16:creationId xmlns:a16="http://schemas.microsoft.com/office/drawing/2014/main" id="{474008AC-5F3C-7247-9759-39C1D747DC01}"/>
              </a:ext>
            </a:extLst>
          </p:cNvPr>
          <p:cNvSpPr>
            <a:spLocks noChangeArrowheads="1"/>
          </p:cNvSpPr>
          <p:nvPr/>
        </p:nvSpPr>
        <p:spPr bwMode="auto">
          <a:xfrm>
            <a:off x="1411843" y="1884646"/>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4" name="AutoShape 52">
            <a:extLst>
              <a:ext uri="{FF2B5EF4-FFF2-40B4-BE49-F238E27FC236}">
                <a16:creationId xmlns:a16="http://schemas.microsoft.com/office/drawing/2014/main" id="{FF55DFF8-BF19-0943-BF78-124B34870DAE}"/>
              </a:ext>
            </a:extLst>
          </p:cNvPr>
          <p:cNvSpPr>
            <a:spLocks noChangeArrowheads="1"/>
          </p:cNvSpPr>
          <p:nvPr/>
        </p:nvSpPr>
        <p:spPr bwMode="auto">
          <a:xfrm>
            <a:off x="1752799" y="187984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5" name="AutoShape 53">
            <a:extLst>
              <a:ext uri="{FF2B5EF4-FFF2-40B4-BE49-F238E27FC236}">
                <a16:creationId xmlns:a16="http://schemas.microsoft.com/office/drawing/2014/main" id="{A174F8E5-9CC1-924A-B763-22530C7F879E}"/>
              </a:ext>
            </a:extLst>
          </p:cNvPr>
          <p:cNvSpPr>
            <a:spLocks noChangeArrowheads="1"/>
          </p:cNvSpPr>
          <p:nvPr/>
        </p:nvSpPr>
        <p:spPr bwMode="auto">
          <a:xfrm>
            <a:off x="1699975" y="2338452"/>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6" name="AutoShape 54">
            <a:extLst>
              <a:ext uri="{FF2B5EF4-FFF2-40B4-BE49-F238E27FC236}">
                <a16:creationId xmlns:a16="http://schemas.microsoft.com/office/drawing/2014/main" id="{13924867-FF7B-334E-B64D-3F8D8E34EE1C}"/>
              </a:ext>
            </a:extLst>
          </p:cNvPr>
          <p:cNvSpPr>
            <a:spLocks noChangeArrowheads="1"/>
          </p:cNvSpPr>
          <p:nvPr/>
        </p:nvSpPr>
        <p:spPr bwMode="auto">
          <a:xfrm>
            <a:off x="849987" y="192786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7" name="AutoShape 55">
            <a:extLst>
              <a:ext uri="{FF2B5EF4-FFF2-40B4-BE49-F238E27FC236}">
                <a16:creationId xmlns:a16="http://schemas.microsoft.com/office/drawing/2014/main" id="{C64D4FC8-BBEA-5B4C-A1B5-578D0AF25960}"/>
              </a:ext>
            </a:extLst>
          </p:cNvPr>
          <p:cNvSpPr>
            <a:spLocks noChangeArrowheads="1"/>
          </p:cNvSpPr>
          <p:nvPr/>
        </p:nvSpPr>
        <p:spPr bwMode="auto">
          <a:xfrm>
            <a:off x="1421448" y="247771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8" name="AutoShape 56">
            <a:extLst>
              <a:ext uri="{FF2B5EF4-FFF2-40B4-BE49-F238E27FC236}">
                <a16:creationId xmlns:a16="http://schemas.microsoft.com/office/drawing/2014/main" id="{48AF8FA1-CA93-BE49-A282-D0115499A5A2}"/>
              </a:ext>
            </a:extLst>
          </p:cNvPr>
          <p:cNvSpPr>
            <a:spLocks noChangeArrowheads="1"/>
          </p:cNvSpPr>
          <p:nvPr/>
        </p:nvSpPr>
        <p:spPr bwMode="auto">
          <a:xfrm>
            <a:off x="1786414" y="2158370"/>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89" name="AutoShape 57">
            <a:extLst>
              <a:ext uri="{FF2B5EF4-FFF2-40B4-BE49-F238E27FC236}">
                <a16:creationId xmlns:a16="http://schemas.microsoft.com/office/drawing/2014/main" id="{F299A91D-54AA-A847-B9C8-B09C8A42732B}"/>
              </a:ext>
            </a:extLst>
          </p:cNvPr>
          <p:cNvSpPr>
            <a:spLocks noChangeArrowheads="1"/>
          </p:cNvSpPr>
          <p:nvPr/>
        </p:nvSpPr>
        <p:spPr bwMode="auto">
          <a:xfrm>
            <a:off x="1054080" y="236246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0" name="AutoShape 58">
            <a:extLst>
              <a:ext uri="{FF2B5EF4-FFF2-40B4-BE49-F238E27FC236}">
                <a16:creationId xmlns:a16="http://schemas.microsoft.com/office/drawing/2014/main" id="{C4976F88-FD09-F64A-9B0A-E43F92A45544}"/>
              </a:ext>
            </a:extLst>
          </p:cNvPr>
          <p:cNvSpPr>
            <a:spLocks noChangeArrowheads="1"/>
          </p:cNvSpPr>
          <p:nvPr/>
        </p:nvSpPr>
        <p:spPr bwMode="auto">
          <a:xfrm>
            <a:off x="936427" y="2179980"/>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1" name="AutoShape 59">
            <a:extLst>
              <a:ext uri="{FF2B5EF4-FFF2-40B4-BE49-F238E27FC236}">
                <a16:creationId xmlns:a16="http://schemas.microsoft.com/office/drawing/2014/main" id="{AAB04FBE-2D13-A94B-B084-28F3E5FAB363}"/>
              </a:ext>
            </a:extLst>
          </p:cNvPr>
          <p:cNvSpPr>
            <a:spLocks noChangeArrowheads="1"/>
          </p:cNvSpPr>
          <p:nvPr/>
        </p:nvSpPr>
        <p:spPr bwMode="auto">
          <a:xfrm>
            <a:off x="958037" y="1603718"/>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3" name="AutoShape 61">
            <a:extLst>
              <a:ext uri="{FF2B5EF4-FFF2-40B4-BE49-F238E27FC236}">
                <a16:creationId xmlns:a16="http://schemas.microsoft.com/office/drawing/2014/main" id="{3C1A5DF8-7086-2147-BF68-9A941F6BD916}"/>
              </a:ext>
            </a:extLst>
          </p:cNvPr>
          <p:cNvSpPr>
            <a:spLocks noChangeArrowheads="1"/>
          </p:cNvSpPr>
          <p:nvPr/>
        </p:nvSpPr>
        <p:spPr bwMode="auto">
          <a:xfrm>
            <a:off x="1523494" y="203291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4" name="AutoShape 62">
            <a:extLst>
              <a:ext uri="{FF2B5EF4-FFF2-40B4-BE49-F238E27FC236}">
                <a16:creationId xmlns:a16="http://schemas.microsoft.com/office/drawing/2014/main" id="{C7297BDB-D1F7-7C48-97F0-6AE9AEB51341}"/>
              </a:ext>
            </a:extLst>
          </p:cNvPr>
          <p:cNvSpPr>
            <a:spLocks noChangeArrowheads="1"/>
          </p:cNvSpPr>
          <p:nvPr/>
        </p:nvSpPr>
        <p:spPr bwMode="auto">
          <a:xfrm>
            <a:off x="1379429" y="2083336"/>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5" name="AutoShape 63">
            <a:extLst>
              <a:ext uri="{FF2B5EF4-FFF2-40B4-BE49-F238E27FC236}">
                <a16:creationId xmlns:a16="http://schemas.microsoft.com/office/drawing/2014/main" id="{2679FEAD-C290-4A49-ACC4-CA6526854C59}"/>
              </a:ext>
            </a:extLst>
          </p:cNvPr>
          <p:cNvSpPr>
            <a:spLocks noChangeArrowheads="1"/>
          </p:cNvSpPr>
          <p:nvPr/>
        </p:nvSpPr>
        <p:spPr bwMode="auto">
          <a:xfrm>
            <a:off x="1487478" y="161512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298" name="Oval 66">
            <a:extLst>
              <a:ext uri="{FF2B5EF4-FFF2-40B4-BE49-F238E27FC236}">
                <a16:creationId xmlns:a16="http://schemas.microsoft.com/office/drawing/2014/main" id="{F4282F15-86D6-F14C-B335-6145673C372A}"/>
              </a:ext>
            </a:extLst>
          </p:cNvPr>
          <p:cNvSpPr>
            <a:spLocks noChangeArrowheads="1"/>
          </p:cNvSpPr>
          <p:nvPr/>
        </p:nvSpPr>
        <p:spPr bwMode="auto">
          <a:xfrm>
            <a:off x="997654" y="1647537"/>
            <a:ext cx="713125" cy="720328"/>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p>
        </p:txBody>
      </p:sp>
      <p:sp>
        <p:nvSpPr>
          <p:cNvPr id="223299" name="AutoShape 67">
            <a:extLst>
              <a:ext uri="{FF2B5EF4-FFF2-40B4-BE49-F238E27FC236}">
                <a16:creationId xmlns:a16="http://schemas.microsoft.com/office/drawing/2014/main" id="{328B35FE-1F6B-B948-833D-CD2793FDD19F}"/>
              </a:ext>
            </a:extLst>
          </p:cNvPr>
          <p:cNvSpPr>
            <a:spLocks noChangeArrowheads="1"/>
          </p:cNvSpPr>
          <p:nvPr/>
        </p:nvSpPr>
        <p:spPr bwMode="auto">
          <a:xfrm>
            <a:off x="1015663" y="166134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0" name="AutoShape 68">
            <a:extLst>
              <a:ext uri="{FF2B5EF4-FFF2-40B4-BE49-F238E27FC236}">
                <a16:creationId xmlns:a16="http://schemas.microsoft.com/office/drawing/2014/main" id="{922B73E0-F0A4-6B49-8EF9-2E290B695DA7}"/>
              </a:ext>
            </a:extLst>
          </p:cNvPr>
          <p:cNvSpPr>
            <a:spLocks noChangeArrowheads="1"/>
          </p:cNvSpPr>
          <p:nvPr/>
        </p:nvSpPr>
        <p:spPr bwMode="auto">
          <a:xfrm>
            <a:off x="1743194" y="165414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1" name="Line 69">
            <a:extLst>
              <a:ext uri="{FF2B5EF4-FFF2-40B4-BE49-F238E27FC236}">
                <a16:creationId xmlns:a16="http://schemas.microsoft.com/office/drawing/2014/main" id="{D2B0D015-911B-7946-B843-77576D42F0F0}"/>
              </a:ext>
            </a:extLst>
          </p:cNvPr>
          <p:cNvSpPr>
            <a:spLocks noChangeShapeType="1"/>
          </p:cNvSpPr>
          <p:nvPr/>
        </p:nvSpPr>
        <p:spPr bwMode="auto">
          <a:xfrm flipH="1" flipV="1">
            <a:off x="2885515" y="1307782"/>
            <a:ext cx="0" cy="78275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02" name="Line 70">
            <a:extLst>
              <a:ext uri="{FF2B5EF4-FFF2-40B4-BE49-F238E27FC236}">
                <a16:creationId xmlns:a16="http://schemas.microsoft.com/office/drawing/2014/main" id="{0C9AA718-C931-F74E-90C2-899A8ED15CB7}"/>
              </a:ext>
            </a:extLst>
          </p:cNvPr>
          <p:cNvSpPr>
            <a:spLocks noChangeShapeType="1"/>
          </p:cNvSpPr>
          <p:nvPr/>
        </p:nvSpPr>
        <p:spPr bwMode="auto">
          <a:xfrm>
            <a:off x="2874110" y="2097142"/>
            <a:ext cx="88780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03" name="AutoShape 71">
            <a:extLst>
              <a:ext uri="{FF2B5EF4-FFF2-40B4-BE49-F238E27FC236}">
                <a16:creationId xmlns:a16="http://schemas.microsoft.com/office/drawing/2014/main" id="{FB1BAC52-6646-5F4F-8D57-7A88D30431DB}"/>
              </a:ext>
            </a:extLst>
          </p:cNvPr>
          <p:cNvSpPr>
            <a:spLocks noChangeArrowheads="1"/>
          </p:cNvSpPr>
          <p:nvPr/>
        </p:nvSpPr>
        <p:spPr bwMode="auto">
          <a:xfrm>
            <a:off x="2986961" y="1856433"/>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4" name="AutoShape 72">
            <a:extLst>
              <a:ext uri="{FF2B5EF4-FFF2-40B4-BE49-F238E27FC236}">
                <a16:creationId xmlns:a16="http://schemas.microsoft.com/office/drawing/2014/main" id="{0212574A-368A-8841-B34A-391CD58AFA96}"/>
              </a:ext>
            </a:extLst>
          </p:cNvPr>
          <p:cNvSpPr>
            <a:spLocks noChangeArrowheads="1"/>
          </p:cNvSpPr>
          <p:nvPr/>
        </p:nvSpPr>
        <p:spPr bwMode="auto">
          <a:xfrm>
            <a:off x="2769662" y="199149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5" name="AutoShape 73">
            <a:extLst>
              <a:ext uri="{FF2B5EF4-FFF2-40B4-BE49-F238E27FC236}">
                <a16:creationId xmlns:a16="http://schemas.microsoft.com/office/drawing/2014/main" id="{2FE1939F-F2D9-5A46-B48B-B08D2D2D312B}"/>
              </a:ext>
            </a:extLst>
          </p:cNvPr>
          <p:cNvSpPr>
            <a:spLocks noChangeArrowheads="1"/>
          </p:cNvSpPr>
          <p:nvPr/>
        </p:nvSpPr>
        <p:spPr bwMode="auto">
          <a:xfrm>
            <a:off x="2913727" y="220159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6" name="AutoShape 74">
            <a:extLst>
              <a:ext uri="{FF2B5EF4-FFF2-40B4-BE49-F238E27FC236}">
                <a16:creationId xmlns:a16="http://schemas.microsoft.com/office/drawing/2014/main" id="{75C9ABED-4A36-C447-AA93-C11F09704286}"/>
              </a:ext>
            </a:extLst>
          </p:cNvPr>
          <p:cNvSpPr>
            <a:spLocks noChangeArrowheads="1"/>
          </p:cNvSpPr>
          <p:nvPr/>
        </p:nvSpPr>
        <p:spPr bwMode="auto">
          <a:xfrm>
            <a:off x="3223469" y="220159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7" name="AutoShape 75">
            <a:extLst>
              <a:ext uri="{FF2B5EF4-FFF2-40B4-BE49-F238E27FC236}">
                <a16:creationId xmlns:a16="http://schemas.microsoft.com/office/drawing/2014/main" id="{1AA792A6-8565-F14D-9852-26941DFD6E87}"/>
              </a:ext>
            </a:extLst>
          </p:cNvPr>
          <p:cNvSpPr>
            <a:spLocks noChangeArrowheads="1"/>
          </p:cNvSpPr>
          <p:nvPr/>
        </p:nvSpPr>
        <p:spPr bwMode="auto">
          <a:xfrm>
            <a:off x="2870508" y="1873841"/>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8" name="AutoShape 76">
            <a:extLst>
              <a:ext uri="{FF2B5EF4-FFF2-40B4-BE49-F238E27FC236}">
                <a16:creationId xmlns:a16="http://schemas.microsoft.com/office/drawing/2014/main" id="{33171DD2-CF27-F04B-8FBA-51CF9BAA5BBC}"/>
              </a:ext>
            </a:extLst>
          </p:cNvPr>
          <p:cNvSpPr>
            <a:spLocks noChangeArrowheads="1"/>
          </p:cNvSpPr>
          <p:nvPr/>
        </p:nvSpPr>
        <p:spPr bwMode="auto">
          <a:xfrm>
            <a:off x="2949744" y="1978288"/>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09" name="AutoShape 77">
            <a:extLst>
              <a:ext uri="{FF2B5EF4-FFF2-40B4-BE49-F238E27FC236}">
                <a16:creationId xmlns:a16="http://schemas.microsoft.com/office/drawing/2014/main" id="{5EE5521B-1F9E-4D4C-9D1C-898C1180B7ED}"/>
              </a:ext>
            </a:extLst>
          </p:cNvPr>
          <p:cNvSpPr>
            <a:spLocks noChangeArrowheads="1"/>
          </p:cNvSpPr>
          <p:nvPr/>
        </p:nvSpPr>
        <p:spPr bwMode="auto">
          <a:xfrm>
            <a:off x="3036183" y="221599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0" name="AutoShape 78">
            <a:extLst>
              <a:ext uri="{FF2B5EF4-FFF2-40B4-BE49-F238E27FC236}">
                <a16:creationId xmlns:a16="http://schemas.microsoft.com/office/drawing/2014/main" id="{BE7D9E93-06E8-294D-B228-4F53CD4EFB25}"/>
              </a:ext>
            </a:extLst>
          </p:cNvPr>
          <p:cNvSpPr>
            <a:spLocks noChangeArrowheads="1"/>
          </p:cNvSpPr>
          <p:nvPr/>
        </p:nvSpPr>
        <p:spPr bwMode="auto">
          <a:xfrm>
            <a:off x="3028980" y="2025110"/>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1" name="AutoShape 79">
            <a:extLst>
              <a:ext uri="{FF2B5EF4-FFF2-40B4-BE49-F238E27FC236}">
                <a16:creationId xmlns:a16="http://schemas.microsoft.com/office/drawing/2014/main" id="{7B4E9605-6FF5-DF45-B2F2-5F0D8D90095D}"/>
              </a:ext>
            </a:extLst>
          </p:cNvPr>
          <p:cNvSpPr>
            <a:spLocks noChangeArrowheads="1"/>
          </p:cNvSpPr>
          <p:nvPr/>
        </p:nvSpPr>
        <p:spPr bwMode="auto">
          <a:xfrm>
            <a:off x="3636457" y="1887047"/>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2" name="AutoShape 80">
            <a:extLst>
              <a:ext uri="{FF2B5EF4-FFF2-40B4-BE49-F238E27FC236}">
                <a16:creationId xmlns:a16="http://schemas.microsoft.com/office/drawing/2014/main" id="{06712640-5B7E-9B4F-87FC-2C5965F5C9FA}"/>
              </a:ext>
            </a:extLst>
          </p:cNvPr>
          <p:cNvSpPr>
            <a:spLocks noChangeArrowheads="1"/>
          </p:cNvSpPr>
          <p:nvPr/>
        </p:nvSpPr>
        <p:spPr bwMode="auto">
          <a:xfrm>
            <a:off x="3583633" y="234565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3" name="AutoShape 81">
            <a:extLst>
              <a:ext uri="{FF2B5EF4-FFF2-40B4-BE49-F238E27FC236}">
                <a16:creationId xmlns:a16="http://schemas.microsoft.com/office/drawing/2014/main" id="{2EDF3D53-8940-5D4D-A20B-76656841BE24}"/>
              </a:ext>
            </a:extLst>
          </p:cNvPr>
          <p:cNvSpPr>
            <a:spLocks noChangeArrowheads="1"/>
          </p:cNvSpPr>
          <p:nvPr/>
        </p:nvSpPr>
        <p:spPr bwMode="auto">
          <a:xfrm>
            <a:off x="3403551" y="1495668"/>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4" name="AutoShape 82">
            <a:extLst>
              <a:ext uri="{FF2B5EF4-FFF2-40B4-BE49-F238E27FC236}">
                <a16:creationId xmlns:a16="http://schemas.microsoft.com/office/drawing/2014/main" id="{232221DB-727C-6F46-AD7E-87D3C65F0E65}"/>
              </a:ext>
            </a:extLst>
          </p:cNvPr>
          <p:cNvSpPr>
            <a:spLocks noChangeArrowheads="1"/>
          </p:cNvSpPr>
          <p:nvPr/>
        </p:nvSpPr>
        <p:spPr bwMode="auto">
          <a:xfrm>
            <a:off x="3405952" y="197348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5" name="AutoShape 83">
            <a:extLst>
              <a:ext uri="{FF2B5EF4-FFF2-40B4-BE49-F238E27FC236}">
                <a16:creationId xmlns:a16="http://schemas.microsoft.com/office/drawing/2014/main" id="{2732FE49-9F5A-E344-8F8C-B3C11C5806E5}"/>
              </a:ext>
            </a:extLst>
          </p:cNvPr>
          <p:cNvSpPr>
            <a:spLocks noChangeArrowheads="1"/>
          </p:cNvSpPr>
          <p:nvPr/>
        </p:nvSpPr>
        <p:spPr bwMode="auto">
          <a:xfrm>
            <a:off x="3670072" y="216557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6" name="AutoShape 84">
            <a:extLst>
              <a:ext uri="{FF2B5EF4-FFF2-40B4-BE49-F238E27FC236}">
                <a16:creationId xmlns:a16="http://schemas.microsoft.com/office/drawing/2014/main" id="{3D1B399C-74A5-FA4B-94B7-8A92368DF68D}"/>
              </a:ext>
            </a:extLst>
          </p:cNvPr>
          <p:cNvSpPr>
            <a:spLocks noChangeArrowheads="1"/>
          </p:cNvSpPr>
          <p:nvPr/>
        </p:nvSpPr>
        <p:spPr bwMode="auto">
          <a:xfrm>
            <a:off x="3225870" y="1764591"/>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7" name="AutoShape 85">
            <a:extLst>
              <a:ext uri="{FF2B5EF4-FFF2-40B4-BE49-F238E27FC236}">
                <a16:creationId xmlns:a16="http://schemas.microsoft.com/office/drawing/2014/main" id="{2D328666-B383-F04E-B68A-197006EE2B24}"/>
              </a:ext>
            </a:extLst>
          </p:cNvPr>
          <p:cNvSpPr>
            <a:spLocks noChangeArrowheads="1"/>
          </p:cNvSpPr>
          <p:nvPr/>
        </p:nvSpPr>
        <p:spPr bwMode="auto">
          <a:xfrm>
            <a:off x="3453974" y="2230403"/>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8" name="AutoShape 86">
            <a:extLst>
              <a:ext uri="{FF2B5EF4-FFF2-40B4-BE49-F238E27FC236}">
                <a16:creationId xmlns:a16="http://schemas.microsoft.com/office/drawing/2014/main" id="{8D107F97-DC59-6940-86CA-5B70065A562D}"/>
              </a:ext>
            </a:extLst>
          </p:cNvPr>
          <p:cNvSpPr>
            <a:spLocks noChangeArrowheads="1"/>
          </p:cNvSpPr>
          <p:nvPr/>
        </p:nvSpPr>
        <p:spPr bwMode="auto">
          <a:xfrm>
            <a:off x="3374737" y="157490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19" name="AutoShape 87">
            <a:extLst>
              <a:ext uri="{FF2B5EF4-FFF2-40B4-BE49-F238E27FC236}">
                <a16:creationId xmlns:a16="http://schemas.microsoft.com/office/drawing/2014/main" id="{E6F6E767-A155-6F4C-9CE4-5FACDC98C081}"/>
              </a:ext>
            </a:extLst>
          </p:cNvPr>
          <p:cNvSpPr>
            <a:spLocks noChangeArrowheads="1"/>
          </p:cNvSpPr>
          <p:nvPr/>
        </p:nvSpPr>
        <p:spPr bwMode="auto">
          <a:xfrm>
            <a:off x="2848898" y="2144564"/>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0" name="AutoShape 88">
            <a:extLst>
              <a:ext uri="{FF2B5EF4-FFF2-40B4-BE49-F238E27FC236}">
                <a16:creationId xmlns:a16="http://schemas.microsoft.com/office/drawing/2014/main" id="{DE81DC14-B2E6-1B45-A14D-19DD8A9F7155}"/>
              </a:ext>
            </a:extLst>
          </p:cNvPr>
          <p:cNvSpPr>
            <a:spLocks noChangeArrowheads="1"/>
          </p:cNvSpPr>
          <p:nvPr/>
        </p:nvSpPr>
        <p:spPr bwMode="auto">
          <a:xfrm>
            <a:off x="2704832" y="2194987"/>
            <a:ext cx="33615" cy="33615"/>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1" name="AutoShape 89">
            <a:extLst>
              <a:ext uri="{FF2B5EF4-FFF2-40B4-BE49-F238E27FC236}">
                <a16:creationId xmlns:a16="http://schemas.microsoft.com/office/drawing/2014/main" id="{73484CFB-28FC-5B4A-A7F9-1ADEC2534D1F}"/>
              </a:ext>
            </a:extLst>
          </p:cNvPr>
          <p:cNvSpPr>
            <a:spLocks noChangeArrowheads="1"/>
          </p:cNvSpPr>
          <p:nvPr/>
        </p:nvSpPr>
        <p:spPr bwMode="auto">
          <a:xfrm>
            <a:off x="3371136" y="1622326"/>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3" name="AutoShape 91">
            <a:extLst>
              <a:ext uri="{FF2B5EF4-FFF2-40B4-BE49-F238E27FC236}">
                <a16:creationId xmlns:a16="http://schemas.microsoft.com/office/drawing/2014/main" id="{64C78505-BD53-D745-A946-C144A617EC1E}"/>
              </a:ext>
            </a:extLst>
          </p:cNvPr>
          <p:cNvSpPr>
            <a:spLocks noChangeArrowheads="1"/>
          </p:cNvSpPr>
          <p:nvPr/>
        </p:nvSpPr>
        <p:spPr bwMode="auto">
          <a:xfrm>
            <a:off x="3201859" y="1445245"/>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4" name="AutoShape 92">
            <a:extLst>
              <a:ext uri="{FF2B5EF4-FFF2-40B4-BE49-F238E27FC236}">
                <a16:creationId xmlns:a16="http://schemas.microsoft.com/office/drawing/2014/main" id="{0735A580-E964-C14D-8BA5-AC38567940E6}"/>
              </a:ext>
            </a:extLst>
          </p:cNvPr>
          <p:cNvSpPr>
            <a:spLocks noChangeArrowheads="1"/>
          </p:cNvSpPr>
          <p:nvPr/>
        </p:nvSpPr>
        <p:spPr bwMode="auto">
          <a:xfrm>
            <a:off x="3626852" y="1661344"/>
            <a:ext cx="33615" cy="33615"/>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25" name="Line 93">
            <a:extLst>
              <a:ext uri="{FF2B5EF4-FFF2-40B4-BE49-F238E27FC236}">
                <a16:creationId xmlns:a16="http://schemas.microsoft.com/office/drawing/2014/main" id="{B8BA5BF6-2EE2-4147-9421-15F16943DF29}"/>
              </a:ext>
            </a:extLst>
          </p:cNvPr>
          <p:cNvSpPr>
            <a:spLocks noChangeShapeType="1"/>
          </p:cNvSpPr>
          <p:nvPr/>
        </p:nvSpPr>
        <p:spPr bwMode="auto">
          <a:xfrm flipH="1">
            <a:off x="2413700" y="2097742"/>
            <a:ext cx="468213" cy="37697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6" name="Line 94">
            <a:extLst>
              <a:ext uri="{FF2B5EF4-FFF2-40B4-BE49-F238E27FC236}">
                <a16:creationId xmlns:a16="http://schemas.microsoft.com/office/drawing/2014/main" id="{0624C6DA-8A2C-604A-8C96-11749EA95ABE}"/>
              </a:ext>
            </a:extLst>
          </p:cNvPr>
          <p:cNvSpPr>
            <a:spLocks noChangeShapeType="1"/>
          </p:cNvSpPr>
          <p:nvPr/>
        </p:nvSpPr>
        <p:spPr bwMode="auto">
          <a:xfrm>
            <a:off x="2881313" y="1586309"/>
            <a:ext cx="547449" cy="50423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7" name="Line 95">
            <a:extLst>
              <a:ext uri="{FF2B5EF4-FFF2-40B4-BE49-F238E27FC236}">
                <a16:creationId xmlns:a16="http://schemas.microsoft.com/office/drawing/2014/main" id="{342DF03B-476E-7940-9C3B-64AB310A2960}"/>
              </a:ext>
            </a:extLst>
          </p:cNvPr>
          <p:cNvSpPr>
            <a:spLocks noChangeShapeType="1"/>
          </p:cNvSpPr>
          <p:nvPr/>
        </p:nvSpPr>
        <p:spPr bwMode="auto">
          <a:xfrm flipV="1">
            <a:off x="2967752" y="2104946"/>
            <a:ext cx="461010" cy="46101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8" name="Line 96">
            <a:extLst>
              <a:ext uri="{FF2B5EF4-FFF2-40B4-BE49-F238E27FC236}">
                <a16:creationId xmlns:a16="http://schemas.microsoft.com/office/drawing/2014/main" id="{40DFCE54-796F-3F43-A5A3-7005E74B13DA}"/>
              </a:ext>
            </a:extLst>
          </p:cNvPr>
          <p:cNvSpPr>
            <a:spLocks noChangeShapeType="1"/>
          </p:cNvSpPr>
          <p:nvPr/>
        </p:nvSpPr>
        <p:spPr bwMode="auto">
          <a:xfrm flipV="1">
            <a:off x="2326660" y="1600716"/>
            <a:ext cx="554653" cy="316944"/>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29" name="Line 97">
            <a:extLst>
              <a:ext uri="{FF2B5EF4-FFF2-40B4-BE49-F238E27FC236}">
                <a16:creationId xmlns:a16="http://schemas.microsoft.com/office/drawing/2014/main" id="{386AFF6B-0A6D-0C4C-A802-B516ED870E1A}"/>
              </a:ext>
            </a:extLst>
          </p:cNvPr>
          <p:cNvSpPr>
            <a:spLocks noChangeShapeType="1"/>
          </p:cNvSpPr>
          <p:nvPr/>
        </p:nvSpPr>
        <p:spPr bwMode="auto">
          <a:xfrm>
            <a:off x="2319457" y="1917660"/>
            <a:ext cx="648295" cy="641092"/>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3330" name="AutoShape 98">
            <a:extLst>
              <a:ext uri="{FF2B5EF4-FFF2-40B4-BE49-F238E27FC236}">
                <a16:creationId xmlns:a16="http://schemas.microsoft.com/office/drawing/2014/main" id="{4F048F22-D764-644A-BB1C-AA6434B5E709}"/>
              </a:ext>
            </a:extLst>
          </p:cNvPr>
          <p:cNvSpPr>
            <a:spLocks noChangeArrowheads="1"/>
          </p:cNvSpPr>
          <p:nvPr/>
        </p:nvSpPr>
        <p:spPr bwMode="auto">
          <a:xfrm>
            <a:off x="1934081" y="1373812"/>
            <a:ext cx="619482" cy="172879"/>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331" name="Text Box 99">
            <a:extLst>
              <a:ext uri="{FF2B5EF4-FFF2-40B4-BE49-F238E27FC236}">
                <a16:creationId xmlns:a16="http://schemas.microsoft.com/office/drawing/2014/main" id="{497B39F5-1A2B-6A4C-87DE-BA8338BEBE7D}"/>
              </a:ext>
            </a:extLst>
          </p:cNvPr>
          <p:cNvSpPr txBox="1">
            <a:spLocks noChangeArrowheads="1"/>
          </p:cNvSpPr>
          <p:nvPr/>
        </p:nvSpPr>
        <p:spPr bwMode="auto">
          <a:xfrm>
            <a:off x="1934082" y="1525082"/>
            <a:ext cx="635089" cy="32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l-GR" altLang="en-US" sz="756">
                <a:cs typeface="Times New Roman" panose="02020603050405020304" pitchFamily="18" charset="0"/>
              </a:rPr>
              <a:t>Φ</a:t>
            </a:r>
            <a:r>
              <a:rPr lang="en-US" altLang="en-US" sz="756">
                <a:cs typeface="Times New Roman" panose="02020603050405020304" pitchFamily="18" charset="0"/>
              </a:rPr>
              <a:t>:  </a:t>
            </a:r>
            <a:r>
              <a:rPr lang="en-US" altLang="en-US" sz="756" b="1">
                <a:cs typeface="Times New Roman" panose="02020603050405020304" pitchFamily="18" charset="0"/>
              </a:rPr>
              <a:t>x</a:t>
            </a:r>
            <a:r>
              <a:rPr lang="en-US" altLang="en-US" sz="756" b="1" baseline="-25000">
                <a:cs typeface="Times New Roman" panose="02020603050405020304" pitchFamily="18" charset="0"/>
              </a:rPr>
              <a:t> </a:t>
            </a:r>
            <a:r>
              <a:rPr lang="en-US" altLang="en-US" sz="756" b="1">
                <a:cs typeface="Times New Roman" panose="02020603050405020304" pitchFamily="18" charset="0"/>
              </a:rPr>
              <a:t>→</a:t>
            </a:r>
            <a:r>
              <a:rPr lang="en-US" altLang="en-US" sz="756">
                <a:cs typeface="Times New Roman" panose="02020603050405020304" pitchFamily="18" charset="0"/>
              </a:rPr>
              <a:t> </a:t>
            </a:r>
            <a:r>
              <a:rPr lang="el-GR" altLang="en-US" sz="756" b="1">
                <a:cs typeface="Times New Roman" panose="02020603050405020304" pitchFamily="18" charset="0"/>
              </a:rPr>
              <a:t>φ</a:t>
            </a:r>
            <a:r>
              <a:rPr lang="en-US" altLang="en-US" sz="756">
                <a:cs typeface="Times New Roman" panose="02020603050405020304" pitchFamily="18" charset="0"/>
              </a:rPr>
              <a:t>(</a:t>
            </a:r>
            <a:r>
              <a:rPr lang="en-US" altLang="en-US" sz="756" b="1">
                <a:cs typeface="Times New Roman" panose="02020603050405020304" pitchFamily="18" charset="0"/>
              </a:rPr>
              <a:t>x</a:t>
            </a:r>
            <a:r>
              <a:rPr lang="en-US" altLang="en-US" sz="756">
                <a:cs typeface="Times New Roman" panose="02020603050405020304" pitchFamily="18" charset="0"/>
              </a:rPr>
              <a:t>)</a:t>
            </a:r>
          </a:p>
        </p:txBody>
      </p:sp>
      <p:sp>
        <p:nvSpPr>
          <p:cNvPr id="3" name="Footer Placeholder 2">
            <a:extLst>
              <a:ext uri="{FF2B5EF4-FFF2-40B4-BE49-F238E27FC236}">
                <a16:creationId xmlns:a16="http://schemas.microsoft.com/office/drawing/2014/main" id="{F15CB0EC-DD32-FE40-B1C7-764A16EA895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073078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46DA-080E-8D48-82F4-D0BFA6F0EDD5}"/>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E1D9D128-EF01-264C-BB6E-2339367D60A7}"/>
              </a:ext>
            </a:extLst>
          </p:cNvPr>
          <p:cNvSpPr>
            <a:spLocks noGrp="1"/>
          </p:cNvSpPr>
          <p:nvPr>
            <p:ph idx="1"/>
          </p:nvPr>
        </p:nvSpPr>
        <p:spPr>
          <a:xfrm>
            <a:off x="491858" y="1078076"/>
            <a:ext cx="3766820" cy="169277"/>
          </a:xfrm>
        </p:spPr>
        <p:txBody>
          <a:bodyPr/>
          <a:lstStyle/>
          <a:p>
            <a:endParaRPr lang="en-US"/>
          </a:p>
        </p:txBody>
      </p:sp>
      <p:sp>
        <p:nvSpPr>
          <p:cNvPr id="5" name="Footer Placeholder 4">
            <a:extLst>
              <a:ext uri="{FF2B5EF4-FFF2-40B4-BE49-F238E27FC236}">
                <a16:creationId xmlns:a16="http://schemas.microsoft.com/office/drawing/2014/main" id="{B66A2E45-104F-BE41-B997-1E911EDD6BE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3E2835C6-1199-A746-A7B0-5D6486D19F50}"/>
              </a:ext>
            </a:extLst>
          </p:cNvPr>
          <p:cNvPicPr>
            <a:picLocks noChangeAspect="1"/>
          </p:cNvPicPr>
          <p:nvPr/>
        </p:nvPicPr>
        <p:blipFill>
          <a:blip r:embed="rId2"/>
          <a:stretch>
            <a:fillRect/>
          </a:stretch>
        </p:blipFill>
        <p:spPr>
          <a:xfrm>
            <a:off x="8553" y="571439"/>
            <a:ext cx="3290098" cy="334953"/>
          </a:xfrm>
          <a:prstGeom prst="rect">
            <a:avLst/>
          </a:prstGeom>
        </p:spPr>
      </p:pic>
      <p:pic>
        <p:nvPicPr>
          <p:cNvPr id="8" name="Picture 7">
            <a:extLst>
              <a:ext uri="{FF2B5EF4-FFF2-40B4-BE49-F238E27FC236}">
                <a16:creationId xmlns:a16="http://schemas.microsoft.com/office/drawing/2014/main" id="{35D4A24D-244C-E843-BD34-2AAB3C80AF5B}"/>
              </a:ext>
            </a:extLst>
          </p:cNvPr>
          <p:cNvPicPr>
            <a:picLocks noChangeAspect="1"/>
          </p:cNvPicPr>
          <p:nvPr/>
        </p:nvPicPr>
        <p:blipFill>
          <a:blip r:embed="rId3"/>
          <a:stretch>
            <a:fillRect/>
          </a:stretch>
        </p:blipFill>
        <p:spPr>
          <a:xfrm>
            <a:off x="118854" y="1399281"/>
            <a:ext cx="1675992" cy="1061969"/>
          </a:xfrm>
          <a:prstGeom prst="rect">
            <a:avLst/>
          </a:prstGeom>
        </p:spPr>
      </p:pic>
      <p:pic>
        <p:nvPicPr>
          <p:cNvPr id="9" name="Picture 8">
            <a:extLst>
              <a:ext uri="{FF2B5EF4-FFF2-40B4-BE49-F238E27FC236}">
                <a16:creationId xmlns:a16="http://schemas.microsoft.com/office/drawing/2014/main" id="{7583DB26-66B6-B448-9788-7FAB36458178}"/>
              </a:ext>
            </a:extLst>
          </p:cNvPr>
          <p:cNvPicPr>
            <a:picLocks noChangeAspect="1"/>
          </p:cNvPicPr>
          <p:nvPr/>
        </p:nvPicPr>
        <p:blipFill>
          <a:blip r:embed="rId4"/>
          <a:stretch>
            <a:fillRect/>
          </a:stretch>
        </p:blipFill>
        <p:spPr>
          <a:xfrm>
            <a:off x="2148636" y="1188992"/>
            <a:ext cx="2300029" cy="1578656"/>
          </a:xfrm>
          <a:prstGeom prst="rect">
            <a:avLst/>
          </a:prstGeom>
        </p:spPr>
      </p:pic>
      <p:sp>
        <p:nvSpPr>
          <p:cNvPr id="10" name="Down Arrow 9">
            <a:extLst>
              <a:ext uri="{FF2B5EF4-FFF2-40B4-BE49-F238E27FC236}">
                <a16:creationId xmlns:a16="http://schemas.microsoft.com/office/drawing/2014/main" id="{F4BBFAFD-C00A-1348-8C14-3C4A9AD041B2}"/>
              </a:ext>
            </a:extLst>
          </p:cNvPr>
          <p:cNvSpPr/>
          <p:nvPr/>
        </p:nvSpPr>
        <p:spPr>
          <a:xfrm>
            <a:off x="827349" y="906392"/>
            <a:ext cx="209924" cy="4928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C47FABA8-E599-2B48-8631-4B29A130B1E1}"/>
              </a:ext>
            </a:extLst>
          </p:cNvPr>
          <p:cNvSpPr/>
          <p:nvPr/>
        </p:nvSpPr>
        <p:spPr>
          <a:xfrm>
            <a:off x="1794846" y="1978319"/>
            <a:ext cx="353790" cy="144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23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06488" y="211465"/>
            <a:ext cx="3394075" cy="215444"/>
          </a:xfrm>
        </p:spPr>
        <p:txBody>
          <a:bodyPr/>
          <a:lstStyle/>
          <a:p>
            <a:r>
              <a:rPr lang="en-US" dirty="0"/>
              <a:t>Linearly separable classes</a:t>
            </a:r>
          </a:p>
        </p:txBody>
      </p:sp>
      <p:graphicFrame>
        <p:nvGraphicFramePr>
          <p:cNvPr id="23554" name="Object 4"/>
          <p:cNvGraphicFramePr>
            <a:graphicFrameLocks noGrp="1" noChangeAspect="1"/>
          </p:cNvGraphicFramePr>
          <p:nvPr>
            <p:ph sz="half" idx="4294967295"/>
          </p:nvPr>
        </p:nvGraphicFramePr>
        <p:xfrm>
          <a:off x="1411843" y="883389"/>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355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43" y="883389"/>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p:cNvSpPr txBox="1">
            <a:spLocks noChangeArrowheads="1"/>
          </p:cNvSpPr>
          <p:nvPr/>
        </p:nvSpPr>
        <p:spPr bwMode="auto">
          <a:xfrm>
            <a:off x="1181338" y="2623582"/>
            <a:ext cx="2391489" cy="144066"/>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lnSpc>
                <a:spcPct val="90000"/>
              </a:lnSpc>
              <a:spcBef>
                <a:spcPct val="10000"/>
              </a:spcBef>
              <a:spcAft>
                <a:spcPts val="151"/>
              </a:spcAft>
              <a:buClr>
                <a:srgbClr val="0C7B9C"/>
              </a:buClr>
              <a:buSzPct val="75000"/>
              <a:defRPr/>
            </a:pPr>
            <a:r>
              <a:rPr lang="en-US" sz="756" dirty="0"/>
              <a:t>Another possible solution</a:t>
            </a:r>
          </a:p>
        </p:txBody>
      </p:sp>
      <p:sp>
        <p:nvSpPr>
          <p:cNvPr id="3" name="Footer Placeholder 2">
            <a:extLst>
              <a:ext uri="{FF2B5EF4-FFF2-40B4-BE49-F238E27FC236}">
                <a16:creationId xmlns:a16="http://schemas.microsoft.com/office/drawing/2014/main" id="{E27CAC93-C315-B2B6-CF31-6DBBEE31558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387238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732155">
              <a:lnSpc>
                <a:spcPct val="100000"/>
              </a:lnSpc>
              <a:spcBef>
                <a:spcPts val="135"/>
              </a:spcBef>
            </a:pPr>
            <a:r>
              <a:rPr spc="60" dirty="0"/>
              <a:t>Linear</a:t>
            </a:r>
            <a:r>
              <a:rPr spc="295" dirty="0"/>
              <a:t> </a:t>
            </a:r>
            <a:r>
              <a:rPr dirty="0"/>
              <a:t>boundary</a:t>
            </a:r>
            <a:r>
              <a:rPr spc="295" dirty="0"/>
              <a:t> </a:t>
            </a:r>
            <a:r>
              <a:rPr dirty="0"/>
              <a:t>can</a:t>
            </a:r>
            <a:r>
              <a:rPr spc="300" dirty="0"/>
              <a:t> </a:t>
            </a:r>
            <a:r>
              <a:rPr spc="-20" dirty="0"/>
              <a:t>fail</a:t>
            </a:r>
          </a:p>
        </p:txBody>
      </p:sp>
      <p:sp>
        <p:nvSpPr>
          <p:cNvPr id="3" name="object 3"/>
          <p:cNvSpPr txBox="1"/>
          <p:nvPr/>
        </p:nvSpPr>
        <p:spPr>
          <a:xfrm>
            <a:off x="940337" y="2655565"/>
            <a:ext cx="111760" cy="116205"/>
          </a:xfrm>
          <a:prstGeom prst="rect">
            <a:avLst/>
          </a:prstGeom>
        </p:spPr>
        <p:txBody>
          <a:bodyPr vert="horz" wrap="square" lIns="0" tIns="12065" rIns="0" bIns="0" rtlCol="0">
            <a:spAutoFit/>
          </a:bodyPr>
          <a:lstStyle/>
          <a:p>
            <a:pPr marL="12700">
              <a:lnSpc>
                <a:spcPct val="100000"/>
              </a:lnSpc>
              <a:spcBef>
                <a:spcPts val="95"/>
              </a:spcBef>
            </a:pPr>
            <a:r>
              <a:rPr sz="600" spc="-25" dirty="0">
                <a:latin typeface="Microsoft Sans Serif"/>
                <a:cs typeface="Microsoft Sans Serif"/>
              </a:rPr>
              <a:t>−4</a:t>
            </a:r>
            <a:endParaRPr sz="600">
              <a:latin typeface="Microsoft Sans Serif"/>
              <a:cs typeface="Microsoft Sans Serif"/>
            </a:endParaRPr>
          </a:p>
        </p:txBody>
      </p:sp>
      <p:sp>
        <p:nvSpPr>
          <p:cNvPr id="4" name="object 4"/>
          <p:cNvSpPr txBox="1"/>
          <p:nvPr/>
        </p:nvSpPr>
        <p:spPr>
          <a:xfrm>
            <a:off x="1304557" y="2655565"/>
            <a:ext cx="111760" cy="116205"/>
          </a:xfrm>
          <a:prstGeom prst="rect">
            <a:avLst/>
          </a:prstGeom>
        </p:spPr>
        <p:txBody>
          <a:bodyPr vert="horz" wrap="square" lIns="0" tIns="12065" rIns="0" bIns="0" rtlCol="0">
            <a:spAutoFit/>
          </a:bodyPr>
          <a:lstStyle/>
          <a:p>
            <a:pPr marL="12700">
              <a:lnSpc>
                <a:spcPct val="100000"/>
              </a:lnSpc>
              <a:spcBef>
                <a:spcPts val="95"/>
              </a:spcBef>
            </a:pPr>
            <a:r>
              <a:rPr sz="600" spc="-25" dirty="0">
                <a:latin typeface="Microsoft Sans Serif"/>
                <a:cs typeface="Microsoft Sans Serif"/>
              </a:rPr>
              <a:t>−2</a:t>
            </a:r>
            <a:endParaRPr sz="600">
              <a:latin typeface="Microsoft Sans Serif"/>
              <a:cs typeface="Microsoft Sans Serif"/>
            </a:endParaRPr>
          </a:p>
        </p:txBody>
      </p:sp>
      <p:sp>
        <p:nvSpPr>
          <p:cNvPr id="5" name="object 5"/>
          <p:cNvSpPr txBox="1"/>
          <p:nvPr/>
        </p:nvSpPr>
        <p:spPr>
          <a:xfrm>
            <a:off x="1690805" y="2655565"/>
            <a:ext cx="67945" cy="116205"/>
          </a:xfrm>
          <a:prstGeom prst="rect">
            <a:avLst/>
          </a:prstGeom>
        </p:spPr>
        <p:txBody>
          <a:bodyPr vert="horz" wrap="square" lIns="0" tIns="12065" rIns="0" bIns="0" rtlCol="0">
            <a:spAutoFit/>
          </a:bodyPr>
          <a:lstStyle/>
          <a:p>
            <a:pPr marL="12700">
              <a:lnSpc>
                <a:spcPct val="100000"/>
              </a:lnSpc>
              <a:spcBef>
                <a:spcPts val="95"/>
              </a:spcBef>
            </a:pPr>
            <a:r>
              <a:rPr sz="600" spc="-50" dirty="0">
                <a:latin typeface="Microsoft Sans Serif"/>
                <a:cs typeface="Microsoft Sans Serif"/>
              </a:rPr>
              <a:t>0</a:t>
            </a:r>
            <a:endParaRPr sz="600">
              <a:latin typeface="Microsoft Sans Serif"/>
              <a:cs typeface="Microsoft Sans Serif"/>
            </a:endParaRPr>
          </a:p>
        </p:txBody>
      </p:sp>
      <p:sp>
        <p:nvSpPr>
          <p:cNvPr id="6" name="object 6"/>
          <p:cNvSpPr txBox="1"/>
          <p:nvPr/>
        </p:nvSpPr>
        <p:spPr>
          <a:xfrm>
            <a:off x="2055025" y="2655565"/>
            <a:ext cx="67945" cy="116205"/>
          </a:xfrm>
          <a:prstGeom prst="rect">
            <a:avLst/>
          </a:prstGeom>
        </p:spPr>
        <p:txBody>
          <a:bodyPr vert="horz" wrap="square" lIns="0" tIns="12065" rIns="0" bIns="0" rtlCol="0">
            <a:spAutoFit/>
          </a:bodyPr>
          <a:lstStyle/>
          <a:p>
            <a:pPr marL="12700">
              <a:lnSpc>
                <a:spcPct val="100000"/>
              </a:lnSpc>
              <a:spcBef>
                <a:spcPts val="95"/>
              </a:spcBef>
            </a:pPr>
            <a:r>
              <a:rPr sz="600" spc="-50" dirty="0">
                <a:latin typeface="Microsoft Sans Serif"/>
                <a:cs typeface="Microsoft Sans Serif"/>
              </a:rPr>
              <a:t>2</a:t>
            </a:r>
            <a:endParaRPr sz="600">
              <a:latin typeface="Microsoft Sans Serif"/>
              <a:cs typeface="Microsoft Sans Serif"/>
            </a:endParaRPr>
          </a:p>
        </p:txBody>
      </p:sp>
      <p:sp>
        <p:nvSpPr>
          <p:cNvPr id="7" name="object 7"/>
          <p:cNvSpPr txBox="1"/>
          <p:nvPr/>
        </p:nvSpPr>
        <p:spPr>
          <a:xfrm>
            <a:off x="2419244" y="2655565"/>
            <a:ext cx="67945" cy="116205"/>
          </a:xfrm>
          <a:prstGeom prst="rect">
            <a:avLst/>
          </a:prstGeom>
        </p:spPr>
        <p:txBody>
          <a:bodyPr vert="horz" wrap="square" lIns="0" tIns="12065" rIns="0" bIns="0" rtlCol="0">
            <a:spAutoFit/>
          </a:bodyPr>
          <a:lstStyle/>
          <a:p>
            <a:pPr marL="12700">
              <a:lnSpc>
                <a:spcPct val="100000"/>
              </a:lnSpc>
              <a:spcBef>
                <a:spcPts val="95"/>
              </a:spcBef>
            </a:pPr>
            <a:r>
              <a:rPr sz="600" spc="-50" dirty="0">
                <a:latin typeface="Microsoft Sans Serif"/>
                <a:cs typeface="Microsoft Sans Serif"/>
              </a:rPr>
              <a:t>4</a:t>
            </a:r>
            <a:endParaRPr sz="600">
              <a:latin typeface="Microsoft Sans Serif"/>
              <a:cs typeface="Microsoft Sans Serif"/>
            </a:endParaRPr>
          </a:p>
        </p:txBody>
      </p:sp>
      <p:sp>
        <p:nvSpPr>
          <p:cNvPr id="8" name="object 8"/>
          <p:cNvSpPr txBox="1"/>
          <p:nvPr/>
        </p:nvSpPr>
        <p:spPr>
          <a:xfrm>
            <a:off x="587978" y="2383073"/>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−4</a:t>
            </a:r>
            <a:endParaRPr sz="600">
              <a:latin typeface="Microsoft Sans Serif"/>
              <a:cs typeface="Microsoft Sans Serif"/>
            </a:endParaRPr>
          </a:p>
        </p:txBody>
      </p:sp>
      <p:sp>
        <p:nvSpPr>
          <p:cNvPr id="9" name="object 9"/>
          <p:cNvSpPr txBox="1"/>
          <p:nvPr/>
        </p:nvSpPr>
        <p:spPr>
          <a:xfrm>
            <a:off x="587978" y="2030107"/>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−2</a:t>
            </a:r>
            <a:endParaRPr sz="600">
              <a:latin typeface="Microsoft Sans Serif"/>
              <a:cs typeface="Microsoft Sans Serif"/>
            </a:endParaRPr>
          </a:p>
        </p:txBody>
      </p:sp>
      <p:sp>
        <p:nvSpPr>
          <p:cNvPr id="10" name="object 10"/>
          <p:cNvSpPr txBox="1"/>
          <p:nvPr/>
        </p:nvSpPr>
        <p:spPr>
          <a:xfrm>
            <a:off x="587978" y="1699113"/>
            <a:ext cx="100965" cy="67945"/>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0</a:t>
            </a:r>
            <a:endParaRPr sz="600">
              <a:latin typeface="Microsoft Sans Serif"/>
              <a:cs typeface="Microsoft Sans Serif"/>
            </a:endParaRPr>
          </a:p>
        </p:txBody>
      </p:sp>
      <p:sp>
        <p:nvSpPr>
          <p:cNvPr id="11" name="object 11"/>
          <p:cNvSpPr txBox="1"/>
          <p:nvPr/>
        </p:nvSpPr>
        <p:spPr>
          <a:xfrm>
            <a:off x="587978" y="1346147"/>
            <a:ext cx="100965" cy="67945"/>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2</a:t>
            </a:r>
            <a:endParaRPr sz="600">
              <a:latin typeface="Microsoft Sans Serif"/>
              <a:cs typeface="Microsoft Sans Serif"/>
            </a:endParaRPr>
          </a:p>
        </p:txBody>
      </p:sp>
      <p:sp>
        <p:nvSpPr>
          <p:cNvPr id="12" name="object 12"/>
          <p:cNvSpPr txBox="1"/>
          <p:nvPr/>
        </p:nvSpPr>
        <p:spPr>
          <a:xfrm>
            <a:off x="587978" y="993182"/>
            <a:ext cx="100965" cy="67945"/>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4</a:t>
            </a:r>
            <a:endParaRPr sz="600">
              <a:latin typeface="Microsoft Sans Serif"/>
              <a:cs typeface="Microsoft Sans Serif"/>
            </a:endParaRPr>
          </a:p>
        </p:txBody>
      </p:sp>
      <p:pic>
        <p:nvPicPr>
          <p:cNvPr id="13" name="object 13"/>
          <p:cNvPicPr/>
          <p:nvPr/>
        </p:nvPicPr>
        <p:blipFill>
          <a:blip r:embed="rId2" cstate="print"/>
          <a:stretch>
            <a:fillRect/>
          </a:stretch>
        </p:blipFill>
        <p:spPr>
          <a:xfrm>
            <a:off x="737136" y="765304"/>
            <a:ext cx="1863061" cy="1860708"/>
          </a:xfrm>
          <a:prstGeom prst="rect">
            <a:avLst/>
          </a:prstGeom>
        </p:spPr>
      </p:pic>
      <p:sp>
        <p:nvSpPr>
          <p:cNvPr id="14" name="object 14"/>
          <p:cNvSpPr txBox="1"/>
          <p:nvPr/>
        </p:nvSpPr>
        <p:spPr>
          <a:xfrm>
            <a:off x="1641242" y="2801721"/>
            <a:ext cx="205104" cy="158115"/>
          </a:xfrm>
          <a:prstGeom prst="rect">
            <a:avLst/>
          </a:prstGeom>
        </p:spPr>
        <p:txBody>
          <a:bodyPr vert="horz" wrap="square" lIns="0" tIns="14604" rIns="0" bIns="0" rtlCol="0">
            <a:spAutoFit/>
          </a:bodyPr>
          <a:lstStyle/>
          <a:p>
            <a:pPr marL="38100">
              <a:lnSpc>
                <a:spcPct val="100000"/>
              </a:lnSpc>
              <a:spcBef>
                <a:spcPts val="114"/>
              </a:spcBef>
            </a:pPr>
            <a:r>
              <a:rPr sz="850" i="1" spc="45" dirty="0">
                <a:solidFill>
                  <a:srgbClr val="231F20"/>
                </a:solidFill>
                <a:latin typeface="Verdana"/>
                <a:cs typeface="Verdana"/>
              </a:rPr>
              <a:t>X</a:t>
            </a:r>
            <a:r>
              <a:rPr sz="825" spc="67" baseline="-15151" dirty="0">
                <a:solidFill>
                  <a:srgbClr val="231F20"/>
                </a:solidFill>
                <a:latin typeface="Calibri"/>
                <a:cs typeface="Calibri"/>
              </a:rPr>
              <a:t>1</a:t>
            </a:r>
            <a:endParaRPr sz="825" baseline="-15151">
              <a:latin typeface="Calibri"/>
              <a:cs typeface="Calibri"/>
            </a:endParaRPr>
          </a:p>
        </p:txBody>
      </p:sp>
      <p:sp>
        <p:nvSpPr>
          <p:cNvPr id="15" name="object 15"/>
          <p:cNvSpPr txBox="1"/>
          <p:nvPr/>
        </p:nvSpPr>
        <p:spPr>
          <a:xfrm>
            <a:off x="397213" y="1542390"/>
            <a:ext cx="143510" cy="154305"/>
          </a:xfrm>
          <a:prstGeom prst="rect">
            <a:avLst/>
          </a:prstGeom>
        </p:spPr>
        <p:txBody>
          <a:bodyPr vert="vert270" wrap="square" lIns="0" tIns="0" rIns="0" bIns="0" rtlCol="0">
            <a:spAutoFit/>
          </a:bodyPr>
          <a:lstStyle/>
          <a:p>
            <a:pPr marL="12700">
              <a:lnSpc>
                <a:spcPts val="919"/>
              </a:lnSpc>
            </a:pPr>
            <a:r>
              <a:rPr sz="850" i="1" spc="45" dirty="0">
                <a:solidFill>
                  <a:srgbClr val="231F20"/>
                </a:solidFill>
                <a:latin typeface="Verdana"/>
                <a:cs typeface="Verdana"/>
              </a:rPr>
              <a:t>X</a:t>
            </a:r>
            <a:r>
              <a:rPr sz="825" spc="67" baseline="-15151" dirty="0">
                <a:solidFill>
                  <a:srgbClr val="231F20"/>
                </a:solidFill>
                <a:latin typeface="Calibri"/>
                <a:cs typeface="Calibri"/>
              </a:rPr>
              <a:t>2</a:t>
            </a:r>
            <a:endParaRPr sz="825" baseline="-15151">
              <a:latin typeface="Calibri"/>
              <a:cs typeface="Calibri"/>
            </a:endParaRPr>
          </a:p>
        </p:txBody>
      </p:sp>
      <p:sp>
        <p:nvSpPr>
          <p:cNvPr id="16" name="object 16"/>
          <p:cNvSpPr txBox="1"/>
          <p:nvPr/>
        </p:nvSpPr>
        <p:spPr>
          <a:xfrm>
            <a:off x="2680119" y="936611"/>
            <a:ext cx="1581785" cy="1376045"/>
          </a:xfrm>
          <a:prstGeom prst="rect">
            <a:avLst/>
          </a:prstGeom>
        </p:spPr>
        <p:txBody>
          <a:bodyPr vert="horz" wrap="square" lIns="0" tIns="6985" rIns="0" bIns="0" rtlCol="0">
            <a:spAutoFit/>
          </a:bodyPr>
          <a:lstStyle/>
          <a:p>
            <a:pPr marL="12700" marR="5080" algn="just">
              <a:lnSpc>
                <a:spcPct val="102600"/>
              </a:lnSpc>
              <a:spcBef>
                <a:spcPts val="55"/>
              </a:spcBef>
            </a:pPr>
            <a:r>
              <a:rPr sz="1100" dirty="0">
                <a:latin typeface="Calibri"/>
                <a:cs typeface="Calibri"/>
              </a:rPr>
              <a:t>Sometime</a:t>
            </a:r>
            <a:r>
              <a:rPr sz="1100" spc="160" dirty="0">
                <a:latin typeface="Calibri"/>
                <a:cs typeface="Calibri"/>
              </a:rPr>
              <a:t> </a:t>
            </a:r>
            <a:r>
              <a:rPr sz="1100" dirty="0">
                <a:latin typeface="Calibri"/>
                <a:cs typeface="Calibri"/>
              </a:rPr>
              <a:t>a</a:t>
            </a:r>
            <a:r>
              <a:rPr sz="1100" spc="160" dirty="0">
                <a:latin typeface="Calibri"/>
                <a:cs typeface="Calibri"/>
              </a:rPr>
              <a:t> </a:t>
            </a:r>
            <a:r>
              <a:rPr sz="1100" dirty="0">
                <a:latin typeface="Calibri"/>
                <a:cs typeface="Calibri"/>
              </a:rPr>
              <a:t>linear</a:t>
            </a:r>
            <a:r>
              <a:rPr sz="1100" spc="160" dirty="0">
                <a:latin typeface="Calibri"/>
                <a:cs typeface="Calibri"/>
              </a:rPr>
              <a:t> </a:t>
            </a:r>
            <a:r>
              <a:rPr sz="1100" spc="-10" dirty="0">
                <a:latin typeface="Calibri"/>
                <a:cs typeface="Calibri"/>
              </a:rPr>
              <a:t>bound- </a:t>
            </a:r>
            <a:r>
              <a:rPr sz="1100" dirty="0">
                <a:latin typeface="Calibri"/>
                <a:cs typeface="Calibri"/>
              </a:rPr>
              <a:t>ary</a:t>
            </a:r>
            <a:r>
              <a:rPr sz="1100" spc="200" dirty="0">
                <a:latin typeface="Calibri"/>
                <a:cs typeface="Calibri"/>
              </a:rPr>
              <a:t>  </a:t>
            </a:r>
            <a:r>
              <a:rPr sz="1100" dirty="0">
                <a:latin typeface="Calibri"/>
                <a:cs typeface="Calibri"/>
              </a:rPr>
              <a:t>simply</a:t>
            </a:r>
            <a:r>
              <a:rPr sz="1100" spc="204" dirty="0">
                <a:latin typeface="Calibri"/>
                <a:cs typeface="Calibri"/>
              </a:rPr>
              <a:t>  </a:t>
            </a:r>
            <a:r>
              <a:rPr sz="1100" dirty="0">
                <a:latin typeface="Calibri"/>
                <a:cs typeface="Calibri"/>
              </a:rPr>
              <a:t>won’t</a:t>
            </a:r>
            <a:r>
              <a:rPr sz="1100" spc="204" dirty="0">
                <a:latin typeface="Calibri"/>
                <a:cs typeface="Calibri"/>
              </a:rPr>
              <a:t>  </a:t>
            </a:r>
            <a:r>
              <a:rPr sz="1100" spc="-10" dirty="0">
                <a:latin typeface="Calibri"/>
                <a:cs typeface="Calibri"/>
              </a:rPr>
              <a:t>work, </a:t>
            </a:r>
            <a:r>
              <a:rPr sz="1100" dirty="0">
                <a:latin typeface="Calibri"/>
                <a:cs typeface="Calibri"/>
              </a:rPr>
              <a:t>no</a:t>
            </a:r>
            <a:r>
              <a:rPr sz="1100" spc="350" dirty="0">
                <a:latin typeface="Calibri"/>
                <a:cs typeface="Calibri"/>
              </a:rPr>
              <a:t> </a:t>
            </a:r>
            <a:r>
              <a:rPr sz="1100" dirty="0">
                <a:latin typeface="Calibri"/>
                <a:cs typeface="Calibri"/>
              </a:rPr>
              <a:t>matter</a:t>
            </a:r>
            <a:r>
              <a:rPr sz="1100" spc="355" dirty="0">
                <a:latin typeface="Calibri"/>
                <a:cs typeface="Calibri"/>
              </a:rPr>
              <a:t> </a:t>
            </a:r>
            <a:r>
              <a:rPr sz="1100" dirty="0">
                <a:latin typeface="Calibri"/>
                <a:cs typeface="Calibri"/>
              </a:rPr>
              <a:t>what</a:t>
            </a:r>
            <a:r>
              <a:rPr sz="1100" spc="355" dirty="0">
                <a:latin typeface="Calibri"/>
                <a:cs typeface="Calibri"/>
              </a:rPr>
              <a:t> </a:t>
            </a:r>
            <a:r>
              <a:rPr sz="1100" dirty="0">
                <a:latin typeface="Calibri"/>
                <a:cs typeface="Calibri"/>
              </a:rPr>
              <a:t>value</a:t>
            </a:r>
            <a:r>
              <a:rPr sz="1100" spc="355" dirty="0">
                <a:latin typeface="Calibri"/>
                <a:cs typeface="Calibri"/>
              </a:rPr>
              <a:t> </a:t>
            </a:r>
            <a:r>
              <a:rPr sz="1100" spc="-25" dirty="0">
                <a:latin typeface="Calibri"/>
                <a:cs typeface="Calibri"/>
              </a:rPr>
              <a:t>of </a:t>
            </a:r>
            <a:r>
              <a:rPr sz="1100" i="1" spc="125" dirty="0">
                <a:latin typeface="Calibri"/>
                <a:cs typeface="Calibri"/>
              </a:rPr>
              <a:t>C</a:t>
            </a:r>
            <a:r>
              <a:rPr sz="1100" spc="125" dirty="0">
                <a:latin typeface="Calibri"/>
                <a:cs typeface="Calibri"/>
              </a:rPr>
              <a:t>.</a:t>
            </a:r>
            <a:endParaRPr sz="1100">
              <a:latin typeface="Calibri"/>
              <a:cs typeface="Calibri"/>
            </a:endParaRPr>
          </a:p>
          <a:p>
            <a:pPr marL="12700" marR="5080" algn="just">
              <a:lnSpc>
                <a:spcPct val="102600"/>
              </a:lnSpc>
              <a:spcBef>
                <a:spcPts val="600"/>
              </a:spcBef>
            </a:pPr>
            <a:r>
              <a:rPr sz="1100" spc="65" dirty="0">
                <a:latin typeface="Calibri"/>
                <a:cs typeface="Calibri"/>
              </a:rPr>
              <a:t>The</a:t>
            </a:r>
            <a:r>
              <a:rPr sz="1100" spc="330" dirty="0">
                <a:latin typeface="Calibri"/>
                <a:cs typeface="Calibri"/>
              </a:rPr>
              <a:t> </a:t>
            </a:r>
            <a:r>
              <a:rPr sz="1100" dirty="0">
                <a:latin typeface="Calibri"/>
                <a:cs typeface="Calibri"/>
              </a:rPr>
              <a:t>example</a:t>
            </a:r>
            <a:r>
              <a:rPr sz="1100" spc="335" dirty="0">
                <a:latin typeface="Calibri"/>
                <a:cs typeface="Calibri"/>
              </a:rPr>
              <a:t> </a:t>
            </a:r>
            <a:r>
              <a:rPr sz="1100" dirty="0">
                <a:latin typeface="Calibri"/>
                <a:cs typeface="Calibri"/>
              </a:rPr>
              <a:t>on</a:t>
            </a:r>
            <a:r>
              <a:rPr sz="1100" spc="340" dirty="0">
                <a:latin typeface="Calibri"/>
                <a:cs typeface="Calibri"/>
              </a:rPr>
              <a:t> </a:t>
            </a:r>
            <a:r>
              <a:rPr sz="1100" dirty="0">
                <a:latin typeface="Calibri"/>
                <a:cs typeface="Calibri"/>
              </a:rPr>
              <a:t>the</a:t>
            </a:r>
            <a:r>
              <a:rPr sz="1100" spc="335" dirty="0">
                <a:latin typeface="Calibri"/>
                <a:cs typeface="Calibri"/>
              </a:rPr>
              <a:t> </a:t>
            </a:r>
            <a:r>
              <a:rPr sz="1100" spc="-20" dirty="0">
                <a:latin typeface="Calibri"/>
                <a:cs typeface="Calibri"/>
              </a:rPr>
              <a:t>left </a:t>
            </a:r>
            <a:r>
              <a:rPr sz="1100" dirty="0">
                <a:latin typeface="Calibri"/>
                <a:cs typeface="Calibri"/>
              </a:rPr>
              <a:t>is</a:t>
            </a:r>
            <a:r>
              <a:rPr sz="1100" spc="150" dirty="0">
                <a:latin typeface="Calibri"/>
                <a:cs typeface="Calibri"/>
              </a:rPr>
              <a:t> </a:t>
            </a:r>
            <a:r>
              <a:rPr sz="1100" dirty="0">
                <a:latin typeface="Calibri"/>
                <a:cs typeface="Calibri"/>
              </a:rPr>
              <a:t>such</a:t>
            </a:r>
            <a:r>
              <a:rPr sz="1100" spc="155" dirty="0">
                <a:latin typeface="Calibri"/>
                <a:cs typeface="Calibri"/>
              </a:rPr>
              <a:t> </a:t>
            </a:r>
            <a:r>
              <a:rPr sz="1100" dirty="0">
                <a:latin typeface="Calibri"/>
                <a:cs typeface="Calibri"/>
              </a:rPr>
              <a:t>a</a:t>
            </a:r>
            <a:r>
              <a:rPr sz="1100" spc="145" dirty="0">
                <a:latin typeface="Calibri"/>
                <a:cs typeface="Calibri"/>
              </a:rPr>
              <a:t> </a:t>
            </a:r>
            <a:r>
              <a:rPr sz="1100" spc="-10" dirty="0">
                <a:latin typeface="Calibri"/>
                <a:cs typeface="Calibri"/>
              </a:rPr>
              <a:t>case.</a:t>
            </a:r>
            <a:endParaRPr sz="1100">
              <a:latin typeface="Calibri"/>
              <a:cs typeface="Calibri"/>
            </a:endParaRPr>
          </a:p>
          <a:p>
            <a:pPr marL="12700" algn="just">
              <a:lnSpc>
                <a:spcPct val="100000"/>
              </a:lnSpc>
              <a:spcBef>
                <a:spcPts val="630"/>
              </a:spcBef>
            </a:pPr>
            <a:r>
              <a:rPr sz="1100" spc="60" dirty="0">
                <a:latin typeface="Calibri"/>
                <a:cs typeface="Calibri"/>
              </a:rPr>
              <a:t>What</a:t>
            </a:r>
            <a:r>
              <a:rPr sz="1100" spc="130" dirty="0">
                <a:latin typeface="Calibri"/>
                <a:cs typeface="Calibri"/>
              </a:rPr>
              <a:t> </a:t>
            </a:r>
            <a:r>
              <a:rPr sz="1100" dirty="0">
                <a:latin typeface="Calibri"/>
                <a:cs typeface="Calibri"/>
              </a:rPr>
              <a:t>to</a:t>
            </a:r>
            <a:r>
              <a:rPr sz="1100" spc="130" dirty="0">
                <a:latin typeface="Calibri"/>
                <a:cs typeface="Calibri"/>
              </a:rPr>
              <a:t> </a:t>
            </a:r>
            <a:r>
              <a:rPr sz="1100" spc="-25" dirty="0">
                <a:latin typeface="Calibri"/>
                <a:cs typeface="Calibri"/>
              </a:rPr>
              <a:t>do?</a:t>
            </a:r>
            <a:endParaRPr sz="1100">
              <a:latin typeface="Calibri"/>
              <a:cs typeface="Calibri"/>
            </a:endParaRPr>
          </a:p>
        </p:txBody>
      </p:sp>
      <p:sp>
        <p:nvSpPr>
          <p:cNvPr id="18" name="Footer Placeholder 17">
            <a:extLst>
              <a:ext uri="{FF2B5EF4-FFF2-40B4-BE49-F238E27FC236}">
                <a16:creationId xmlns:a16="http://schemas.microsoft.com/office/drawing/2014/main" id="{C9EF78D8-E91E-D4F0-659B-32E1D73AD76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098867167"/>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968375">
              <a:lnSpc>
                <a:spcPct val="100000"/>
              </a:lnSpc>
              <a:spcBef>
                <a:spcPts val="135"/>
              </a:spcBef>
            </a:pPr>
            <a:r>
              <a:rPr dirty="0"/>
              <a:t>Feature</a:t>
            </a:r>
            <a:r>
              <a:rPr spc="340" dirty="0"/>
              <a:t> </a:t>
            </a:r>
            <a:r>
              <a:rPr spc="45" dirty="0"/>
              <a:t>Expansion</a:t>
            </a:r>
          </a:p>
        </p:txBody>
      </p:sp>
      <p:sp>
        <p:nvSpPr>
          <p:cNvPr id="3" name="object 3"/>
          <p:cNvSpPr txBox="1"/>
          <p:nvPr/>
        </p:nvSpPr>
        <p:spPr>
          <a:xfrm>
            <a:off x="491858" y="703515"/>
            <a:ext cx="3740150" cy="180819"/>
          </a:xfrm>
          <a:prstGeom prst="rect">
            <a:avLst/>
          </a:prstGeom>
        </p:spPr>
        <p:txBody>
          <a:bodyPr vert="horz" wrap="square" lIns="0" tIns="11430" rIns="0" bIns="0" rtlCol="0">
            <a:spAutoFit/>
          </a:bodyPr>
          <a:lstStyle/>
          <a:p>
            <a:pPr marL="146050" indent="-133350">
              <a:lnSpc>
                <a:spcPct val="100000"/>
              </a:lnSpc>
              <a:spcBef>
                <a:spcPts val="90"/>
              </a:spcBef>
              <a:buClr>
                <a:srgbClr val="3333B2"/>
              </a:buClr>
              <a:buSzPct val="90909"/>
              <a:buFont typeface="Cambria"/>
              <a:buChar char="•"/>
              <a:tabLst>
                <a:tab pos="146050" algn="l"/>
              </a:tabLst>
            </a:pPr>
            <a:r>
              <a:rPr sz="1100" b="1" dirty="0">
                <a:latin typeface="Calibri"/>
                <a:cs typeface="Calibri"/>
              </a:rPr>
              <a:t>Enlarge</a:t>
            </a:r>
            <a:r>
              <a:rPr sz="1100" b="1" spc="210" dirty="0">
                <a:latin typeface="Calibri"/>
                <a:cs typeface="Calibri"/>
              </a:rPr>
              <a:t> </a:t>
            </a:r>
            <a:r>
              <a:rPr sz="1100" b="1" dirty="0">
                <a:latin typeface="Calibri"/>
                <a:cs typeface="Calibri"/>
              </a:rPr>
              <a:t>the</a:t>
            </a:r>
            <a:r>
              <a:rPr sz="1100" b="1" spc="210" dirty="0">
                <a:latin typeface="Calibri"/>
                <a:cs typeface="Calibri"/>
              </a:rPr>
              <a:t> </a:t>
            </a:r>
            <a:r>
              <a:rPr sz="1100" b="1" dirty="0">
                <a:latin typeface="Calibri"/>
                <a:cs typeface="Calibri"/>
              </a:rPr>
              <a:t>space</a:t>
            </a:r>
            <a:r>
              <a:rPr sz="1100" b="1" spc="210" dirty="0">
                <a:latin typeface="Calibri"/>
                <a:cs typeface="Calibri"/>
              </a:rPr>
              <a:t> </a:t>
            </a:r>
            <a:r>
              <a:rPr sz="1100" b="1" dirty="0">
                <a:latin typeface="Calibri"/>
                <a:cs typeface="Calibri"/>
              </a:rPr>
              <a:t>of</a:t>
            </a:r>
            <a:r>
              <a:rPr sz="1100" b="1" spc="210" dirty="0">
                <a:latin typeface="Calibri"/>
                <a:cs typeface="Calibri"/>
              </a:rPr>
              <a:t> </a:t>
            </a:r>
            <a:r>
              <a:rPr sz="1100" b="1" dirty="0">
                <a:latin typeface="Calibri"/>
                <a:cs typeface="Calibri"/>
              </a:rPr>
              <a:t>features</a:t>
            </a:r>
            <a:r>
              <a:rPr sz="1100" b="1" spc="210" dirty="0">
                <a:latin typeface="Calibri"/>
                <a:cs typeface="Calibri"/>
              </a:rPr>
              <a:t> </a:t>
            </a:r>
            <a:r>
              <a:rPr sz="1100" dirty="0">
                <a:latin typeface="Calibri"/>
                <a:cs typeface="Calibri"/>
              </a:rPr>
              <a:t>by</a:t>
            </a:r>
            <a:r>
              <a:rPr sz="1100" spc="215" dirty="0">
                <a:latin typeface="Calibri"/>
                <a:cs typeface="Calibri"/>
              </a:rPr>
              <a:t> </a:t>
            </a:r>
            <a:r>
              <a:rPr sz="1100" dirty="0">
                <a:latin typeface="Calibri"/>
                <a:cs typeface="Calibri"/>
              </a:rPr>
              <a:t>including</a:t>
            </a:r>
            <a:r>
              <a:rPr sz="1100" spc="200" dirty="0">
                <a:latin typeface="Calibri"/>
                <a:cs typeface="Calibri"/>
              </a:rPr>
              <a:t> </a:t>
            </a:r>
            <a:r>
              <a:rPr sz="1100" spc="-10" dirty="0">
                <a:latin typeface="Calibri"/>
                <a:cs typeface="Calibri"/>
              </a:rPr>
              <a:t>transformations;</a:t>
            </a:r>
            <a:endParaRPr sz="1100" dirty="0">
              <a:latin typeface="Calibri"/>
              <a:cs typeface="Calibri"/>
            </a:endParaRPr>
          </a:p>
        </p:txBody>
      </p:sp>
      <p:sp>
        <p:nvSpPr>
          <p:cNvPr id="4" name="object 4"/>
          <p:cNvSpPr txBox="1"/>
          <p:nvPr/>
        </p:nvSpPr>
        <p:spPr>
          <a:xfrm>
            <a:off x="1008570" y="950034"/>
            <a:ext cx="1229360" cy="147320"/>
          </a:xfrm>
          <a:prstGeom prst="rect">
            <a:avLst/>
          </a:prstGeom>
        </p:spPr>
        <p:txBody>
          <a:bodyPr vert="horz" wrap="square" lIns="0" tIns="12065" rIns="0" bIns="0" rtlCol="0">
            <a:spAutoFit/>
          </a:bodyPr>
          <a:lstStyle/>
          <a:p>
            <a:pPr marL="12700">
              <a:lnSpc>
                <a:spcPct val="100000"/>
              </a:lnSpc>
              <a:spcBef>
                <a:spcPts val="95"/>
              </a:spcBef>
              <a:tabLst>
                <a:tab pos="282575" algn="l"/>
                <a:tab pos="1162685" algn="l"/>
              </a:tabLst>
            </a:pPr>
            <a:r>
              <a:rPr sz="800" spc="-50" dirty="0">
                <a:latin typeface="Calibri"/>
                <a:cs typeface="Calibri"/>
              </a:rPr>
              <a:t>1</a:t>
            </a:r>
            <a:r>
              <a:rPr sz="800" dirty="0">
                <a:latin typeface="Calibri"/>
                <a:cs typeface="Calibri"/>
              </a:rPr>
              <a:t>	</a:t>
            </a:r>
            <a:r>
              <a:rPr sz="800" spc="-50" dirty="0">
                <a:latin typeface="Calibri"/>
                <a:cs typeface="Calibri"/>
              </a:rPr>
              <a:t>1</a:t>
            </a:r>
            <a:r>
              <a:rPr sz="800" dirty="0">
                <a:latin typeface="Calibri"/>
                <a:cs typeface="Calibri"/>
              </a:rPr>
              <a:t>	</a:t>
            </a:r>
            <a:r>
              <a:rPr sz="800" spc="-50" dirty="0">
                <a:latin typeface="Calibri"/>
                <a:cs typeface="Calibri"/>
              </a:rPr>
              <a:t>2</a:t>
            </a:r>
            <a:endParaRPr sz="800">
              <a:latin typeface="Calibri"/>
              <a:cs typeface="Calibri"/>
            </a:endParaRPr>
          </a:p>
        </p:txBody>
      </p:sp>
      <p:sp>
        <p:nvSpPr>
          <p:cNvPr id="5" name="object 5"/>
          <p:cNvSpPr txBox="1"/>
          <p:nvPr/>
        </p:nvSpPr>
        <p:spPr>
          <a:xfrm>
            <a:off x="598995" y="875587"/>
            <a:ext cx="3306255" cy="180819"/>
          </a:xfrm>
          <a:prstGeom prst="rect">
            <a:avLst/>
          </a:prstGeom>
        </p:spPr>
        <p:txBody>
          <a:bodyPr vert="horz" wrap="square" lIns="0" tIns="11430" rIns="0" bIns="0" rtlCol="0">
            <a:spAutoFit/>
          </a:bodyPr>
          <a:lstStyle/>
          <a:p>
            <a:pPr marL="38100">
              <a:lnSpc>
                <a:spcPct val="100000"/>
              </a:lnSpc>
              <a:spcBef>
                <a:spcPts val="90"/>
              </a:spcBef>
            </a:pPr>
            <a:r>
              <a:rPr sz="1100" dirty="0">
                <a:latin typeface="Calibri"/>
                <a:cs typeface="Calibri"/>
              </a:rPr>
              <a:t>e.g.</a:t>
            </a:r>
            <a:r>
              <a:rPr sz="1100" spc="260" dirty="0">
                <a:latin typeface="Calibri"/>
                <a:cs typeface="Calibri"/>
              </a:rPr>
              <a:t> </a:t>
            </a:r>
            <a:r>
              <a:rPr sz="1100" i="1" spc="165" dirty="0">
                <a:latin typeface="Calibri"/>
                <a:cs typeface="Calibri"/>
              </a:rPr>
              <a:t>X</a:t>
            </a:r>
            <a:r>
              <a:rPr sz="1200" spc="247" baseline="27777" dirty="0">
                <a:latin typeface="Calibri"/>
                <a:cs typeface="Calibri"/>
              </a:rPr>
              <a:t>2</a:t>
            </a:r>
            <a:r>
              <a:rPr sz="1100" spc="165" dirty="0">
                <a:latin typeface="Calibri"/>
                <a:cs typeface="Calibri"/>
              </a:rPr>
              <a:t>,</a:t>
            </a:r>
            <a:r>
              <a:rPr sz="1100" spc="135" dirty="0">
                <a:latin typeface="Calibri"/>
                <a:cs typeface="Calibri"/>
              </a:rPr>
              <a:t> </a:t>
            </a:r>
            <a:r>
              <a:rPr sz="1100" i="1" spc="165" dirty="0">
                <a:latin typeface="Calibri"/>
                <a:cs typeface="Calibri"/>
              </a:rPr>
              <a:t>X</a:t>
            </a:r>
            <a:r>
              <a:rPr sz="1200" spc="247" baseline="27777" dirty="0">
                <a:latin typeface="Calibri"/>
                <a:cs typeface="Calibri"/>
              </a:rPr>
              <a:t>3</a:t>
            </a:r>
            <a:r>
              <a:rPr sz="1100" spc="165" dirty="0">
                <a:latin typeface="Calibri"/>
                <a:cs typeface="Calibri"/>
              </a:rPr>
              <a:t>,</a:t>
            </a:r>
            <a:r>
              <a:rPr sz="1100" spc="130" dirty="0">
                <a:latin typeface="Calibri"/>
                <a:cs typeface="Calibri"/>
              </a:rPr>
              <a:t> </a:t>
            </a:r>
            <a:r>
              <a:rPr sz="1100" i="1" spc="160" dirty="0">
                <a:latin typeface="Calibri"/>
                <a:cs typeface="Calibri"/>
              </a:rPr>
              <a:t>X</a:t>
            </a:r>
            <a:r>
              <a:rPr sz="1200" spc="240" baseline="-10416" dirty="0">
                <a:latin typeface="Calibri"/>
                <a:cs typeface="Calibri"/>
              </a:rPr>
              <a:t>1</a:t>
            </a:r>
            <a:r>
              <a:rPr sz="1100" i="1" spc="160" dirty="0">
                <a:latin typeface="Calibri"/>
                <a:cs typeface="Calibri"/>
              </a:rPr>
              <a:t>X</a:t>
            </a:r>
            <a:r>
              <a:rPr sz="1200" spc="240" baseline="-10416" dirty="0">
                <a:latin typeface="Calibri"/>
                <a:cs typeface="Calibri"/>
              </a:rPr>
              <a:t>2</a:t>
            </a:r>
            <a:r>
              <a:rPr sz="1100" spc="160" dirty="0">
                <a:latin typeface="Calibri"/>
                <a:cs typeface="Calibri"/>
              </a:rPr>
              <a:t>,</a:t>
            </a:r>
            <a:r>
              <a:rPr sz="1100" spc="135" dirty="0">
                <a:latin typeface="Calibri"/>
                <a:cs typeface="Calibri"/>
              </a:rPr>
              <a:t> </a:t>
            </a:r>
            <a:r>
              <a:rPr sz="1100" i="1" spc="155" dirty="0">
                <a:latin typeface="Calibri"/>
                <a:cs typeface="Calibri"/>
              </a:rPr>
              <a:t>X</a:t>
            </a:r>
            <a:r>
              <a:rPr sz="1200" spc="232" baseline="-10416" dirty="0">
                <a:latin typeface="Calibri"/>
                <a:cs typeface="Calibri"/>
              </a:rPr>
              <a:t>1</a:t>
            </a:r>
            <a:r>
              <a:rPr sz="1100" i="1" spc="155" dirty="0">
                <a:latin typeface="Calibri"/>
                <a:cs typeface="Calibri"/>
              </a:rPr>
              <a:t>X</a:t>
            </a:r>
            <a:r>
              <a:rPr sz="1200" spc="232" baseline="27777" dirty="0">
                <a:latin typeface="Calibri"/>
                <a:cs typeface="Calibri"/>
              </a:rPr>
              <a:t>2</a:t>
            </a:r>
            <a:r>
              <a:rPr sz="1100" spc="155" dirty="0">
                <a:latin typeface="Calibri"/>
                <a:cs typeface="Calibri"/>
              </a:rPr>
              <a:t>,</a:t>
            </a:r>
            <a:r>
              <a:rPr sz="1100" i="1" spc="155" dirty="0">
                <a:latin typeface="Calibri"/>
                <a:cs typeface="Calibri"/>
              </a:rPr>
              <a:t>.</a:t>
            </a:r>
            <a:r>
              <a:rPr sz="1100" i="1" spc="-60" dirty="0">
                <a:latin typeface="Calibri"/>
                <a:cs typeface="Calibri"/>
              </a:rPr>
              <a:t> </a:t>
            </a:r>
            <a:r>
              <a:rPr sz="1100" i="1" dirty="0">
                <a:latin typeface="Calibri"/>
                <a:cs typeface="Calibri"/>
              </a:rPr>
              <a:t>.</a:t>
            </a:r>
            <a:r>
              <a:rPr sz="1100" i="1" spc="-60" dirty="0">
                <a:latin typeface="Calibri"/>
                <a:cs typeface="Calibri"/>
              </a:rPr>
              <a:t> </a:t>
            </a:r>
            <a:r>
              <a:rPr sz="1100" i="1" dirty="0">
                <a:latin typeface="Calibri"/>
                <a:cs typeface="Calibri"/>
              </a:rPr>
              <a:t>.</a:t>
            </a:r>
            <a:r>
              <a:rPr sz="1100" dirty="0">
                <a:latin typeface="Calibri"/>
                <a:cs typeface="Calibri"/>
              </a:rPr>
              <a:t>.</a:t>
            </a:r>
            <a:r>
              <a:rPr sz="1100" spc="260" dirty="0">
                <a:latin typeface="Calibri"/>
                <a:cs typeface="Calibri"/>
              </a:rPr>
              <a:t> </a:t>
            </a:r>
            <a:r>
              <a:rPr sz="1100" dirty="0">
                <a:latin typeface="Calibri"/>
                <a:cs typeface="Calibri"/>
              </a:rPr>
              <a:t>Hence</a:t>
            </a:r>
            <a:r>
              <a:rPr sz="1100" spc="135" dirty="0">
                <a:latin typeface="Calibri"/>
                <a:cs typeface="Calibri"/>
              </a:rPr>
              <a:t> </a:t>
            </a:r>
            <a:r>
              <a:rPr sz="1100" dirty="0">
                <a:latin typeface="Calibri"/>
                <a:cs typeface="Calibri"/>
              </a:rPr>
              <a:t>go</a:t>
            </a:r>
            <a:r>
              <a:rPr sz="1100" spc="130" dirty="0">
                <a:latin typeface="Calibri"/>
                <a:cs typeface="Calibri"/>
              </a:rPr>
              <a:t> </a:t>
            </a:r>
            <a:r>
              <a:rPr sz="1100" dirty="0">
                <a:latin typeface="Calibri"/>
                <a:cs typeface="Calibri"/>
              </a:rPr>
              <a:t>from</a:t>
            </a:r>
            <a:r>
              <a:rPr sz="1100" spc="130" dirty="0">
                <a:latin typeface="Calibri"/>
                <a:cs typeface="Calibri"/>
              </a:rPr>
              <a:t> </a:t>
            </a:r>
            <a:r>
              <a:rPr sz="1100" spc="-50" dirty="0">
                <a:latin typeface="Calibri"/>
                <a:cs typeface="Calibri"/>
              </a:rPr>
              <a:t>a</a:t>
            </a:r>
            <a:endParaRPr sz="1100" dirty="0">
              <a:latin typeface="Calibri"/>
              <a:cs typeface="Calibri"/>
            </a:endParaRPr>
          </a:p>
        </p:txBody>
      </p:sp>
      <p:sp>
        <p:nvSpPr>
          <p:cNvPr id="6" name="object 6"/>
          <p:cNvSpPr txBox="1"/>
          <p:nvPr/>
        </p:nvSpPr>
        <p:spPr>
          <a:xfrm>
            <a:off x="552450" y="1074539"/>
            <a:ext cx="3870592" cy="828040"/>
          </a:xfrm>
          <a:prstGeom prst="rect">
            <a:avLst/>
          </a:prstGeom>
        </p:spPr>
        <p:txBody>
          <a:bodyPr vert="horz" wrap="square" lIns="0" tIns="55244" rIns="0" bIns="0" rtlCol="0">
            <a:spAutoFit/>
          </a:bodyPr>
          <a:lstStyle/>
          <a:p>
            <a:pPr marL="144780">
              <a:lnSpc>
                <a:spcPct val="100000"/>
              </a:lnSpc>
              <a:spcBef>
                <a:spcPts val="434"/>
              </a:spcBef>
            </a:pPr>
            <a:r>
              <a:rPr sz="1100" i="1" dirty="0">
                <a:latin typeface="Calibri"/>
                <a:cs typeface="Calibri"/>
              </a:rPr>
              <a:t>p</a:t>
            </a:r>
            <a:r>
              <a:rPr sz="1100" dirty="0">
                <a:latin typeface="Calibri"/>
                <a:cs typeface="Calibri"/>
              </a:rPr>
              <a:t>-dimensional</a:t>
            </a:r>
            <a:r>
              <a:rPr sz="1100" spc="160" dirty="0">
                <a:latin typeface="Calibri"/>
                <a:cs typeface="Calibri"/>
              </a:rPr>
              <a:t> </a:t>
            </a:r>
            <a:r>
              <a:rPr sz="1100" dirty="0">
                <a:latin typeface="Calibri"/>
                <a:cs typeface="Calibri"/>
              </a:rPr>
              <a:t>space</a:t>
            </a:r>
            <a:r>
              <a:rPr sz="1100" spc="165" dirty="0">
                <a:latin typeface="Calibri"/>
                <a:cs typeface="Calibri"/>
              </a:rPr>
              <a:t> </a:t>
            </a:r>
            <a:r>
              <a:rPr sz="1100" dirty="0">
                <a:latin typeface="Calibri"/>
                <a:cs typeface="Calibri"/>
              </a:rPr>
              <a:t>to</a:t>
            </a:r>
            <a:r>
              <a:rPr sz="1100" spc="155" dirty="0">
                <a:latin typeface="Calibri"/>
                <a:cs typeface="Calibri"/>
              </a:rPr>
              <a:t> </a:t>
            </a:r>
            <a:r>
              <a:rPr sz="1100" dirty="0">
                <a:latin typeface="Calibri"/>
                <a:cs typeface="Calibri"/>
              </a:rPr>
              <a:t>a</a:t>
            </a:r>
            <a:r>
              <a:rPr sz="1100" spc="155" dirty="0">
                <a:latin typeface="Calibri"/>
                <a:cs typeface="Calibri"/>
              </a:rPr>
              <a:t> </a:t>
            </a:r>
            <a:r>
              <a:rPr sz="1100" i="1" spc="110" dirty="0">
                <a:latin typeface="Calibri"/>
                <a:cs typeface="Calibri"/>
              </a:rPr>
              <a:t>M</a:t>
            </a:r>
            <a:r>
              <a:rPr sz="1100" i="1" spc="225" dirty="0">
                <a:latin typeface="Calibri"/>
                <a:cs typeface="Calibri"/>
              </a:rPr>
              <a:t> </a:t>
            </a:r>
            <a:r>
              <a:rPr sz="1100" i="1" spc="295" dirty="0">
                <a:latin typeface="Calibri"/>
                <a:cs typeface="Calibri"/>
              </a:rPr>
              <a:t>&gt;</a:t>
            </a:r>
            <a:r>
              <a:rPr sz="1100" i="1" spc="95" dirty="0">
                <a:latin typeface="Calibri"/>
                <a:cs typeface="Calibri"/>
              </a:rPr>
              <a:t> </a:t>
            </a:r>
            <a:r>
              <a:rPr sz="1100" i="1" dirty="0">
                <a:latin typeface="Calibri"/>
                <a:cs typeface="Calibri"/>
              </a:rPr>
              <a:t>p</a:t>
            </a:r>
            <a:r>
              <a:rPr sz="1100" i="1" spc="160" dirty="0">
                <a:latin typeface="Calibri"/>
                <a:cs typeface="Calibri"/>
              </a:rPr>
              <a:t> </a:t>
            </a:r>
            <a:r>
              <a:rPr sz="1100" dirty="0">
                <a:latin typeface="Calibri"/>
                <a:cs typeface="Calibri"/>
              </a:rPr>
              <a:t>dimensional</a:t>
            </a:r>
            <a:r>
              <a:rPr sz="1100" spc="160" dirty="0">
                <a:latin typeface="Calibri"/>
                <a:cs typeface="Calibri"/>
              </a:rPr>
              <a:t> </a:t>
            </a:r>
            <a:r>
              <a:rPr sz="1100" spc="-10" dirty="0">
                <a:latin typeface="Calibri"/>
                <a:cs typeface="Calibri"/>
              </a:rPr>
              <a:t>space.</a:t>
            </a:r>
            <a:endParaRPr sz="1100" dirty="0">
              <a:latin typeface="Calibri"/>
              <a:cs typeface="Calibri"/>
            </a:endParaRPr>
          </a:p>
          <a:p>
            <a:pPr marL="146050" indent="-133350">
              <a:lnSpc>
                <a:spcPct val="100000"/>
              </a:lnSpc>
              <a:spcBef>
                <a:spcPts val="334"/>
              </a:spcBef>
              <a:buClr>
                <a:srgbClr val="3333B2"/>
              </a:buClr>
              <a:buSzPct val="90909"/>
              <a:buFont typeface="Cambria"/>
              <a:buChar char="•"/>
              <a:tabLst>
                <a:tab pos="146050" algn="l"/>
              </a:tabLst>
            </a:pPr>
            <a:r>
              <a:rPr sz="1100" spc="105" dirty="0">
                <a:latin typeface="Calibri"/>
                <a:cs typeface="Calibri"/>
              </a:rPr>
              <a:t>Fit</a:t>
            </a:r>
            <a:r>
              <a:rPr sz="1100" spc="190" dirty="0">
                <a:latin typeface="Calibri"/>
                <a:cs typeface="Calibri"/>
              </a:rPr>
              <a:t> </a:t>
            </a:r>
            <a:r>
              <a:rPr sz="1100" dirty="0">
                <a:latin typeface="Calibri"/>
                <a:cs typeface="Calibri"/>
              </a:rPr>
              <a:t>a</a:t>
            </a:r>
            <a:r>
              <a:rPr sz="1100" spc="190" dirty="0">
                <a:latin typeface="Calibri"/>
                <a:cs typeface="Calibri"/>
              </a:rPr>
              <a:t> </a:t>
            </a:r>
            <a:r>
              <a:rPr sz="1100" dirty="0">
                <a:latin typeface="Calibri"/>
                <a:cs typeface="Calibri"/>
              </a:rPr>
              <a:t>support-vector</a:t>
            </a:r>
            <a:r>
              <a:rPr sz="1100" spc="190" dirty="0">
                <a:latin typeface="Calibri"/>
                <a:cs typeface="Calibri"/>
              </a:rPr>
              <a:t> </a:t>
            </a:r>
            <a:r>
              <a:rPr sz="1100" dirty="0">
                <a:latin typeface="Calibri"/>
                <a:cs typeface="Calibri"/>
              </a:rPr>
              <a:t>classifier</a:t>
            </a:r>
            <a:r>
              <a:rPr sz="1100" spc="195" dirty="0">
                <a:latin typeface="Calibri"/>
                <a:cs typeface="Calibri"/>
              </a:rPr>
              <a:t> </a:t>
            </a:r>
            <a:r>
              <a:rPr sz="1100" dirty="0">
                <a:latin typeface="Calibri"/>
                <a:cs typeface="Calibri"/>
              </a:rPr>
              <a:t>in</a:t>
            </a:r>
            <a:r>
              <a:rPr sz="1100" spc="190" dirty="0">
                <a:latin typeface="Calibri"/>
                <a:cs typeface="Calibri"/>
              </a:rPr>
              <a:t> </a:t>
            </a:r>
            <a:r>
              <a:rPr sz="1100" dirty="0">
                <a:latin typeface="Calibri"/>
                <a:cs typeface="Calibri"/>
              </a:rPr>
              <a:t>the</a:t>
            </a:r>
            <a:r>
              <a:rPr sz="1100" spc="190" dirty="0">
                <a:latin typeface="Calibri"/>
                <a:cs typeface="Calibri"/>
              </a:rPr>
              <a:t> </a:t>
            </a:r>
            <a:r>
              <a:rPr sz="1100" dirty="0">
                <a:latin typeface="Calibri"/>
                <a:cs typeface="Calibri"/>
              </a:rPr>
              <a:t>enlarged</a:t>
            </a:r>
            <a:r>
              <a:rPr sz="1100" spc="195" dirty="0">
                <a:latin typeface="Calibri"/>
                <a:cs typeface="Calibri"/>
              </a:rPr>
              <a:t> </a:t>
            </a:r>
            <a:r>
              <a:rPr sz="1100" spc="-10" dirty="0">
                <a:latin typeface="Calibri"/>
                <a:cs typeface="Calibri"/>
              </a:rPr>
              <a:t>space.</a:t>
            </a:r>
            <a:endParaRPr sz="1100" dirty="0">
              <a:latin typeface="Calibri"/>
              <a:cs typeface="Calibri"/>
            </a:endParaRPr>
          </a:p>
          <a:p>
            <a:pPr marL="144780" marR="5080" indent="-132715">
              <a:lnSpc>
                <a:spcPct val="102600"/>
              </a:lnSpc>
              <a:spcBef>
                <a:spcPts val="295"/>
              </a:spcBef>
              <a:buClr>
                <a:srgbClr val="3333B2"/>
              </a:buClr>
              <a:buSzPct val="90909"/>
              <a:buFont typeface="Cambria"/>
              <a:buChar char="•"/>
              <a:tabLst>
                <a:tab pos="144780" algn="l"/>
              </a:tabLst>
            </a:pPr>
            <a:r>
              <a:rPr sz="1100" spc="80" dirty="0">
                <a:latin typeface="Calibri"/>
                <a:cs typeface="Calibri"/>
              </a:rPr>
              <a:t>This</a:t>
            </a:r>
            <a:r>
              <a:rPr sz="1100" spc="210" dirty="0">
                <a:latin typeface="Calibri"/>
                <a:cs typeface="Calibri"/>
              </a:rPr>
              <a:t> </a:t>
            </a:r>
            <a:r>
              <a:rPr sz="1100" dirty="0">
                <a:latin typeface="Calibri"/>
                <a:cs typeface="Calibri"/>
              </a:rPr>
              <a:t>results</a:t>
            </a:r>
            <a:r>
              <a:rPr sz="1100" spc="215" dirty="0">
                <a:latin typeface="Calibri"/>
                <a:cs typeface="Calibri"/>
              </a:rPr>
              <a:t> </a:t>
            </a:r>
            <a:r>
              <a:rPr sz="1100" dirty="0">
                <a:latin typeface="Calibri"/>
                <a:cs typeface="Calibri"/>
              </a:rPr>
              <a:t>in</a:t>
            </a:r>
            <a:r>
              <a:rPr sz="1100" spc="215" dirty="0">
                <a:latin typeface="Calibri"/>
                <a:cs typeface="Calibri"/>
              </a:rPr>
              <a:t> </a:t>
            </a:r>
            <a:r>
              <a:rPr sz="1100" dirty="0">
                <a:latin typeface="Calibri"/>
                <a:cs typeface="Calibri"/>
              </a:rPr>
              <a:t>non-linear</a:t>
            </a:r>
            <a:r>
              <a:rPr sz="1100" spc="210" dirty="0">
                <a:latin typeface="Calibri"/>
                <a:cs typeface="Calibri"/>
              </a:rPr>
              <a:t> </a:t>
            </a:r>
            <a:r>
              <a:rPr sz="1100" dirty="0">
                <a:latin typeface="Calibri"/>
                <a:cs typeface="Calibri"/>
              </a:rPr>
              <a:t>decision</a:t>
            </a:r>
            <a:r>
              <a:rPr sz="1100" spc="215" dirty="0">
                <a:latin typeface="Calibri"/>
                <a:cs typeface="Calibri"/>
              </a:rPr>
              <a:t> </a:t>
            </a:r>
            <a:r>
              <a:rPr sz="1100" dirty="0">
                <a:latin typeface="Calibri"/>
                <a:cs typeface="Calibri"/>
              </a:rPr>
              <a:t>boundaries</a:t>
            </a:r>
            <a:r>
              <a:rPr sz="1100" spc="215" dirty="0">
                <a:latin typeface="Calibri"/>
                <a:cs typeface="Calibri"/>
              </a:rPr>
              <a:t> </a:t>
            </a:r>
            <a:r>
              <a:rPr sz="1100" dirty="0">
                <a:latin typeface="Calibri"/>
                <a:cs typeface="Calibri"/>
              </a:rPr>
              <a:t>in</a:t>
            </a:r>
            <a:r>
              <a:rPr sz="1100" spc="215" dirty="0">
                <a:latin typeface="Calibri"/>
                <a:cs typeface="Calibri"/>
              </a:rPr>
              <a:t> </a:t>
            </a:r>
            <a:r>
              <a:rPr sz="1100" spc="-25" dirty="0">
                <a:latin typeface="Calibri"/>
                <a:cs typeface="Calibri"/>
              </a:rPr>
              <a:t>the </a:t>
            </a:r>
            <a:r>
              <a:rPr sz="1100" dirty="0">
                <a:latin typeface="Calibri"/>
                <a:cs typeface="Calibri"/>
              </a:rPr>
              <a:t>original</a:t>
            </a:r>
            <a:r>
              <a:rPr sz="1100" spc="345" dirty="0">
                <a:latin typeface="Calibri"/>
                <a:cs typeface="Calibri"/>
              </a:rPr>
              <a:t> </a:t>
            </a:r>
            <a:r>
              <a:rPr sz="1100" spc="-10" dirty="0">
                <a:latin typeface="Calibri"/>
                <a:cs typeface="Calibri"/>
              </a:rPr>
              <a:t>space.</a:t>
            </a:r>
            <a:endParaRPr sz="1100" dirty="0">
              <a:latin typeface="Calibri"/>
              <a:cs typeface="Calibri"/>
            </a:endParaRPr>
          </a:p>
        </p:txBody>
      </p:sp>
      <p:sp>
        <p:nvSpPr>
          <p:cNvPr id="7" name="object 7"/>
          <p:cNvSpPr txBox="1"/>
          <p:nvPr/>
        </p:nvSpPr>
        <p:spPr>
          <a:xfrm>
            <a:off x="321894" y="1887790"/>
            <a:ext cx="3907790" cy="191770"/>
          </a:xfrm>
          <a:prstGeom prst="rect">
            <a:avLst/>
          </a:prstGeom>
        </p:spPr>
        <p:txBody>
          <a:bodyPr vert="horz" wrap="square" lIns="0" tIns="11430" rIns="0" bIns="0" rtlCol="0">
            <a:spAutoFit/>
          </a:bodyPr>
          <a:lstStyle/>
          <a:p>
            <a:pPr marL="38100">
              <a:lnSpc>
                <a:spcPct val="100000"/>
              </a:lnSpc>
              <a:spcBef>
                <a:spcPts val="90"/>
              </a:spcBef>
            </a:pPr>
            <a:r>
              <a:rPr sz="1100" dirty="0">
                <a:latin typeface="Calibri"/>
                <a:cs typeface="Calibri"/>
              </a:rPr>
              <a:t>Example:</a:t>
            </a:r>
            <a:r>
              <a:rPr sz="1100" spc="290" dirty="0">
                <a:latin typeface="Calibri"/>
                <a:cs typeface="Calibri"/>
              </a:rPr>
              <a:t> </a:t>
            </a:r>
            <a:r>
              <a:rPr sz="1100" dirty="0">
                <a:latin typeface="Calibri"/>
                <a:cs typeface="Calibri"/>
              </a:rPr>
              <a:t>Suppose</a:t>
            </a:r>
            <a:r>
              <a:rPr sz="1100" spc="160" dirty="0">
                <a:latin typeface="Calibri"/>
                <a:cs typeface="Calibri"/>
              </a:rPr>
              <a:t> </a:t>
            </a:r>
            <a:r>
              <a:rPr sz="1100" dirty="0">
                <a:latin typeface="Calibri"/>
                <a:cs typeface="Calibri"/>
              </a:rPr>
              <a:t>we</a:t>
            </a:r>
            <a:r>
              <a:rPr sz="1100" spc="160" dirty="0">
                <a:latin typeface="Calibri"/>
                <a:cs typeface="Calibri"/>
              </a:rPr>
              <a:t> </a:t>
            </a:r>
            <a:r>
              <a:rPr sz="1100" dirty="0">
                <a:latin typeface="Calibri"/>
                <a:cs typeface="Calibri"/>
              </a:rPr>
              <a:t>use</a:t>
            </a:r>
            <a:r>
              <a:rPr sz="1100" spc="160" dirty="0">
                <a:latin typeface="Calibri"/>
                <a:cs typeface="Calibri"/>
              </a:rPr>
              <a:t> </a:t>
            </a:r>
            <a:r>
              <a:rPr sz="1100" spc="125" dirty="0">
                <a:latin typeface="Calibri"/>
                <a:cs typeface="Calibri"/>
              </a:rPr>
              <a:t>(</a:t>
            </a:r>
            <a:r>
              <a:rPr sz="1100" i="1" spc="125" dirty="0">
                <a:latin typeface="Calibri"/>
                <a:cs typeface="Calibri"/>
              </a:rPr>
              <a:t>X</a:t>
            </a:r>
            <a:r>
              <a:rPr sz="1200" spc="187" baseline="-10416" dirty="0">
                <a:latin typeface="Calibri"/>
                <a:cs typeface="Calibri"/>
              </a:rPr>
              <a:t>1</a:t>
            </a:r>
            <a:r>
              <a:rPr sz="1100" i="1" spc="125" dirty="0">
                <a:latin typeface="Calibri"/>
                <a:cs typeface="Calibri"/>
              </a:rPr>
              <a:t>,</a:t>
            </a:r>
            <a:r>
              <a:rPr sz="1100" i="1" spc="295" dirty="0">
                <a:latin typeface="Calibri"/>
                <a:cs typeface="Calibri"/>
              </a:rPr>
              <a:t> </a:t>
            </a:r>
            <a:r>
              <a:rPr sz="1100" i="1" spc="140" dirty="0">
                <a:latin typeface="Calibri"/>
                <a:cs typeface="Calibri"/>
              </a:rPr>
              <a:t>X</a:t>
            </a:r>
            <a:r>
              <a:rPr sz="1200" spc="209" baseline="-10416" dirty="0">
                <a:latin typeface="Calibri"/>
                <a:cs typeface="Calibri"/>
              </a:rPr>
              <a:t>2</a:t>
            </a:r>
            <a:r>
              <a:rPr sz="1100" i="1" spc="140" dirty="0">
                <a:latin typeface="Calibri"/>
                <a:cs typeface="Calibri"/>
              </a:rPr>
              <a:t>,</a:t>
            </a:r>
            <a:r>
              <a:rPr sz="1100" i="1" spc="295" dirty="0">
                <a:latin typeface="Calibri"/>
                <a:cs typeface="Calibri"/>
              </a:rPr>
              <a:t> </a:t>
            </a:r>
            <a:r>
              <a:rPr sz="1100" i="1" spc="165" dirty="0">
                <a:latin typeface="Calibri"/>
                <a:cs typeface="Calibri"/>
              </a:rPr>
              <a:t>X</a:t>
            </a:r>
            <a:r>
              <a:rPr sz="1200" spc="247" baseline="27777" dirty="0">
                <a:latin typeface="Calibri"/>
                <a:cs typeface="Calibri"/>
              </a:rPr>
              <a:t>2</a:t>
            </a:r>
            <a:r>
              <a:rPr sz="1100" i="1" spc="165" dirty="0">
                <a:latin typeface="Calibri"/>
                <a:cs typeface="Calibri"/>
              </a:rPr>
              <a:t>,</a:t>
            </a:r>
            <a:r>
              <a:rPr sz="1100" i="1" spc="295" dirty="0">
                <a:latin typeface="Calibri"/>
                <a:cs typeface="Calibri"/>
              </a:rPr>
              <a:t> </a:t>
            </a:r>
            <a:r>
              <a:rPr sz="1100" i="1" spc="165" dirty="0">
                <a:latin typeface="Calibri"/>
                <a:cs typeface="Calibri"/>
              </a:rPr>
              <a:t>X</a:t>
            </a:r>
            <a:r>
              <a:rPr sz="1200" spc="247" baseline="27777" dirty="0">
                <a:latin typeface="Calibri"/>
                <a:cs typeface="Calibri"/>
              </a:rPr>
              <a:t>2</a:t>
            </a:r>
            <a:r>
              <a:rPr sz="1100" i="1" spc="165" dirty="0">
                <a:latin typeface="Calibri"/>
                <a:cs typeface="Calibri"/>
              </a:rPr>
              <a:t>,</a:t>
            </a:r>
            <a:r>
              <a:rPr sz="1100" i="1" spc="295" dirty="0">
                <a:latin typeface="Calibri"/>
                <a:cs typeface="Calibri"/>
              </a:rPr>
              <a:t> </a:t>
            </a:r>
            <a:r>
              <a:rPr sz="1100" i="1" spc="175" dirty="0">
                <a:latin typeface="Calibri"/>
                <a:cs typeface="Calibri"/>
              </a:rPr>
              <a:t>X</a:t>
            </a:r>
            <a:r>
              <a:rPr sz="1200" spc="262" baseline="-10416" dirty="0">
                <a:latin typeface="Calibri"/>
                <a:cs typeface="Calibri"/>
              </a:rPr>
              <a:t>1</a:t>
            </a:r>
            <a:r>
              <a:rPr sz="1100" i="1" spc="175" dirty="0">
                <a:latin typeface="Calibri"/>
                <a:cs typeface="Calibri"/>
              </a:rPr>
              <a:t>X</a:t>
            </a:r>
            <a:r>
              <a:rPr sz="1200" spc="262" baseline="-10416" dirty="0">
                <a:latin typeface="Calibri"/>
                <a:cs typeface="Calibri"/>
              </a:rPr>
              <a:t>2</a:t>
            </a:r>
            <a:r>
              <a:rPr sz="1100" spc="175" dirty="0">
                <a:latin typeface="Calibri"/>
                <a:cs typeface="Calibri"/>
              </a:rPr>
              <a:t>)</a:t>
            </a:r>
            <a:r>
              <a:rPr sz="1100" spc="160" dirty="0">
                <a:latin typeface="Calibri"/>
                <a:cs typeface="Calibri"/>
              </a:rPr>
              <a:t> </a:t>
            </a:r>
            <a:r>
              <a:rPr sz="1100" dirty="0">
                <a:latin typeface="Calibri"/>
                <a:cs typeface="Calibri"/>
              </a:rPr>
              <a:t>instead</a:t>
            </a:r>
            <a:r>
              <a:rPr sz="1100" spc="160" dirty="0">
                <a:latin typeface="Calibri"/>
                <a:cs typeface="Calibri"/>
              </a:rPr>
              <a:t> </a:t>
            </a:r>
            <a:r>
              <a:rPr sz="1100" spc="-25" dirty="0">
                <a:latin typeface="Calibri"/>
                <a:cs typeface="Calibri"/>
              </a:rPr>
              <a:t>of</a:t>
            </a:r>
            <a:endParaRPr sz="1100">
              <a:latin typeface="Calibri"/>
              <a:cs typeface="Calibri"/>
            </a:endParaRPr>
          </a:p>
        </p:txBody>
      </p:sp>
      <p:sp>
        <p:nvSpPr>
          <p:cNvPr id="8" name="object 8"/>
          <p:cNvSpPr txBox="1"/>
          <p:nvPr/>
        </p:nvSpPr>
        <p:spPr>
          <a:xfrm>
            <a:off x="321894" y="1962237"/>
            <a:ext cx="3964940" cy="289560"/>
          </a:xfrm>
          <a:prstGeom prst="rect">
            <a:avLst/>
          </a:prstGeom>
        </p:spPr>
        <p:txBody>
          <a:bodyPr vert="horz" wrap="square" lIns="0" tIns="12065" rIns="0" bIns="0" rtlCol="0">
            <a:spAutoFit/>
          </a:bodyPr>
          <a:lstStyle/>
          <a:p>
            <a:pPr marL="2372360">
              <a:lnSpc>
                <a:spcPts val="860"/>
              </a:lnSpc>
              <a:spcBef>
                <a:spcPts val="95"/>
              </a:spcBef>
              <a:tabLst>
                <a:tab pos="2658110" algn="l"/>
              </a:tabLst>
            </a:pPr>
            <a:r>
              <a:rPr sz="800" spc="-50" dirty="0">
                <a:latin typeface="Calibri"/>
                <a:cs typeface="Calibri"/>
              </a:rPr>
              <a:t>1</a:t>
            </a:r>
            <a:r>
              <a:rPr sz="800" dirty="0">
                <a:latin typeface="Calibri"/>
                <a:cs typeface="Calibri"/>
              </a:rPr>
              <a:t>	</a:t>
            </a:r>
            <a:r>
              <a:rPr sz="800" spc="-50" dirty="0">
                <a:latin typeface="Calibri"/>
                <a:cs typeface="Calibri"/>
              </a:rPr>
              <a:t>2</a:t>
            </a:r>
            <a:endParaRPr sz="800" dirty="0">
              <a:latin typeface="Calibri"/>
              <a:cs typeface="Calibri"/>
            </a:endParaRPr>
          </a:p>
          <a:p>
            <a:pPr marL="38100">
              <a:lnSpc>
                <a:spcPts val="1220"/>
              </a:lnSpc>
            </a:pPr>
            <a:r>
              <a:rPr sz="1100" dirty="0">
                <a:latin typeface="Calibri"/>
                <a:cs typeface="Calibri"/>
              </a:rPr>
              <a:t>just</a:t>
            </a:r>
            <a:r>
              <a:rPr sz="1100" spc="140" dirty="0">
                <a:latin typeface="Calibri"/>
                <a:cs typeface="Calibri"/>
              </a:rPr>
              <a:t> </a:t>
            </a:r>
            <a:r>
              <a:rPr sz="1100" spc="125" dirty="0">
                <a:latin typeface="Calibri"/>
                <a:cs typeface="Calibri"/>
              </a:rPr>
              <a:t>(</a:t>
            </a:r>
            <a:r>
              <a:rPr sz="1100" i="1" spc="125" dirty="0">
                <a:latin typeface="Calibri"/>
                <a:cs typeface="Calibri"/>
              </a:rPr>
              <a:t>X</a:t>
            </a:r>
            <a:r>
              <a:rPr sz="1200" spc="187" baseline="-10416" dirty="0">
                <a:latin typeface="Calibri"/>
                <a:cs typeface="Calibri"/>
              </a:rPr>
              <a:t>1</a:t>
            </a:r>
            <a:r>
              <a:rPr sz="1100" i="1" spc="125" dirty="0">
                <a:latin typeface="Calibri"/>
                <a:cs typeface="Calibri"/>
              </a:rPr>
              <a:t>,</a:t>
            </a:r>
            <a:r>
              <a:rPr sz="1100" i="1" spc="-45" dirty="0">
                <a:latin typeface="Calibri"/>
                <a:cs typeface="Calibri"/>
              </a:rPr>
              <a:t> </a:t>
            </a:r>
            <a:r>
              <a:rPr sz="1100" i="1" spc="125" dirty="0">
                <a:latin typeface="Calibri"/>
                <a:cs typeface="Calibri"/>
              </a:rPr>
              <a:t>X</a:t>
            </a:r>
            <a:r>
              <a:rPr sz="1200" spc="187" baseline="-10416" dirty="0">
                <a:latin typeface="Calibri"/>
                <a:cs typeface="Calibri"/>
              </a:rPr>
              <a:t>2</a:t>
            </a:r>
            <a:r>
              <a:rPr sz="1100" spc="125" dirty="0">
                <a:latin typeface="Calibri"/>
                <a:cs typeface="Calibri"/>
              </a:rPr>
              <a:t>).</a:t>
            </a:r>
            <a:r>
              <a:rPr sz="1100" spc="300" dirty="0">
                <a:latin typeface="Calibri"/>
                <a:cs typeface="Calibri"/>
              </a:rPr>
              <a:t> </a:t>
            </a:r>
            <a:r>
              <a:rPr sz="1100" spc="55" dirty="0">
                <a:latin typeface="Calibri"/>
                <a:cs typeface="Calibri"/>
              </a:rPr>
              <a:t>Then</a:t>
            </a:r>
            <a:r>
              <a:rPr sz="1100" spc="140" dirty="0">
                <a:latin typeface="Calibri"/>
                <a:cs typeface="Calibri"/>
              </a:rPr>
              <a:t> </a:t>
            </a:r>
            <a:r>
              <a:rPr sz="1100" dirty="0">
                <a:latin typeface="Calibri"/>
                <a:cs typeface="Calibri"/>
              </a:rPr>
              <a:t>the</a:t>
            </a:r>
            <a:r>
              <a:rPr sz="1100" spc="145" dirty="0">
                <a:latin typeface="Calibri"/>
                <a:cs typeface="Calibri"/>
              </a:rPr>
              <a:t> </a:t>
            </a:r>
            <a:r>
              <a:rPr sz="1100" dirty="0">
                <a:latin typeface="Calibri"/>
                <a:cs typeface="Calibri"/>
              </a:rPr>
              <a:t>decision</a:t>
            </a:r>
            <a:r>
              <a:rPr sz="1100" spc="140" dirty="0">
                <a:latin typeface="Calibri"/>
                <a:cs typeface="Calibri"/>
              </a:rPr>
              <a:t> </a:t>
            </a:r>
            <a:r>
              <a:rPr sz="1100" dirty="0">
                <a:latin typeface="Calibri"/>
                <a:cs typeface="Calibri"/>
              </a:rPr>
              <a:t>boundary</a:t>
            </a:r>
            <a:r>
              <a:rPr sz="1100" spc="145" dirty="0">
                <a:latin typeface="Calibri"/>
                <a:cs typeface="Calibri"/>
              </a:rPr>
              <a:t> </a:t>
            </a:r>
            <a:r>
              <a:rPr sz="1100" dirty="0">
                <a:latin typeface="Calibri"/>
                <a:cs typeface="Calibri"/>
              </a:rPr>
              <a:t>would</a:t>
            </a:r>
            <a:r>
              <a:rPr sz="1100" spc="145" dirty="0">
                <a:latin typeface="Calibri"/>
                <a:cs typeface="Calibri"/>
              </a:rPr>
              <a:t> </a:t>
            </a:r>
            <a:r>
              <a:rPr sz="1100" dirty="0">
                <a:latin typeface="Calibri"/>
                <a:cs typeface="Calibri"/>
              </a:rPr>
              <a:t>be</a:t>
            </a:r>
            <a:r>
              <a:rPr sz="1100" spc="140" dirty="0">
                <a:latin typeface="Calibri"/>
                <a:cs typeface="Calibri"/>
              </a:rPr>
              <a:t> </a:t>
            </a:r>
            <a:r>
              <a:rPr sz="1100" dirty="0">
                <a:latin typeface="Calibri"/>
                <a:cs typeface="Calibri"/>
              </a:rPr>
              <a:t>of</a:t>
            </a:r>
            <a:r>
              <a:rPr sz="1100" spc="140" dirty="0">
                <a:latin typeface="Calibri"/>
                <a:cs typeface="Calibri"/>
              </a:rPr>
              <a:t> </a:t>
            </a:r>
            <a:r>
              <a:rPr sz="1100" dirty="0">
                <a:latin typeface="Calibri"/>
                <a:cs typeface="Calibri"/>
              </a:rPr>
              <a:t>the</a:t>
            </a:r>
            <a:r>
              <a:rPr sz="1100" spc="140" dirty="0">
                <a:latin typeface="Calibri"/>
                <a:cs typeface="Calibri"/>
              </a:rPr>
              <a:t> </a:t>
            </a:r>
            <a:r>
              <a:rPr sz="1100" spc="-20" dirty="0">
                <a:latin typeface="Calibri"/>
                <a:cs typeface="Calibri"/>
              </a:rPr>
              <a:t>form</a:t>
            </a:r>
            <a:endParaRPr sz="1100" dirty="0">
              <a:latin typeface="Calibri"/>
              <a:cs typeface="Calibri"/>
            </a:endParaRPr>
          </a:p>
        </p:txBody>
      </p:sp>
      <p:sp>
        <p:nvSpPr>
          <p:cNvPr id="9" name="object 9"/>
          <p:cNvSpPr txBox="1"/>
          <p:nvPr/>
        </p:nvSpPr>
        <p:spPr>
          <a:xfrm>
            <a:off x="321894" y="2371114"/>
            <a:ext cx="3964940" cy="675005"/>
          </a:xfrm>
          <a:prstGeom prst="rect">
            <a:avLst/>
          </a:prstGeom>
        </p:spPr>
        <p:txBody>
          <a:bodyPr vert="horz" wrap="square" lIns="0" tIns="11430" rIns="0" bIns="0" rtlCol="0">
            <a:spAutoFit/>
          </a:bodyPr>
          <a:lstStyle/>
          <a:p>
            <a:pPr algn="ctr">
              <a:lnSpc>
                <a:spcPts val="944"/>
              </a:lnSpc>
              <a:spcBef>
                <a:spcPts val="90"/>
              </a:spcBef>
            </a:pPr>
            <a:r>
              <a:rPr sz="1100" i="1" dirty="0">
                <a:latin typeface="Calibri"/>
                <a:cs typeface="Calibri"/>
              </a:rPr>
              <a:t>β</a:t>
            </a:r>
            <a:r>
              <a:rPr sz="1200" baseline="-10416" dirty="0">
                <a:latin typeface="Calibri"/>
                <a:cs typeface="Calibri"/>
              </a:rPr>
              <a:t>0</a:t>
            </a:r>
            <a:r>
              <a:rPr sz="1200" spc="172" baseline="-10416" dirty="0">
                <a:latin typeface="Calibri"/>
                <a:cs typeface="Calibri"/>
              </a:rPr>
              <a:t> </a:t>
            </a:r>
            <a:r>
              <a:rPr sz="1100" spc="295" dirty="0">
                <a:latin typeface="Calibri"/>
                <a:cs typeface="Calibri"/>
              </a:rPr>
              <a:t>+</a:t>
            </a:r>
            <a:r>
              <a:rPr sz="1100" dirty="0">
                <a:latin typeface="Calibri"/>
                <a:cs typeface="Calibri"/>
              </a:rPr>
              <a:t> </a:t>
            </a:r>
            <a:r>
              <a:rPr sz="1100" i="1" spc="110" dirty="0">
                <a:latin typeface="Calibri"/>
                <a:cs typeface="Calibri"/>
              </a:rPr>
              <a:t>β</a:t>
            </a:r>
            <a:r>
              <a:rPr sz="1200" spc="165" baseline="-10416" dirty="0">
                <a:latin typeface="Calibri"/>
                <a:cs typeface="Calibri"/>
              </a:rPr>
              <a:t>1</a:t>
            </a:r>
            <a:r>
              <a:rPr sz="1100" i="1" spc="110" dirty="0">
                <a:latin typeface="Calibri"/>
                <a:cs typeface="Calibri"/>
              </a:rPr>
              <a:t>X</a:t>
            </a:r>
            <a:r>
              <a:rPr sz="1200" spc="165" baseline="-10416" dirty="0">
                <a:latin typeface="Calibri"/>
                <a:cs typeface="Calibri"/>
              </a:rPr>
              <a:t>1</a:t>
            </a:r>
            <a:r>
              <a:rPr sz="1200" spc="172" baseline="-10416" dirty="0">
                <a:latin typeface="Calibri"/>
                <a:cs typeface="Calibri"/>
              </a:rPr>
              <a:t> </a:t>
            </a:r>
            <a:r>
              <a:rPr sz="1100" spc="295" dirty="0">
                <a:latin typeface="Calibri"/>
                <a:cs typeface="Calibri"/>
              </a:rPr>
              <a:t>+</a:t>
            </a:r>
            <a:r>
              <a:rPr sz="1100" dirty="0">
                <a:latin typeface="Calibri"/>
                <a:cs typeface="Calibri"/>
              </a:rPr>
              <a:t> </a:t>
            </a:r>
            <a:r>
              <a:rPr sz="1100" i="1" spc="110" dirty="0">
                <a:latin typeface="Calibri"/>
                <a:cs typeface="Calibri"/>
              </a:rPr>
              <a:t>β</a:t>
            </a:r>
            <a:r>
              <a:rPr sz="1200" spc="165" baseline="-10416" dirty="0">
                <a:latin typeface="Calibri"/>
                <a:cs typeface="Calibri"/>
              </a:rPr>
              <a:t>2</a:t>
            </a:r>
            <a:r>
              <a:rPr sz="1100" i="1" spc="110" dirty="0">
                <a:latin typeface="Calibri"/>
                <a:cs typeface="Calibri"/>
              </a:rPr>
              <a:t>X</a:t>
            </a:r>
            <a:r>
              <a:rPr sz="1200" spc="165" baseline="-10416" dirty="0">
                <a:latin typeface="Calibri"/>
                <a:cs typeface="Calibri"/>
              </a:rPr>
              <a:t>2</a:t>
            </a:r>
            <a:r>
              <a:rPr sz="1200" spc="172" baseline="-10416" dirty="0">
                <a:latin typeface="Calibri"/>
                <a:cs typeface="Calibri"/>
              </a:rPr>
              <a:t> </a:t>
            </a:r>
            <a:r>
              <a:rPr sz="1100" spc="295" dirty="0">
                <a:latin typeface="Calibri"/>
                <a:cs typeface="Calibri"/>
              </a:rPr>
              <a:t>+</a:t>
            </a:r>
            <a:r>
              <a:rPr sz="1100" dirty="0">
                <a:latin typeface="Calibri"/>
                <a:cs typeface="Calibri"/>
              </a:rPr>
              <a:t> </a:t>
            </a:r>
            <a:r>
              <a:rPr sz="1100" i="1" spc="135" dirty="0">
                <a:latin typeface="Calibri"/>
                <a:cs typeface="Calibri"/>
              </a:rPr>
              <a:t>β</a:t>
            </a:r>
            <a:r>
              <a:rPr sz="1200" spc="202" baseline="-10416" dirty="0">
                <a:latin typeface="Calibri"/>
                <a:cs typeface="Calibri"/>
              </a:rPr>
              <a:t>3</a:t>
            </a:r>
            <a:r>
              <a:rPr sz="1100" i="1" spc="135" dirty="0">
                <a:latin typeface="Calibri"/>
                <a:cs typeface="Calibri"/>
              </a:rPr>
              <a:t>X</a:t>
            </a:r>
            <a:r>
              <a:rPr sz="1200" spc="202" baseline="31250" dirty="0">
                <a:latin typeface="Calibri"/>
                <a:cs typeface="Calibri"/>
              </a:rPr>
              <a:t>2</a:t>
            </a:r>
            <a:r>
              <a:rPr sz="1200" spc="172" baseline="31250" dirty="0">
                <a:latin typeface="Calibri"/>
                <a:cs typeface="Calibri"/>
              </a:rPr>
              <a:t> </a:t>
            </a:r>
            <a:r>
              <a:rPr sz="1100" spc="295" dirty="0">
                <a:latin typeface="Calibri"/>
                <a:cs typeface="Calibri"/>
              </a:rPr>
              <a:t>+</a:t>
            </a:r>
            <a:r>
              <a:rPr sz="1100" dirty="0">
                <a:latin typeface="Calibri"/>
                <a:cs typeface="Calibri"/>
              </a:rPr>
              <a:t> </a:t>
            </a:r>
            <a:r>
              <a:rPr sz="1100" i="1" spc="135" dirty="0">
                <a:latin typeface="Calibri"/>
                <a:cs typeface="Calibri"/>
              </a:rPr>
              <a:t>β</a:t>
            </a:r>
            <a:r>
              <a:rPr sz="1200" spc="202" baseline="-10416" dirty="0">
                <a:latin typeface="Calibri"/>
                <a:cs typeface="Calibri"/>
              </a:rPr>
              <a:t>4</a:t>
            </a:r>
            <a:r>
              <a:rPr sz="1100" i="1" spc="135" dirty="0">
                <a:latin typeface="Calibri"/>
                <a:cs typeface="Calibri"/>
              </a:rPr>
              <a:t>X</a:t>
            </a:r>
            <a:r>
              <a:rPr sz="1200" spc="202" baseline="31250" dirty="0">
                <a:latin typeface="Calibri"/>
                <a:cs typeface="Calibri"/>
              </a:rPr>
              <a:t>2</a:t>
            </a:r>
            <a:r>
              <a:rPr sz="1200" spc="172" baseline="31250" dirty="0">
                <a:latin typeface="Calibri"/>
                <a:cs typeface="Calibri"/>
              </a:rPr>
              <a:t> </a:t>
            </a:r>
            <a:r>
              <a:rPr sz="1100" spc="295" dirty="0">
                <a:latin typeface="Calibri"/>
                <a:cs typeface="Calibri"/>
              </a:rPr>
              <a:t>+</a:t>
            </a:r>
            <a:r>
              <a:rPr sz="1100" dirty="0">
                <a:latin typeface="Calibri"/>
                <a:cs typeface="Calibri"/>
              </a:rPr>
              <a:t> </a:t>
            </a:r>
            <a:r>
              <a:rPr sz="1100" i="1" spc="140" dirty="0">
                <a:latin typeface="Calibri"/>
                <a:cs typeface="Calibri"/>
              </a:rPr>
              <a:t>β</a:t>
            </a:r>
            <a:r>
              <a:rPr sz="1200" spc="209" baseline="-10416" dirty="0">
                <a:latin typeface="Calibri"/>
                <a:cs typeface="Calibri"/>
              </a:rPr>
              <a:t>5</a:t>
            </a:r>
            <a:r>
              <a:rPr sz="1100" i="1" spc="140" dirty="0">
                <a:latin typeface="Calibri"/>
                <a:cs typeface="Calibri"/>
              </a:rPr>
              <a:t>X</a:t>
            </a:r>
            <a:r>
              <a:rPr sz="1200" spc="209" baseline="-10416" dirty="0">
                <a:latin typeface="Calibri"/>
                <a:cs typeface="Calibri"/>
              </a:rPr>
              <a:t>1</a:t>
            </a:r>
            <a:r>
              <a:rPr sz="1100" i="1" spc="140" dirty="0">
                <a:latin typeface="Calibri"/>
                <a:cs typeface="Calibri"/>
              </a:rPr>
              <a:t>X</a:t>
            </a:r>
            <a:r>
              <a:rPr sz="1200" spc="209" baseline="-10416" dirty="0">
                <a:latin typeface="Calibri"/>
                <a:cs typeface="Calibri"/>
              </a:rPr>
              <a:t>2</a:t>
            </a:r>
            <a:r>
              <a:rPr sz="1200" spc="270" baseline="-10416" dirty="0">
                <a:latin typeface="Calibri"/>
                <a:cs typeface="Calibri"/>
              </a:rPr>
              <a:t> </a:t>
            </a:r>
            <a:r>
              <a:rPr sz="1100" spc="295" dirty="0">
                <a:latin typeface="Calibri"/>
                <a:cs typeface="Calibri"/>
              </a:rPr>
              <a:t>=</a:t>
            </a:r>
            <a:r>
              <a:rPr sz="1100" spc="70" dirty="0">
                <a:latin typeface="Calibri"/>
                <a:cs typeface="Calibri"/>
              </a:rPr>
              <a:t> </a:t>
            </a:r>
            <a:r>
              <a:rPr sz="1100" spc="-50" dirty="0">
                <a:latin typeface="Calibri"/>
                <a:cs typeface="Calibri"/>
              </a:rPr>
              <a:t>0</a:t>
            </a:r>
            <a:endParaRPr sz="1100">
              <a:latin typeface="Calibri"/>
              <a:cs typeface="Calibri"/>
            </a:endParaRPr>
          </a:p>
          <a:p>
            <a:pPr marL="2007235">
              <a:lnSpc>
                <a:spcPts val="585"/>
              </a:lnSpc>
              <a:tabLst>
                <a:tab pos="2500630" algn="l"/>
              </a:tabLst>
            </a:pPr>
            <a:r>
              <a:rPr sz="800" spc="-50" dirty="0">
                <a:latin typeface="Calibri"/>
                <a:cs typeface="Calibri"/>
              </a:rPr>
              <a:t>1</a:t>
            </a:r>
            <a:r>
              <a:rPr sz="800" dirty="0">
                <a:latin typeface="Calibri"/>
                <a:cs typeface="Calibri"/>
              </a:rPr>
              <a:t>	</a:t>
            </a:r>
            <a:r>
              <a:rPr sz="800" spc="-50" dirty="0">
                <a:latin typeface="Calibri"/>
                <a:cs typeface="Calibri"/>
              </a:rPr>
              <a:t>2</a:t>
            </a:r>
            <a:endParaRPr sz="800">
              <a:latin typeface="Calibri"/>
              <a:cs typeface="Calibri"/>
            </a:endParaRPr>
          </a:p>
          <a:p>
            <a:pPr marL="38100" marR="30480">
              <a:lnSpc>
                <a:spcPct val="102600"/>
              </a:lnSpc>
              <a:spcBef>
                <a:spcPts val="885"/>
              </a:spcBef>
            </a:pPr>
            <a:r>
              <a:rPr sz="1100" spc="80" dirty="0">
                <a:latin typeface="Calibri"/>
                <a:cs typeface="Calibri"/>
              </a:rPr>
              <a:t>This</a:t>
            </a:r>
            <a:r>
              <a:rPr sz="1100" spc="185" dirty="0">
                <a:latin typeface="Calibri"/>
                <a:cs typeface="Calibri"/>
              </a:rPr>
              <a:t> </a:t>
            </a:r>
            <a:r>
              <a:rPr sz="1100" dirty="0">
                <a:latin typeface="Calibri"/>
                <a:cs typeface="Calibri"/>
              </a:rPr>
              <a:t>leads</a:t>
            </a:r>
            <a:r>
              <a:rPr sz="1100" spc="185" dirty="0">
                <a:latin typeface="Calibri"/>
                <a:cs typeface="Calibri"/>
              </a:rPr>
              <a:t> </a:t>
            </a:r>
            <a:r>
              <a:rPr sz="1100" dirty="0">
                <a:latin typeface="Calibri"/>
                <a:cs typeface="Calibri"/>
              </a:rPr>
              <a:t>to</a:t>
            </a:r>
            <a:r>
              <a:rPr sz="1100" spc="185" dirty="0">
                <a:latin typeface="Calibri"/>
                <a:cs typeface="Calibri"/>
              </a:rPr>
              <a:t> </a:t>
            </a:r>
            <a:r>
              <a:rPr sz="1100" dirty="0">
                <a:latin typeface="Calibri"/>
                <a:cs typeface="Calibri"/>
              </a:rPr>
              <a:t>nonlinear</a:t>
            </a:r>
            <a:r>
              <a:rPr sz="1100" spc="190" dirty="0">
                <a:latin typeface="Calibri"/>
                <a:cs typeface="Calibri"/>
              </a:rPr>
              <a:t> </a:t>
            </a:r>
            <a:r>
              <a:rPr sz="1100" dirty="0">
                <a:latin typeface="Calibri"/>
                <a:cs typeface="Calibri"/>
              </a:rPr>
              <a:t>decision</a:t>
            </a:r>
            <a:r>
              <a:rPr sz="1100" spc="185" dirty="0">
                <a:latin typeface="Calibri"/>
                <a:cs typeface="Calibri"/>
              </a:rPr>
              <a:t> </a:t>
            </a:r>
            <a:r>
              <a:rPr sz="1100" dirty="0">
                <a:latin typeface="Calibri"/>
                <a:cs typeface="Calibri"/>
              </a:rPr>
              <a:t>boundaries</a:t>
            </a:r>
            <a:r>
              <a:rPr sz="1100" spc="185" dirty="0">
                <a:latin typeface="Calibri"/>
                <a:cs typeface="Calibri"/>
              </a:rPr>
              <a:t> </a:t>
            </a:r>
            <a:r>
              <a:rPr sz="1100" dirty="0">
                <a:latin typeface="Calibri"/>
                <a:cs typeface="Calibri"/>
              </a:rPr>
              <a:t>in</a:t>
            </a:r>
            <a:r>
              <a:rPr sz="1100" spc="185" dirty="0">
                <a:latin typeface="Calibri"/>
                <a:cs typeface="Calibri"/>
              </a:rPr>
              <a:t> </a:t>
            </a:r>
            <a:r>
              <a:rPr sz="1100" dirty="0">
                <a:latin typeface="Calibri"/>
                <a:cs typeface="Calibri"/>
              </a:rPr>
              <a:t>the</a:t>
            </a:r>
            <a:r>
              <a:rPr sz="1100" spc="190" dirty="0">
                <a:latin typeface="Calibri"/>
                <a:cs typeface="Calibri"/>
              </a:rPr>
              <a:t> </a:t>
            </a:r>
            <a:r>
              <a:rPr sz="1100" dirty="0">
                <a:latin typeface="Calibri"/>
                <a:cs typeface="Calibri"/>
              </a:rPr>
              <a:t>original</a:t>
            </a:r>
            <a:r>
              <a:rPr sz="1100" spc="185" dirty="0">
                <a:latin typeface="Calibri"/>
                <a:cs typeface="Calibri"/>
              </a:rPr>
              <a:t> </a:t>
            </a:r>
            <a:r>
              <a:rPr sz="1100" spc="-10" dirty="0">
                <a:latin typeface="Calibri"/>
                <a:cs typeface="Calibri"/>
              </a:rPr>
              <a:t>space </a:t>
            </a:r>
            <a:r>
              <a:rPr sz="1100" dirty="0">
                <a:latin typeface="Calibri"/>
                <a:cs typeface="Calibri"/>
              </a:rPr>
              <a:t>(quadratic</a:t>
            </a:r>
            <a:r>
              <a:rPr sz="1100" spc="320" dirty="0">
                <a:latin typeface="Calibri"/>
                <a:cs typeface="Calibri"/>
              </a:rPr>
              <a:t> </a:t>
            </a:r>
            <a:r>
              <a:rPr sz="1100" dirty="0">
                <a:latin typeface="Calibri"/>
                <a:cs typeface="Calibri"/>
              </a:rPr>
              <a:t>conic</a:t>
            </a:r>
            <a:r>
              <a:rPr sz="1100" spc="320" dirty="0">
                <a:latin typeface="Calibri"/>
                <a:cs typeface="Calibri"/>
              </a:rPr>
              <a:t> </a:t>
            </a:r>
            <a:r>
              <a:rPr sz="1100" spc="-10" dirty="0">
                <a:latin typeface="Calibri"/>
                <a:cs typeface="Calibri"/>
              </a:rPr>
              <a:t>sections).</a:t>
            </a:r>
            <a:endParaRPr sz="1100">
              <a:latin typeface="Calibri"/>
              <a:cs typeface="Calibri"/>
            </a:endParaRPr>
          </a:p>
        </p:txBody>
      </p:sp>
      <p:sp>
        <p:nvSpPr>
          <p:cNvPr id="11" name="Footer Placeholder 10">
            <a:extLst>
              <a:ext uri="{FF2B5EF4-FFF2-40B4-BE49-F238E27FC236}">
                <a16:creationId xmlns:a16="http://schemas.microsoft.com/office/drawing/2014/main" id="{65EE6025-1652-80B9-802A-0C508D67C010}"/>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312217766"/>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967105">
              <a:lnSpc>
                <a:spcPct val="100000"/>
              </a:lnSpc>
              <a:spcBef>
                <a:spcPts val="135"/>
              </a:spcBef>
            </a:pPr>
            <a:r>
              <a:rPr spc="85" dirty="0"/>
              <a:t>Cubic</a:t>
            </a:r>
            <a:r>
              <a:rPr spc="160" dirty="0"/>
              <a:t> </a:t>
            </a:r>
            <a:r>
              <a:rPr spc="-10" dirty="0"/>
              <a:t>Polynomials</a:t>
            </a:r>
          </a:p>
        </p:txBody>
      </p:sp>
      <p:sp>
        <p:nvSpPr>
          <p:cNvPr id="3" name="object 3"/>
          <p:cNvSpPr txBox="1"/>
          <p:nvPr/>
        </p:nvSpPr>
        <p:spPr>
          <a:xfrm>
            <a:off x="347294" y="499845"/>
            <a:ext cx="1581150" cy="1720214"/>
          </a:xfrm>
          <a:prstGeom prst="rect">
            <a:avLst/>
          </a:prstGeom>
        </p:spPr>
        <p:txBody>
          <a:bodyPr vert="horz" wrap="square" lIns="0" tIns="6985" rIns="0" bIns="0" rtlCol="0">
            <a:spAutoFit/>
          </a:bodyPr>
          <a:lstStyle/>
          <a:p>
            <a:pPr marL="12700" marR="5080" algn="just">
              <a:lnSpc>
                <a:spcPct val="102600"/>
              </a:lnSpc>
              <a:spcBef>
                <a:spcPts val="55"/>
              </a:spcBef>
            </a:pPr>
            <a:r>
              <a:rPr sz="1100" dirty="0">
                <a:latin typeface="Calibri"/>
                <a:cs typeface="Calibri"/>
              </a:rPr>
              <a:t>Here</a:t>
            </a:r>
            <a:r>
              <a:rPr sz="1100" spc="290" dirty="0">
                <a:latin typeface="Calibri"/>
                <a:cs typeface="Calibri"/>
              </a:rPr>
              <a:t>  </a:t>
            </a:r>
            <a:r>
              <a:rPr sz="1100" dirty="0">
                <a:latin typeface="Calibri"/>
                <a:cs typeface="Calibri"/>
              </a:rPr>
              <a:t>we</a:t>
            </a:r>
            <a:r>
              <a:rPr sz="1100" spc="290" dirty="0">
                <a:latin typeface="Calibri"/>
                <a:cs typeface="Calibri"/>
              </a:rPr>
              <a:t>  </a:t>
            </a:r>
            <a:r>
              <a:rPr sz="1100" dirty="0">
                <a:latin typeface="Calibri"/>
                <a:cs typeface="Calibri"/>
              </a:rPr>
              <a:t>use</a:t>
            </a:r>
            <a:r>
              <a:rPr sz="1100" spc="290" dirty="0">
                <a:latin typeface="Calibri"/>
                <a:cs typeface="Calibri"/>
              </a:rPr>
              <a:t>  </a:t>
            </a:r>
            <a:r>
              <a:rPr sz="1100" dirty="0">
                <a:latin typeface="Calibri"/>
                <a:cs typeface="Calibri"/>
              </a:rPr>
              <a:t>a</a:t>
            </a:r>
            <a:r>
              <a:rPr sz="1100" spc="290" dirty="0">
                <a:latin typeface="Calibri"/>
                <a:cs typeface="Calibri"/>
              </a:rPr>
              <a:t>  </a:t>
            </a:r>
            <a:r>
              <a:rPr sz="1100" spc="-10" dirty="0">
                <a:latin typeface="Calibri"/>
                <a:cs typeface="Calibri"/>
              </a:rPr>
              <a:t>basis </a:t>
            </a:r>
            <a:r>
              <a:rPr sz="1100" dirty="0">
                <a:latin typeface="Calibri"/>
                <a:cs typeface="Calibri"/>
              </a:rPr>
              <a:t>expansion</a:t>
            </a:r>
            <a:r>
              <a:rPr sz="1100" spc="409" dirty="0">
                <a:latin typeface="Calibri"/>
                <a:cs typeface="Calibri"/>
              </a:rPr>
              <a:t> </a:t>
            </a:r>
            <a:r>
              <a:rPr sz="1100" dirty="0">
                <a:latin typeface="Calibri"/>
                <a:cs typeface="Calibri"/>
              </a:rPr>
              <a:t>of</a:t>
            </a:r>
            <a:r>
              <a:rPr sz="1100" spc="415" dirty="0">
                <a:latin typeface="Calibri"/>
                <a:cs typeface="Calibri"/>
              </a:rPr>
              <a:t> </a:t>
            </a:r>
            <a:r>
              <a:rPr sz="1100" dirty="0">
                <a:latin typeface="Calibri"/>
                <a:cs typeface="Calibri"/>
              </a:rPr>
              <a:t>cubic</a:t>
            </a:r>
            <a:r>
              <a:rPr sz="1100" spc="415" dirty="0">
                <a:latin typeface="Calibri"/>
                <a:cs typeface="Calibri"/>
              </a:rPr>
              <a:t> </a:t>
            </a:r>
            <a:r>
              <a:rPr sz="1100" spc="-20" dirty="0">
                <a:latin typeface="Calibri"/>
                <a:cs typeface="Calibri"/>
              </a:rPr>
              <a:t>poly- </a:t>
            </a:r>
            <a:r>
              <a:rPr sz="1100" spc="-10" dirty="0">
                <a:latin typeface="Calibri"/>
                <a:cs typeface="Calibri"/>
              </a:rPr>
              <a:t>nomials</a:t>
            </a:r>
            <a:endParaRPr sz="1100">
              <a:latin typeface="Calibri"/>
              <a:cs typeface="Calibri"/>
            </a:endParaRPr>
          </a:p>
          <a:p>
            <a:pPr marL="12700" algn="just">
              <a:lnSpc>
                <a:spcPct val="100000"/>
              </a:lnSpc>
              <a:spcBef>
                <a:spcPts val="635"/>
              </a:spcBef>
            </a:pPr>
            <a:r>
              <a:rPr sz="1100" dirty="0">
                <a:latin typeface="Calibri"/>
                <a:cs typeface="Calibri"/>
              </a:rPr>
              <a:t>From</a:t>
            </a:r>
            <a:r>
              <a:rPr sz="1100" spc="185" dirty="0">
                <a:latin typeface="Calibri"/>
                <a:cs typeface="Calibri"/>
              </a:rPr>
              <a:t> </a:t>
            </a:r>
            <a:r>
              <a:rPr sz="1100" dirty="0">
                <a:latin typeface="Calibri"/>
                <a:cs typeface="Calibri"/>
              </a:rPr>
              <a:t>2</a:t>
            </a:r>
            <a:r>
              <a:rPr sz="1100" spc="190" dirty="0">
                <a:latin typeface="Calibri"/>
                <a:cs typeface="Calibri"/>
              </a:rPr>
              <a:t> </a:t>
            </a:r>
            <a:r>
              <a:rPr sz="1100" dirty="0">
                <a:latin typeface="Calibri"/>
                <a:cs typeface="Calibri"/>
              </a:rPr>
              <a:t>variables</a:t>
            </a:r>
            <a:r>
              <a:rPr sz="1100" spc="190" dirty="0">
                <a:latin typeface="Calibri"/>
                <a:cs typeface="Calibri"/>
              </a:rPr>
              <a:t> </a:t>
            </a:r>
            <a:r>
              <a:rPr sz="1100" dirty="0">
                <a:latin typeface="Calibri"/>
                <a:cs typeface="Calibri"/>
              </a:rPr>
              <a:t>to</a:t>
            </a:r>
            <a:r>
              <a:rPr sz="1100" spc="190" dirty="0">
                <a:latin typeface="Calibri"/>
                <a:cs typeface="Calibri"/>
              </a:rPr>
              <a:t> </a:t>
            </a:r>
            <a:r>
              <a:rPr sz="1100" spc="-50" dirty="0">
                <a:latin typeface="Calibri"/>
                <a:cs typeface="Calibri"/>
              </a:rPr>
              <a:t>9</a:t>
            </a:r>
            <a:endParaRPr sz="1100">
              <a:latin typeface="Calibri"/>
              <a:cs typeface="Calibri"/>
            </a:endParaRPr>
          </a:p>
          <a:p>
            <a:pPr marL="12700" marR="5080" algn="just">
              <a:lnSpc>
                <a:spcPct val="102600"/>
              </a:lnSpc>
              <a:spcBef>
                <a:spcPts val="595"/>
              </a:spcBef>
            </a:pPr>
            <a:r>
              <a:rPr sz="1100" spc="65" dirty="0">
                <a:latin typeface="Calibri"/>
                <a:cs typeface="Calibri"/>
              </a:rPr>
              <a:t>The</a:t>
            </a:r>
            <a:r>
              <a:rPr sz="1100" spc="135" dirty="0">
                <a:latin typeface="Calibri"/>
                <a:cs typeface="Calibri"/>
              </a:rPr>
              <a:t>  </a:t>
            </a:r>
            <a:r>
              <a:rPr sz="1100" dirty="0">
                <a:latin typeface="Calibri"/>
                <a:cs typeface="Calibri"/>
              </a:rPr>
              <a:t>support-vector</a:t>
            </a:r>
            <a:r>
              <a:rPr sz="1100" spc="140" dirty="0">
                <a:latin typeface="Calibri"/>
                <a:cs typeface="Calibri"/>
              </a:rPr>
              <a:t>  </a:t>
            </a:r>
            <a:r>
              <a:rPr sz="1100" spc="-10" dirty="0">
                <a:latin typeface="Calibri"/>
                <a:cs typeface="Calibri"/>
              </a:rPr>
              <a:t>clas- </a:t>
            </a:r>
            <a:r>
              <a:rPr sz="1100" dirty="0">
                <a:latin typeface="Calibri"/>
                <a:cs typeface="Calibri"/>
              </a:rPr>
              <a:t>sifier</a:t>
            </a:r>
            <a:r>
              <a:rPr sz="1100" spc="370" dirty="0">
                <a:latin typeface="Calibri"/>
                <a:cs typeface="Calibri"/>
              </a:rPr>
              <a:t>  </a:t>
            </a:r>
            <a:r>
              <a:rPr sz="1100" dirty="0">
                <a:latin typeface="Calibri"/>
                <a:cs typeface="Calibri"/>
              </a:rPr>
              <a:t>in</a:t>
            </a:r>
            <a:r>
              <a:rPr sz="1100" spc="370" dirty="0">
                <a:latin typeface="Calibri"/>
                <a:cs typeface="Calibri"/>
              </a:rPr>
              <a:t>  </a:t>
            </a:r>
            <a:r>
              <a:rPr sz="1100" dirty="0">
                <a:latin typeface="Calibri"/>
                <a:cs typeface="Calibri"/>
              </a:rPr>
              <a:t>the</a:t>
            </a:r>
            <a:r>
              <a:rPr sz="1100" spc="370" dirty="0">
                <a:latin typeface="Calibri"/>
                <a:cs typeface="Calibri"/>
              </a:rPr>
              <a:t>  </a:t>
            </a:r>
            <a:r>
              <a:rPr sz="1100" spc="-10" dirty="0">
                <a:latin typeface="Calibri"/>
                <a:cs typeface="Calibri"/>
              </a:rPr>
              <a:t>enlarged </a:t>
            </a:r>
            <a:r>
              <a:rPr sz="1100" dirty="0">
                <a:latin typeface="Calibri"/>
                <a:cs typeface="Calibri"/>
              </a:rPr>
              <a:t>space</a:t>
            </a:r>
            <a:r>
              <a:rPr sz="1100" spc="270" dirty="0">
                <a:latin typeface="Calibri"/>
                <a:cs typeface="Calibri"/>
              </a:rPr>
              <a:t> </a:t>
            </a:r>
            <a:r>
              <a:rPr sz="1100" dirty="0">
                <a:latin typeface="Calibri"/>
                <a:cs typeface="Calibri"/>
              </a:rPr>
              <a:t>solves</a:t>
            </a:r>
            <a:r>
              <a:rPr sz="1100" spc="270" dirty="0">
                <a:latin typeface="Calibri"/>
                <a:cs typeface="Calibri"/>
              </a:rPr>
              <a:t> </a:t>
            </a:r>
            <a:r>
              <a:rPr sz="1100" dirty="0">
                <a:latin typeface="Calibri"/>
                <a:cs typeface="Calibri"/>
              </a:rPr>
              <a:t>the</a:t>
            </a:r>
            <a:r>
              <a:rPr sz="1100" spc="270" dirty="0">
                <a:latin typeface="Calibri"/>
                <a:cs typeface="Calibri"/>
              </a:rPr>
              <a:t> </a:t>
            </a:r>
            <a:r>
              <a:rPr sz="1100" spc="-10" dirty="0">
                <a:latin typeface="Calibri"/>
                <a:cs typeface="Calibri"/>
              </a:rPr>
              <a:t>problem </a:t>
            </a:r>
            <a:r>
              <a:rPr sz="1100" dirty="0">
                <a:latin typeface="Calibri"/>
                <a:cs typeface="Calibri"/>
              </a:rPr>
              <a:t>in</a:t>
            </a:r>
            <a:r>
              <a:rPr sz="1100" spc="484" dirty="0">
                <a:latin typeface="Calibri"/>
                <a:cs typeface="Calibri"/>
              </a:rPr>
              <a:t> </a:t>
            </a:r>
            <a:r>
              <a:rPr sz="1100" dirty="0">
                <a:latin typeface="Calibri"/>
                <a:cs typeface="Calibri"/>
              </a:rPr>
              <a:t>the</a:t>
            </a:r>
            <a:r>
              <a:rPr sz="1100" spc="484" dirty="0">
                <a:latin typeface="Calibri"/>
                <a:cs typeface="Calibri"/>
              </a:rPr>
              <a:t> </a:t>
            </a:r>
            <a:r>
              <a:rPr sz="1100" spc="-10" dirty="0">
                <a:latin typeface="Calibri"/>
                <a:cs typeface="Calibri"/>
              </a:rPr>
              <a:t>lower-dimensional space</a:t>
            </a:r>
            <a:endParaRPr sz="1100">
              <a:latin typeface="Calibri"/>
              <a:cs typeface="Calibri"/>
            </a:endParaRPr>
          </a:p>
        </p:txBody>
      </p:sp>
      <p:sp>
        <p:nvSpPr>
          <p:cNvPr id="4" name="object 4"/>
          <p:cNvSpPr txBox="1"/>
          <p:nvPr/>
        </p:nvSpPr>
        <p:spPr>
          <a:xfrm>
            <a:off x="2606455" y="2436740"/>
            <a:ext cx="111760" cy="116205"/>
          </a:xfrm>
          <a:prstGeom prst="rect">
            <a:avLst/>
          </a:prstGeom>
        </p:spPr>
        <p:txBody>
          <a:bodyPr vert="horz" wrap="square" lIns="0" tIns="11430" rIns="0" bIns="0" rtlCol="0">
            <a:spAutoFit/>
          </a:bodyPr>
          <a:lstStyle/>
          <a:p>
            <a:pPr marL="12700">
              <a:lnSpc>
                <a:spcPct val="100000"/>
              </a:lnSpc>
              <a:spcBef>
                <a:spcPts val="90"/>
              </a:spcBef>
            </a:pPr>
            <a:r>
              <a:rPr sz="600" spc="-25" dirty="0">
                <a:latin typeface="Microsoft Sans Serif"/>
                <a:cs typeface="Microsoft Sans Serif"/>
              </a:rPr>
              <a:t>−4</a:t>
            </a:r>
            <a:endParaRPr sz="600">
              <a:latin typeface="Microsoft Sans Serif"/>
              <a:cs typeface="Microsoft Sans Serif"/>
            </a:endParaRPr>
          </a:p>
        </p:txBody>
      </p:sp>
      <p:sp>
        <p:nvSpPr>
          <p:cNvPr id="5" name="object 5"/>
          <p:cNvSpPr txBox="1"/>
          <p:nvPr/>
        </p:nvSpPr>
        <p:spPr>
          <a:xfrm>
            <a:off x="2970269" y="2436740"/>
            <a:ext cx="111760" cy="116205"/>
          </a:xfrm>
          <a:prstGeom prst="rect">
            <a:avLst/>
          </a:prstGeom>
        </p:spPr>
        <p:txBody>
          <a:bodyPr vert="horz" wrap="square" lIns="0" tIns="11430" rIns="0" bIns="0" rtlCol="0">
            <a:spAutoFit/>
          </a:bodyPr>
          <a:lstStyle/>
          <a:p>
            <a:pPr marL="12700">
              <a:lnSpc>
                <a:spcPct val="100000"/>
              </a:lnSpc>
              <a:spcBef>
                <a:spcPts val="90"/>
              </a:spcBef>
            </a:pPr>
            <a:r>
              <a:rPr sz="600" spc="-25" dirty="0">
                <a:latin typeface="Microsoft Sans Serif"/>
                <a:cs typeface="Microsoft Sans Serif"/>
              </a:rPr>
              <a:t>−2</a:t>
            </a:r>
            <a:endParaRPr sz="600">
              <a:latin typeface="Microsoft Sans Serif"/>
              <a:cs typeface="Microsoft Sans Serif"/>
            </a:endParaRPr>
          </a:p>
        </p:txBody>
      </p:sp>
      <p:sp>
        <p:nvSpPr>
          <p:cNvPr id="6" name="object 6"/>
          <p:cNvSpPr txBox="1"/>
          <p:nvPr/>
        </p:nvSpPr>
        <p:spPr>
          <a:xfrm>
            <a:off x="3356087" y="2436740"/>
            <a:ext cx="67310" cy="116205"/>
          </a:xfrm>
          <a:prstGeom prst="rect">
            <a:avLst/>
          </a:prstGeom>
        </p:spPr>
        <p:txBody>
          <a:bodyPr vert="horz" wrap="square" lIns="0" tIns="11430" rIns="0" bIns="0" rtlCol="0">
            <a:spAutoFit/>
          </a:bodyPr>
          <a:lstStyle/>
          <a:p>
            <a:pPr marL="12700">
              <a:lnSpc>
                <a:spcPct val="100000"/>
              </a:lnSpc>
              <a:spcBef>
                <a:spcPts val="90"/>
              </a:spcBef>
            </a:pPr>
            <a:r>
              <a:rPr sz="600" spc="-50" dirty="0">
                <a:latin typeface="Microsoft Sans Serif"/>
                <a:cs typeface="Microsoft Sans Serif"/>
              </a:rPr>
              <a:t>0</a:t>
            </a:r>
            <a:endParaRPr sz="600">
              <a:latin typeface="Microsoft Sans Serif"/>
              <a:cs typeface="Microsoft Sans Serif"/>
            </a:endParaRPr>
          </a:p>
        </p:txBody>
      </p:sp>
      <p:sp>
        <p:nvSpPr>
          <p:cNvPr id="7" name="object 7"/>
          <p:cNvSpPr txBox="1"/>
          <p:nvPr/>
        </p:nvSpPr>
        <p:spPr>
          <a:xfrm>
            <a:off x="3719898" y="2436740"/>
            <a:ext cx="67310" cy="116205"/>
          </a:xfrm>
          <a:prstGeom prst="rect">
            <a:avLst/>
          </a:prstGeom>
        </p:spPr>
        <p:txBody>
          <a:bodyPr vert="horz" wrap="square" lIns="0" tIns="11430" rIns="0" bIns="0" rtlCol="0">
            <a:spAutoFit/>
          </a:bodyPr>
          <a:lstStyle/>
          <a:p>
            <a:pPr marL="12700">
              <a:lnSpc>
                <a:spcPct val="100000"/>
              </a:lnSpc>
              <a:spcBef>
                <a:spcPts val="90"/>
              </a:spcBef>
            </a:pPr>
            <a:r>
              <a:rPr sz="600" spc="-50" dirty="0">
                <a:latin typeface="Microsoft Sans Serif"/>
                <a:cs typeface="Microsoft Sans Serif"/>
              </a:rPr>
              <a:t>2</a:t>
            </a:r>
            <a:endParaRPr sz="600">
              <a:latin typeface="Microsoft Sans Serif"/>
              <a:cs typeface="Microsoft Sans Serif"/>
            </a:endParaRPr>
          </a:p>
        </p:txBody>
      </p:sp>
      <p:sp>
        <p:nvSpPr>
          <p:cNvPr id="8" name="object 8"/>
          <p:cNvSpPr txBox="1"/>
          <p:nvPr/>
        </p:nvSpPr>
        <p:spPr>
          <a:xfrm>
            <a:off x="4083711" y="2436740"/>
            <a:ext cx="67310" cy="116205"/>
          </a:xfrm>
          <a:prstGeom prst="rect">
            <a:avLst/>
          </a:prstGeom>
        </p:spPr>
        <p:txBody>
          <a:bodyPr vert="horz" wrap="square" lIns="0" tIns="11430" rIns="0" bIns="0" rtlCol="0">
            <a:spAutoFit/>
          </a:bodyPr>
          <a:lstStyle/>
          <a:p>
            <a:pPr marL="12700">
              <a:lnSpc>
                <a:spcPct val="100000"/>
              </a:lnSpc>
              <a:spcBef>
                <a:spcPts val="90"/>
              </a:spcBef>
            </a:pPr>
            <a:r>
              <a:rPr sz="600" spc="-50" dirty="0">
                <a:latin typeface="Microsoft Sans Serif"/>
                <a:cs typeface="Microsoft Sans Serif"/>
              </a:rPr>
              <a:t>4</a:t>
            </a:r>
            <a:endParaRPr sz="600">
              <a:latin typeface="Microsoft Sans Serif"/>
              <a:cs typeface="Microsoft Sans Serif"/>
            </a:endParaRPr>
          </a:p>
        </p:txBody>
      </p:sp>
      <p:sp>
        <p:nvSpPr>
          <p:cNvPr id="9" name="object 9"/>
          <p:cNvSpPr txBox="1"/>
          <p:nvPr/>
        </p:nvSpPr>
        <p:spPr>
          <a:xfrm>
            <a:off x="2254490" y="2164552"/>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−4</a:t>
            </a:r>
            <a:endParaRPr sz="600">
              <a:latin typeface="Microsoft Sans Serif"/>
              <a:cs typeface="Microsoft Sans Serif"/>
            </a:endParaRPr>
          </a:p>
        </p:txBody>
      </p:sp>
      <p:sp>
        <p:nvSpPr>
          <p:cNvPr id="10" name="object 10"/>
          <p:cNvSpPr txBox="1"/>
          <p:nvPr/>
        </p:nvSpPr>
        <p:spPr>
          <a:xfrm>
            <a:off x="2254490" y="1811980"/>
            <a:ext cx="100965" cy="111760"/>
          </a:xfrm>
          <a:prstGeom prst="rect">
            <a:avLst/>
          </a:prstGeom>
        </p:spPr>
        <p:txBody>
          <a:bodyPr vert="vert270" wrap="square" lIns="0" tIns="9525" rIns="0" bIns="0" rtlCol="0">
            <a:spAutoFit/>
          </a:bodyPr>
          <a:lstStyle/>
          <a:p>
            <a:pPr marL="12700">
              <a:lnSpc>
                <a:spcPts val="720"/>
              </a:lnSpc>
              <a:spcBef>
                <a:spcPts val="75"/>
              </a:spcBef>
            </a:pPr>
            <a:r>
              <a:rPr sz="600" spc="-25" dirty="0">
                <a:latin typeface="Microsoft Sans Serif"/>
                <a:cs typeface="Microsoft Sans Serif"/>
              </a:rPr>
              <a:t>−2</a:t>
            </a:r>
            <a:endParaRPr sz="600">
              <a:latin typeface="Microsoft Sans Serif"/>
              <a:cs typeface="Microsoft Sans Serif"/>
            </a:endParaRPr>
          </a:p>
        </p:txBody>
      </p:sp>
      <p:sp>
        <p:nvSpPr>
          <p:cNvPr id="11" name="object 11"/>
          <p:cNvSpPr txBox="1"/>
          <p:nvPr/>
        </p:nvSpPr>
        <p:spPr>
          <a:xfrm>
            <a:off x="2254490" y="1481354"/>
            <a:ext cx="100965" cy="67310"/>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0</a:t>
            </a:r>
            <a:endParaRPr sz="600">
              <a:latin typeface="Microsoft Sans Serif"/>
              <a:cs typeface="Microsoft Sans Serif"/>
            </a:endParaRPr>
          </a:p>
        </p:txBody>
      </p:sp>
      <p:sp>
        <p:nvSpPr>
          <p:cNvPr id="12" name="object 12"/>
          <p:cNvSpPr txBox="1"/>
          <p:nvPr/>
        </p:nvSpPr>
        <p:spPr>
          <a:xfrm>
            <a:off x="2254490" y="1128782"/>
            <a:ext cx="100965" cy="67310"/>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2</a:t>
            </a:r>
            <a:endParaRPr sz="600">
              <a:latin typeface="Microsoft Sans Serif"/>
              <a:cs typeface="Microsoft Sans Serif"/>
            </a:endParaRPr>
          </a:p>
        </p:txBody>
      </p:sp>
      <p:sp>
        <p:nvSpPr>
          <p:cNvPr id="13" name="object 13"/>
          <p:cNvSpPr txBox="1"/>
          <p:nvPr/>
        </p:nvSpPr>
        <p:spPr>
          <a:xfrm>
            <a:off x="2254490" y="776210"/>
            <a:ext cx="100965" cy="67310"/>
          </a:xfrm>
          <a:prstGeom prst="rect">
            <a:avLst/>
          </a:prstGeom>
        </p:spPr>
        <p:txBody>
          <a:bodyPr vert="vert270" wrap="square" lIns="0" tIns="9525" rIns="0" bIns="0" rtlCol="0">
            <a:spAutoFit/>
          </a:bodyPr>
          <a:lstStyle/>
          <a:p>
            <a:pPr marL="12700">
              <a:lnSpc>
                <a:spcPts val="720"/>
              </a:lnSpc>
              <a:spcBef>
                <a:spcPts val="75"/>
              </a:spcBef>
            </a:pPr>
            <a:r>
              <a:rPr sz="600" spc="-50" dirty="0">
                <a:latin typeface="Microsoft Sans Serif"/>
                <a:cs typeface="Microsoft Sans Serif"/>
              </a:rPr>
              <a:t>4</a:t>
            </a:r>
            <a:endParaRPr sz="600">
              <a:latin typeface="Microsoft Sans Serif"/>
              <a:cs typeface="Microsoft Sans Serif"/>
            </a:endParaRPr>
          </a:p>
        </p:txBody>
      </p:sp>
      <p:pic>
        <p:nvPicPr>
          <p:cNvPr id="14" name="object 14"/>
          <p:cNvPicPr/>
          <p:nvPr/>
        </p:nvPicPr>
        <p:blipFill>
          <a:blip r:embed="rId2" cstate="print"/>
          <a:stretch>
            <a:fillRect/>
          </a:stretch>
        </p:blipFill>
        <p:spPr>
          <a:xfrm>
            <a:off x="2403489" y="550956"/>
            <a:ext cx="1856275" cy="1856280"/>
          </a:xfrm>
          <a:prstGeom prst="rect">
            <a:avLst/>
          </a:prstGeom>
        </p:spPr>
      </p:pic>
      <p:sp>
        <p:nvSpPr>
          <p:cNvPr id="15" name="object 15"/>
          <p:cNvSpPr txBox="1"/>
          <p:nvPr/>
        </p:nvSpPr>
        <p:spPr>
          <a:xfrm>
            <a:off x="3306553" y="2582734"/>
            <a:ext cx="205104" cy="158115"/>
          </a:xfrm>
          <a:prstGeom prst="rect">
            <a:avLst/>
          </a:prstGeom>
        </p:spPr>
        <p:txBody>
          <a:bodyPr vert="horz" wrap="square" lIns="0" tIns="14604" rIns="0" bIns="0" rtlCol="0">
            <a:spAutoFit/>
          </a:bodyPr>
          <a:lstStyle/>
          <a:p>
            <a:pPr marL="38100">
              <a:lnSpc>
                <a:spcPct val="100000"/>
              </a:lnSpc>
              <a:spcBef>
                <a:spcPts val="114"/>
              </a:spcBef>
            </a:pPr>
            <a:r>
              <a:rPr sz="850" i="1" spc="45" dirty="0">
                <a:solidFill>
                  <a:srgbClr val="231F20"/>
                </a:solidFill>
                <a:latin typeface="Verdana"/>
                <a:cs typeface="Verdana"/>
              </a:rPr>
              <a:t>X</a:t>
            </a:r>
            <a:r>
              <a:rPr sz="825" spc="67" baseline="-15151" dirty="0">
                <a:solidFill>
                  <a:srgbClr val="231F20"/>
                </a:solidFill>
                <a:latin typeface="Calibri"/>
                <a:cs typeface="Calibri"/>
              </a:rPr>
              <a:t>1</a:t>
            </a:r>
            <a:endParaRPr sz="825" baseline="-15151">
              <a:latin typeface="Calibri"/>
              <a:cs typeface="Calibri"/>
            </a:endParaRPr>
          </a:p>
        </p:txBody>
      </p:sp>
      <p:sp>
        <p:nvSpPr>
          <p:cNvPr id="16" name="object 16"/>
          <p:cNvSpPr txBox="1"/>
          <p:nvPr/>
        </p:nvSpPr>
        <p:spPr>
          <a:xfrm>
            <a:off x="2063940" y="1324807"/>
            <a:ext cx="143510" cy="154305"/>
          </a:xfrm>
          <a:prstGeom prst="rect">
            <a:avLst/>
          </a:prstGeom>
        </p:spPr>
        <p:txBody>
          <a:bodyPr vert="vert270" wrap="square" lIns="0" tIns="0" rIns="0" bIns="0" rtlCol="0">
            <a:spAutoFit/>
          </a:bodyPr>
          <a:lstStyle/>
          <a:p>
            <a:pPr marL="12700">
              <a:lnSpc>
                <a:spcPts val="919"/>
              </a:lnSpc>
            </a:pPr>
            <a:r>
              <a:rPr sz="850" i="1" spc="45" dirty="0">
                <a:solidFill>
                  <a:srgbClr val="231F20"/>
                </a:solidFill>
                <a:latin typeface="Verdana"/>
                <a:cs typeface="Verdana"/>
              </a:rPr>
              <a:t>X</a:t>
            </a:r>
            <a:r>
              <a:rPr sz="825" spc="67" baseline="-15151" dirty="0">
                <a:solidFill>
                  <a:srgbClr val="231F20"/>
                </a:solidFill>
                <a:latin typeface="Calibri"/>
                <a:cs typeface="Calibri"/>
              </a:rPr>
              <a:t>2</a:t>
            </a:r>
            <a:endParaRPr sz="825" baseline="-15151">
              <a:latin typeface="Calibri"/>
              <a:cs typeface="Calibri"/>
            </a:endParaRPr>
          </a:p>
        </p:txBody>
      </p:sp>
      <p:sp>
        <p:nvSpPr>
          <p:cNvPr id="17" name="object 17"/>
          <p:cNvSpPr txBox="1"/>
          <p:nvPr/>
        </p:nvSpPr>
        <p:spPr>
          <a:xfrm>
            <a:off x="309194" y="2996830"/>
            <a:ext cx="3989704" cy="167640"/>
          </a:xfrm>
          <a:prstGeom prst="rect">
            <a:avLst/>
          </a:prstGeom>
        </p:spPr>
        <p:txBody>
          <a:bodyPr vert="horz" wrap="square" lIns="0" tIns="12065" rIns="0" bIns="0" rtlCol="0">
            <a:spAutoFit/>
          </a:bodyPr>
          <a:lstStyle/>
          <a:p>
            <a:pPr marL="50800">
              <a:lnSpc>
                <a:spcPts val="680"/>
              </a:lnSpc>
              <a:spcBef>
                <a:spcPts val="95"/>
              </a:spcBef>
            </a:pPr>
            <a:r>
              <a:rPr sz="800" i="1" dirty="0">
                <a:latin typeface="Calibri"/>
                <a:cs typeface="Calibri"/>
              </a:rPr>
              <a:t>β</a:t>
            </a:r>
            <a:r>
              <a:rPr sz="900" baseline="-9259" dirty="0">
                <a:latin typeface="Lucida Console"/>
                <a:cs typeface="Lucida Console"/>
              </a:rPr>
              <a:t>0</a:t>
            </a:r>
            <a:r>
              <a:rPr sz="900" spc="-412" baseline="-9259" dirty="0">
                <a:latin typeface="Lucida Console"/>
                <a:cs typeface="Lucida Console"/>
              </a:rPr>
              <a:t> </a:t>
            </a:r>
            <a:r>
              <a:rPr sz="800" spc="130" dirty="0">
                <a:latin typeface="Calibri"/>
                <a:cs typeface="Calibri"/>
              </a:rPr>
              <a:t>+</a:t>
            </a:r>
            <a:r>
              <a:rPr sz="800" i="1" spc="130" dirty="0">
                <a:latin typeface="Calibri"/>
                <a:cs typeface="Calibri"/>
              </a:rPr>
              <a:t>β</a:t>
            </a:r>
            <a:r>
              <a:rPr sz="900" spc="195" baseline="-9259" dirty="0">
                <a:latin typeface="Lucida Console"/>
                <a:cs typeface="Lucida Console"/>
              </a:rPr>
              <a:t>1</a:t>
            </a:r>
            <a:r>
              <a:rPr sz="800" i="1" spc="130" dirty="0">
                <a:latin typeface="Calibri"/>
                <a:cs typeface="Calibri"/>
              </a:rPr>
              <a:t>X</a:t>
            </a:r>
            <a:r>
              <a:rPr sz="900" spc="195" baseline="-9259" dirty="0">
                <a:latin typeface="Lucida Console"/>
                <a:cs typeface="Lucida Console"/>
              </a:rPr>
              <a:t>1</a:t>
            </a:r>
            <a:r>
              <a:rPr sz="900" spc="-412" baseline="-9259" dirty="0">
                <a:latin typeface="Lucida Console"/>
                <a:cs typeface="Lucida Console"/>
              </a:rPr>
              <a:t> </a:t>
            </a:r>
            <a:r>
              <a:rPr sz="800" spc="130" dirty="0">
                <a:latin typeface="Calibri"/>
                <a:cs typeface="Calibri"/>
              </a:rPr>
              <a:t>+</a:t>
            </a:r>
            <a:r>
              <a:rPr sz="800" i="1" spc="130" dirty="0">
                <a:latin typeface="Calibri"/>
                <a:cs typeface="Calibri"/>
              </a:rPr>
              <a:t>β</a:t>
            </a:r>
            <a:r>
              <a:rPr sz="900" spc="195" baseline="-9259" dirty="0">
                <a:latin typeface="Lucida Console"/>
                <a:cs typeface="Lucida Console"/>
              </a:rPr>
              <a:t>2</a:t>
            </a:r>
            <a:r>
              <a:rPr sz="800" i="1" spc="130" dirty="0">
                <a:latin typeface="Calibri"/>
                <a:cs typeface="Calibri"/>
              </a:rPr>
              <a:t>X</a:t>
            </a:r>
            <a:r>
              <a:rPr sz="900" spc="195" baseline="-9259" dirty="0">
                <a:latin typeface="Lucida Console"/>
                <a:cs typeface="Lucida Console"/>
              </a:rPr>
              <a:t>2</a:t>
            </a:r>
            <a:r>
              <a:rPr sz="900" spc="-405" baseline="-9259"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3</a:t>
            </a:r>
            <a:r>
              <a:rPr sz="800" i="1" spc="140" dirty="0">
                <a:latin typeface="Calibri"/>
                <a:cs typeface="Calibri"/>
              </a:rPr>
              <a:t>X</a:t>
            </a:r>
            <a:r>
              <a:rPr sz="900" spc="209" baseline="32407" dirty="0">
                <a:latin typeface="Lucida Console"/>
                <a:cs typeface="Lucida Console"/>
              </a:rPr>
              <a:t>2</a:t>
            </a:r>
            <a:r>
              <a:rPr sz="900" spc="-412" baseline="32407"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4</a:t>
            </a:r>
            <a:r>
              <a:rPr sz="800" i="1" spc="140" dirty="0">
                <a:latin typeface="Calibri"/>
                <a:cs typeface="Calibri"/>
              </a:rPr>
              <a:t>X</a:t>
            </a:r>
            <a:r>
              <a:rPr sz="900" spc="209" baseline="32407" dirty="0">
                <a:latin typeface="Lucida Console"/>
                <a:cs typeface="Lucida Console"/>
              </a:rPr>
              <a:t>2</a:t>
            </a:r>
            <a:r>
              <a:rPr sz="900" spc="-405" baseline="32407" dirty="0">
                <a:latin typeface="Lucida Console"/>
                <a:cs typeface="Lucida Console"/>
              </a:rPr>
              <a:t> </a:t>
            </a:r>
            <a:r>
              <a:rPr sz="800" spc="135" dirty="0">
                <a:latin typeface="Calibri"/>
                <a:cs typeface="Calibri"/>
              </a:rPr>
              <a:t>+</a:t>
            </a:r>
            <a:r>
              <a:rPr sz="800" i="1" spc="135" dirty="0">
                <a:latin typeface="Calibri"/>
                <a:cs typeface="Calibri"/>
              </a:rPr>
              <a:t>β</a:t>
            </a:r>
            <a:r>
              <a:rPr sz="900" spc="202" baseline="-9259" dirty="0">
                <a:latin typeface="Lucida Console"/>
                <a:cs typeface="Lucida Console"/>
              </a:rPr>
              <a:t>5</a:t>
            </a:r>
            <a:r>
              <a:rPr sz="800" i="1" spc="135" dirty="0">
                <a:latin typeface="Calibri"/>
                <a:cs typeface="Calibri"/>
              </a:rPr>
              <a:t>X</a:t>
            </a:r>
            <a:r>
              <a:rPr sz="900" spc="202" baseline="-9259" dirty="0">
                <a:latin typeface="Lucida Console"/>
                <a:cs typeface="Lucida Console"/>
              </a:rPr>
              <a:t>1</a:t>
            </a:r>
            <a:r>
              <a:rPr sz="800" i="1" spc="135" dirty="0">
                <a:latin typeface="Calibri"/>
                <a:cs typeface="Calibri"/>
              </a:rPr>
              <a:t>X</a:t>
            </a:r>
            <a:r>
              <a:rPr sz="900" spc="202" baseline="-9259" dirty="0">
                <a:latin typeface="Lucida Console"/>
                <a:cs typeface="Lucida Console"/>
              </a:rPr>
              <a:t>2</a:t>
            </a:r>
            <a:r>
              <a:rPr sz="900" spc="-412" baseline="-9259"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6</a:t>
            </a:r>
            <a:r>
              <a:rPr sz="800" i="1" spc="140" dirty="0">
                <a:latin typeface="Calibri"/>
                <a:cs typeface="Calibri"/>
              </a:rPr>
              <a:t>X</a:t>
            </a:r>
            <a:r>
              <a:rPr sz="900" spc="209" baseline="32407" dirty="0">
                <a:latin typeface="Lucida Console"/>
                <a:cs typeface="Lucida Console"/>
              </a:rPr>
              <a:t>3</a:t>
            </a:r>
            <a:r>
              <a:rPr sz="900" spc="-412" baseline="32407" dirty="0">
                <a:latin typeface="Lucida Console"/>
                <a:cs typeface="Lucida Console"/>
              </a:rPr>
              <a:t> </a:t>
            </a:r>
            <a:r>
              <a:rPr sz="800" spc="140" dirty="0">
                <a:latin typeface="Calibri"/>
                <a:cs typeface="Calibri"/>
              </a:rPr>
              <a:t>+</a:t>
            </a:r>
            <a:r>
              <a:rPr sz="800" i="1" spc="140" dirty="0">
                <a:latin typeface="Calibri"/>
                <a:cs typeface="Calibri"/>
              </a:rPr>
              <a:t>β</a:t>
            </a:r>
            <a:r>
              <a:rPr sz="900" spc="209" baseline="-9259" dirty="0">
                <a:latin typeface="Lucida Console"/>
                <a:cs typeface="Lucida Console"/>
              </a:rPr>
              <a:t>7</a:t>
            </a:r>
            <a:r>
              <a:rPr sz="800" i="1" spc="140" dirty="0">
                <a:latin typeface="Calibri"/>
                <a:cs typeface="Calibri"/>
              </a:rPr>
              <a:t>X</a:t>
            </a:r>
            <a:r>
              <a:rPr sz="900" spc="209" baseline="32407" dirty="0">
                <a:latin typeface="Lucida Console"/>
                <a:cs typeface="Lucida Console"/>
              </a:rPr>
              <a:t>3</a:t>
            </a:r>
            <a:r>
              <a:rPr sz="900" spc="-405" baseline="32407" dirty="0">
                <a:latin typeface="Lucida Console"/>
                <a:cs typeface="Lucida Console"/>
              </a:rPr>
              <a:t> </a:t>
            </a:r>
            <a:r>
              <a:rPr sz="800" spc="145" dirty="0">
                <a:latin typeface="Calibri"/>
                <a:cs typeface="Calibri"/>
              </a:rPr>
              <a:t>+</a:t>
            </a:r>
            <a:r>
              <a:rPr sz="800" i="1" spc="145" dirty="0">
                <a:latin typeface="Calibri"/>
                <a:cs typeface="Calibri"/>
              </a:rPr>
              <a:t>β</a:t>
            </a:r>
            <a:r>
              <a:rPr sz="900" spc="217" baseline="-9259" dirty="0">
                <a:latin typeface="Lucida Console"/>
                <a:cs typeface="Lucida Console"/>
              </a:rPr>
              <a:t>8</a:t>
            </a:r>
            <a:r>
              <a:rPr sz="800" i="1" spc="145" dirty="0">
                <a:latin typeface="Calibri"/>
                <a:cs typeface="Calibri"/>
              </a:rPr>
              <a:t>X</a:t>
            </a:r>
            <a:r>
              <a:rPr sz="900" spc="217" baseline="-9259" dirty="0">
                <a:latin typeface="Lucida Console"/>
                <a:cs typeface="Lucida Console"/>
              </a:rPr>
              <a:t>1</a:t>
            </a:r>
            <a:r>
              <a:rPr sz="800" i="1" spc="145" dirty="0">
                <a:latin typeface="Calibri"/>
                <a:cs typeface="Calibri"/>
              </a:rPr>
              <a:t>X</a:t>
            </a:r>
            <a:r>
              <a:rPr sz="900" spc="217" baseline="32407" dirty="0">
                <a:latin typeface="Lucida Console"/>
                <a:cs typeface="Lucida Console"/>
              </a:rPr>
              <a:t>2</a:t>
            </a:r>
            <a:r>
              <a:rPr sz="900" spc="-412" baseline="32407" dirty="0">
                <a:latin typeface="Lucida Console"/>
                <a:cs typeface="Lucida Console"/>
              </a:rPr>
              <a:t> </a:t>
            </a:r>
            <a:r>
              <a:rPr sz="800" spc="145" dirty="0">
                <a:latin typeface="Calibri"/>
                <a:cs typeface="Calibri"/>
              </a:rPr>
              <a:t>+</a:t>
            </a:r>
            <a:r>
              <a:rPr sz="800" i="1" spc="145" dirty="0">
                <a:latin typeface="Calibri"/>
                <a:cs typeface="Calibri"/>
              </a:rPr>
              <a:t>β</a:t>
            </a:r>
            <a:r>
              <a:rPr sz="900" spc="217" baseline="-9259" dirty="0">
                <a:latin typeface="Lucida Console"/>
                <a:cs typeface="Lucida Console"/>
              </a:rPr>
              <a:t>9</a:t>
            </a:r>
            <a:r>
              <a:rPr sz="800" i="1" spc="145" dirty="0">
                <a:latin typeface="Calibri"/>
                <a:cs typeface="Calibri"/>
              </a:rPr>
              <a:t>X</a:t>
            </a:r>
            <a:r>
              <a:rPr sz="900" spc="217" baseline="32407" dirty="0">
                <a:latin typeface="Lucida Console"/>
                <a:cs typeface="Lucida Console"/>
              </a:rPr>
              <a:t>2</a:t>
            </a:r>
            <a:r>
              <a:rPr sz="800" i="1" spc="145" dirty="0">
                <a:latin typeface="Calibri"/>
                <a:cs typeface="Calibri"/>
              </a:rPr>
              <a:t>X</a:t>
            </a:r>
            <a:r>
              <a:rPr sz="900" spc="217" baseline="-9259" dirty="0">
                <a:latin typeface="Lucida Console"/>
                <a:cs typeface="Lucida Console"/>
              </a:rPr>
              <a:t>2</a:t>
            </a:r>
            <a:r>
              <a:rPr sz="900" spc="-52" baseline="-9259" dirty="0">
                <a:latin typeface="Lucida Console"/>
                <a:cs typeface="Lucida Console"/>
              </a:rPr>
              <a:t> </a:t>
            </a:r>
            <a:r>
              <a:rPr sz="800" spc="254" dirty="0">
                <a:latin typeface="Calibri"/>
                <a:cs typeface="Calibri"/>
              </a:rPr>
              <a:t>=</a:t>
            </a:r>
            <a:r>
              <a:rPr sz="800" spc="85" dirty="0">
                <a:latin typeface="Calibri"/>
                <a:cs typeface="Calibri"/>
              </a:rPr>
              <a:t> </a:t>
            </a:r>
            <a:r>
              <a:rPr sz="800" spc="-50" dirty="0">
                <a:latin typeface="Calibri"/>
                <a:cs typeface="Calibri"/>
              </a:rPr>
              <a:t>0</a:t>
            </a:r>
            <a:endParaRPr sz="800">
              <a:latin typeface="Calibri"/>
              <a:cs typeface="Calibri"/>
            </a:endParaRPr>
          </a:p>
          <a:p>
            <a:pPr marL="1146175">
              <a:lnSpc>
                <a:spcPts val="440"/>
              </a:lnSpc>
              <a:tabLst>
                <a:tab pos="1499235" algn="l"/>
                <a:tab pos="2338705" algn="l"/>
                <a:tab pos="2692400" algn="l"/>
                <a:tab pos="3186430" algn="l"/>
                <a:tab pos="3539490" algn="l"/>
              </a:tabLst>
            </a:pPr>
            <a:r>
              <a:rPr sz="600" spc="-50" dirty="0">
                <a:latin typeface="Lucida Console"/>
                <a:cs typeface="Lucida Console"/>
              </a:rPr>
              <a:t>1</a:t>
            </a:r>
            <a:r>
              <a:rPr sz="600" dirty="0">
                <a:latin typeface="Lucida Console"/>
                <a:cs typeface="Lucida Console"/>
              </a:rPr>
              <a:t>	</a:t>
            </a:r>
            <a:r>
              <a:rPr sz="600" spc="-50" dirty="0">
                <a:latin typeface="Lucida Console"/>
                <a:cs typeface="Lucida Console"/>
              </a:rPr>
              <a:t>2</a:t>
            </a:r>
            <a:r>
              <a:rPr sz="600" dirty="0">
                <a:latin typeface="Lucida Console"/>
                <a:cs typeface="Lucida Console"/>
              </a:rPr>
              <a:t>	</a:t>
            </a:r>
            <a:r>
              <a:rPr sz="600" spc="-50" dirty="0">
                <a:latin typeface="Lucida Console"/>
                <a:cs typeface="Lucida Console"/>
              </a:rPr>
              <a:t>1</a:t>
            </a:r>
            <a:r>
              <a:rPr sz="600" dirty="0">
                <a:latin typeface="Lucida Console"/>
                <a:cs typeface="Lucida Console"/>
              </a:rPr>
              <a:t>	</a:t>
            </a:r>
            <a:r>
              <a:rPr sz="600" spc="-50" dirty="0">
                <a:latin typeface="Lucida Console"/>
                <a:cs typeface="Lucida Console"/>
              </a:rPr>
              <a:t>2</a:t>
            </a:r>
            <a:r>
              <a:rPr sz="600" dirty="0">
                <a:latin typeface="Lucida Console"/>
                <a:cs typeface="Lucida Console"/>
              </a:rPr>
              <a:t>	</a:t>
            </a:r>
            <a:r>
              <a:rPr sz="600" spc="-50" dirty="0">
                <a:latin typeface="Lucida Console"/>
                <a:cs typeface="Lucida Console"/>
              </a:rPr>
              <a:t>2</a:t>
            </a:r>
            <a:r>
              <a:rPr sz="600" dirty="0">
                <a:latin typeface="Lucida Console"/>
                <a:cs typeface="Lucida Console"/>
              </a:rPr>
              <a:t>	</a:t>
            </a:r>
            <a:r>
              <a:rPr sz="600" spc="-50" dirty="0">
                <a:latin typeface="Lucida Console"/>
                <a:cs typeface="Lucida Console"/>
              </a:rPr>
              <a:t>1</a:t>
            </a:r>
            <a:endParaRPr sz="600">
              <a:latin typeface="Lucida Console"/>
              <a:cs typeface="Lucida Console"/>
            </a:endParaRPr>
          </a:p>
        </p:txBody>
      </p:sp>
      <p:sp>
        <p:nvSpPr>
          <p:cNvPr id="19" name="Footer Placeholder 18">
            <a:extLst>
              <a:ext uri="{FF2B5EF4-FFF2-40B4-BE49-F238E27FC236}">
                <a16:creationId xmlns:a16="http://schemas.microsoft.com/office/drawing/2014/main" id="{02292DE7-DD09-2F99-A905-2AA63330B1A2}"/>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613222659"/>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9A95-793E-3B47-91A6-DAB5F30BDE42}"/>
              </a:ext>
            </a:extLst>
          </p:cNvPr>
          <p:cNvSpPr>
            <a:spLocks noGrp="1"/>
          </p:cNvSpPr>
          <p:nvPr>
            <p:ph type="title"/>
          </p:nvPr>
        </p:nvSpPr>
        <p:spPr/>
        <p:txBody>
          <a:bodyPr>
            <a:normAutofit/>
          </a:bodyPr>
          <a:lstStyle/>
          <a:p>
            <a:r>
              <a:rPr lang="en-US" b="1" dirty="0"/>
              <a:t>SVM Kernels</a:t>
            </a:r>
            <a:endParaRPr lang="en-US" dirty="0"/>
          </a:p>
        </p:txBody>
      </p:sp>
      <p:sp>
        <p:nvSpPr>
          <p:cNvPr id="3" name="Content Placeholder 2">
            <a:extLst>
              <a:ext uri="{FF2B5EF4-FFF2-40B4-BE49-F238E27FC236}">
                <a16:creationId xmlns:a16="http://schemas.microsoft.com/office/drawing/2014/main" id="{1B2FDEB2-1503-654C-B8A5-8058A22C5FEE}"/>
              </a:ext>
            </a:extLst>
          </p:cNvPr>
          <p:cNvSpPr>
            <a:spLocks noGrp="1"/>
          </p:cNvSpPr>
          <p:nvPr>
            <p:ph idx="1"/>
          </p:nvPr>
        </p:nvSpPr>
        <p:spPr>
          <a:xfrm>
            <a:off x="171450" y="511175"/>
            <a:ext cx="4343400" cy="2369880"/>
          </a:xfrm>
        </p:spPr>
        <p:txBody>
          <a:bodyPr/>
          <a:lstStyle/>
          <a:p>
            <a:r>
              <a:rPr lang="en-US" dirty="0"/>
              <a:t>The SVM algorithm is implemented in practice using a kernel. </a:t>
            </a:r>
          </a:p>
          <a:p>
            <a:r>
              <a:rPr lang="en-US" dirty="0"/>
              <a:t>A kernel transforms an input data space into the required form. </a:t>
            </a:r>
          </a:p>
          <a:p>
            <a:r>
              <a:rPr lang="en-US" dirty="0"/>
              <a:t>SVM uses a technique called the </a:t>
            </a:r>
            <a:r>
              <a:rPr lang="en-US" u="sng" dirty="0"/>
              <a:t>kernel trick</a:t>
            </a:r>
            <a:r>
              <a:rPr lang="en-US" dirty="0"/>
              <a:t>. Here, the kernel takes a low-dimensional input space and transforms it into a higher dimensional space. </a:t>
            </a:r>
          </a:p>
          <a:p>
            <a:r>
              <a:rPr lang="en-US" dirty="0"/>
              <a:t>Kernel trick helps you to build a more accurate classifier.</a:t>
            </a:r>
          </a:p>
          <a:p>
            <a:endParaRPr lang="en-US" b="1" dirty="0"/>
          </a:p>
          <a:p>
            <a:r>
              <a:rPr lang="en-US" b="1" dirty="0"/>
              <a:t>Kernel</a:t>
            </a:r>
            <a:r>
              <a:rPr lang="en-US" dirty="0"/>
              <a:t>: The main function of the kernel is to transform the given dataset input data into the required form. There are various types of functions such as </a:t>
            </a:r>
            <a:r>
              <a:rPr lang="en-US" dirty="0">
                <a:solidFill>
                  <a:srgbClr val="FF0000"/>
                </a:solidFill>
              </a:rPr>
              <a:t>linear</a:t>
            </a:r>
            <a:r>
              <a:rPr lang="en-US" dirty="0"/>
              <a:t>, </a:t>
            </a:r>
            <a:r>
              <a:rPr lang="en-US" dirty="0">
                <a:solidFill>
                  <a:srgbClr val="FF0000"/>
                </a:solidFill>
              </a:rPr>
              <a:t>polynomial</a:t>
            </a:r>
            <a:r>
              <a:rPr lang="en-US" dirty="0"/>
              <a:t>, and </a:t>
            </a:r>
            <a:r>
              <a:rPr lang="en-US" dirty="0">
                <a:solidFill>
                  <a:srgbClr val="FF0000"/>
                </a:solidFill>
              </a:rPr>
              <a:t>radial basis function (RBF)</a:t>
            </a:r>
            <a:r>
              <a:rPr lang="en-US" dirty="0"/>
              <a:t>. Polynomial and RBF are useful for non-linear hyperplane. </a:t>
            </a:r>
          </a:p>
          <a:p>
            <a:r>
              <a:rPr lang="en-US" dirty="0"/>
              <a:t>Polynomial and RBF kernels compute the separation line in the higher dimension. In some of the applications, it is suggested to use a more complex kernel to separate the classes that are curved or nonlinear. This transformation can lead to more accurate classifiers.</a:t>
            </a:r>
          </a:p>
        </p:txBody>
      </p:sp>
      <p:sp>
        <p:nvSpPr>
          <p:cNvPr id="6" name="Footer Placeholder 5">
            <a:extLst>
              <a:ext uri="{FF2B5EF4-FFF2-40B4-BE49-F238E27FC236}">
                <a16:creationId xmlns:a16="http://schemas.microsoft.com/office/drawing/2014/main" id="{35952C8D-C2E6-C495-0B60-7950E06D2C9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706660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E158-C8E7-B14B-A335-AE8D798AAB93}"/>
              </a:ext>
            </a:extLst>
          </p:cNvPr>
          <p:cNvSpPr>
            <a:spLocks noGrp="1"/>
          </p:cNvSpPr>
          <p:nvPr>
            <p:ph type="title"/>
          </p:nvPr>
        </p:nvSpPr>
        <p:spPr>
          <a:xfrm>
            <a:off x="606488" y="211465"/>
            <a:ext cx="3394075" cy="215444"/>
          </a:xfrm>
        </p:spPr>
        <p:txBody>
          <a:bodyPr/>
          <a:lstStyle/>
          <a:p>
            <a:r>
              <a:rPr lang="en-US" dirty="0"/>
              <a:t>Polynomial Kernel</a:t>
            </a:r>
          </a:p>
        </p:txBody>
      </p:sp>
      <p:sp>
        <p:nvSpPr>
          <p:cNvPr id="3" name="Content Placeholder 2">
            <a:extLst>
              <a:ext uri="{FF2B5EF4-FFF2-40B4-BE49-F238E27FC236}">
                <a16:creationId xmlns:a16="http://schemas.microsoft.com/office/drawing/2014/main" id="{AEE9DDE5-2E41-ED42-A581-CB48519536AE}"/>
              </a:ext>
            </a:extLst>
          </p:cNvPr>
          <p:cNvSpPr>
            <a:spLocks noGrp="1"/>
          </p:cNvSpPr>
          <p:nvPr>
            <p:ph idx="1"/>
          </p:nvPr>
        </p:nvSpPr>
        <p:spPr>
          <a:xfrm>
            <a:off x="491858" y="1078076"/>
            <a:ext cx="3766820" cy="169277"/>
          </a:xfrm>
        </p:spPr>
        <p:txBody>
          <a:bodyPr/>
          <a:lstStyle/>
          <a:p>
            <a:endParaRPr lang="en-US" dirty="0"/>
          </a:p>
        </p:txBody>
      </p:sp>
      <p:sp>
        <p:nvSpPr>
          <p:cNvPr id="5" name="Footer Placeholder 4">
            <a:extLst>
              <a:ext uri="{FF2B5EF4-FFF2-40B4-BE49-F238E27FC236}">
                <a16:creationId xmlns:a16="http://schemas.microsoft.com/office/drawing/2014/main" id="{B67FBBA9-76DB-EB44-B80D-00F6AABBF8F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67870656-0DE8-9D4C-A78E-F065DB943734}"/>
              </a:ext>
            </a:extLst>
          </p:cNvPr>
          <p:cNvPicPr>
            <a:picLocks noChangeAspect="1"/>
          </p:cNvPicPr>
          <p:nvPr/>
        </p:nvPicPr>
        <p:blipFill>
          <a:blip r:embed="rId2"/>
          <a:stretch>
            <a:fillRect/>
          </a:stretch>
        </p:blipFill>
        <p:spPr>
          <a:xfrm>
            <a:off x="47929" y="953047"/>
            <a:ext cx="2483193" cy="1096870"/>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39B20F6-63AC-564C-B531-9E8A05015404}"/>
              </a:ext>
            </a:extLst>
          </p:cNvPr>
          <p:cNvPicPr>
            <a:picLocks noChangeAspect="1"/>
          </p:cNvPicPr>
          <p:nvPr/>
        </p:nvPicPr>
        <p:blipFill>
          <a:blip r:embed="rId3"/>
          <a:stretch>
            <a:fillRect/>
          </a:stretch>
        </p:blipFill>
        <p:spPr>
          <a:xfrm>
            <a:off x="47930" y="2106816"/>
            <a:ext cx="3114515" cy="65290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96417B14-BC25-FF4C-A978-4B75F434D2A2}"/>
              </a:ext>
            </a:extLst>
          </p:cNvPr>
          <p:cNvPicPr>
            <a:picLocks noChangeAspect="1"/>
          </p:cNvPicPr>
          <p:nvPr/>
        </p:nvPicPr>
        <p:blipFill>
          <a:blip r:embed="rId4"/>
          <a:stretch>
            <a:fillRect/>
          </a:stretch>
        </p:blipFill>
        <p:spPr>
          <a:xfrm>
            <a:off x="2547375" y="1025671"/>
            <a:ext cx="2093754" cy="811570"/>
          </a:xfrm>
          <a:prstGeom prst="rect">
            <a:avLst/>
          </a:prstGeom>
        </p:spPr>
      </p:pic>
    </p:spTree>
    <p:extLst>
      <p:ext uri="{BB962C8B-B14F-4D97-AF65-F5344CB8AC3E}">
        <p14:creationId xmlns:p14="http://schemas.microsoft.com/office/powerpoint/2010/main" val="3800553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A37F-58CD-6B4B-855E-F99529822940}"/>
              </a:ext>
            </a:extLst>
          </p:cNvPr>
          <p:cNvSpPr>
            <a:spLocks noGrp="1"/>
          </p:cNvSpPr>
          <p:nvPr>
            <p:ph type="title"/>
          </p:nvPr>
        </p:nvSpPr>
        <p:spPr>
          <a:xfrm>
            <a:off x="0" y="415052"/>
            <a:ext cx="4305761" cy="215444"/>
          </a:xfrm>
        </p:spPr>
        <p:txBody>
          <a:bodyPr/>
          <a:lstStyle/>
          <a:p>
            <a:r>
              <a:rPr lang="en-US" dirty="0"/>
              <a:t>Gaussian RBF Kernel</a:t>
            </a:r>
          </a:p>
        </p:txBody>
      </p:sp>
      <p:sp>
        <p:nvSpPr>
          <p:cNvPr id="3" name="Content Placeholder 2">
            <a:extLst>
              <a:ext uri="{FF2B5EF4-FFF2-40B4-BE49-F238E27FC236}">
                <a16:creationId xmlns:a16="http://schemas.microsoft.com/office/drawing/2014/main" id="{78E57CCE-19DE-9244-8F64-A78BBBB03FEA}"/>
              </a:ext>
            </a:extLst>
          </p:cNvPr>
          <p:cNvSpPr>
            <a:spLocks noGrp="1"/>
          </p:cNvSpPr>
          <p:nvPr>
            <p:ph idx="1"/>
          </p:nvPr>
        </p:nvSpPr>
        <p:spPr>
          <a:xfrm>
            <a:off x="2859979" y="762254"/>
            <a:ext cx="1564637" cy="2005394"/>
          </a:xfrm>
        </p:spPr>
        <p:txBody>
          <a:bodyPr>
            <a:normAutofit fontScale="92500" lnSpcReduction="20000"/>
          </a:bodyPr>
          <a:lstStyle/>
          <a:p>
            <a:r>
              <a:rPr lang="en-US" dirty="0"/>
              <a:t>In such a case, we use the </a:t>
            </a:r>
            <a:r>
              <a:rPr lang="en-US" b="1" dirty="0"/>
              <a:t>Kernel Trick</a:t>
            </a:r>
            <a:r>
              <a:rPr lang="en-US" dirty="0"/>
              <a:t> where we add a new dimension to existing data and if we are lucky, in the new space, the data is linearly separable.</a:t>
            </a:r>
          </a:p>
          <a:p>
            <a:endParaRPr lang="en-US" dirty="0"/>
          </a:p>
          <a:p>
            <a:r>
              <a:rPr lang="en-US" altLang="en-US" dirty="0">
                <a:solidFill>
                  <a:srgbClr val="333333"/>
                </a:solidFill>
                <a:latin typeface="Open Sans"/>
              </a:rPr>
              <a:t>Lets add a third dimension (z) to the data where,</a:t>
            </a:r>
          </a:p>
          <a:p>
            <a:endParaRPr lang="en-US" altLang="en-US" sz="416" dirty="0">
              <a:solidFill>
                <a:srgbClr val="333333"/>
              </a:solidFill>
              <a:latin typeface="Open Sans"/>
            </a:endParaRPr>
          </a:p>
          <a:p>
            <a:endParaRPr lang="en-US" altLang="en-US" sz="416" dirty="0">
              <a:solidFill>
                <a:srgbClr val="333333"/>
              </a:solidFill>
              <a:latin typeface="Open Sans"/>
            </a:endParaRPr>
          </a:p>
          <a:p>
            <a:r>
              <a:rPr lang="en-US" dirty="0"/>
              <a:t>The above expression is called a </a:t>
            </a:r>
            <a:r>
              <a:rPr lang="en-US" b="1" dirty="0"/>
              <a:t>Gaussian Radial Basis Function</a:t>
            </a:r>
            <a:r>
              <a:rPr lang="en-US" dirty="0"/>
              <a:t> or a </a:t>
            </a:r>
            <a:r>
              <a:rPr lang="en-US" b="1" dirty="0"/>
              <a:t>Radial Basis Function with a Gaussian kernel</a:t>
            </a:r>
            <a:r>
              <a:rPr lang="en-US" dirty="0"/>
              <a:t>. </a:t>
            </a:r>
            <a:endParaRPr lang="en-US" altLang="en-US" sz="416"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5856310-A5BB-064B-9855-60167C71A3D8}"/>
              </a:ext>
            </a:extLst>
          </p:cNvPr>
          <p:cNvPicPr>
            <a:picLocks noChangeAspect="1"/>
          </p:cNvPicPr>
          <p:nvPr/>
        </p:nvPicPr>
        <p:blipFill rotWithShape="1">
          <a:blip r:embed="rId2"/>
          <a:srcRect l="2417" r="3322" b="6640"/>
          <a:stretch/>
        </p:blipFill>
        <p:spPr>
          <a:xfrm>
            <a:off x="69968" y="750207"/>
            <a:ext cx="2487751" cy="2276759"/>
          </a:xfrm>
          <a:prstGeom prst="rect">
            <a:avLst/>
          </a:prstGeom>
        </p:spPr>
      </p:pic>
      <p:sp>
        <p:nvSpPr>
          <p:cNvPr id="8" name="Rectangle 3">
            <a:extLst>
              <a:ext uri="{FF2B5EF4-FFF2-40B4-BE49-F238E27FC236}">
                <a16:creationId xmlns:a16="http://schemas.microsoft.com/office/drawing/2014/main" id="{EFEB7456-48A3-F748-9D5D-4B625BC9659A}"/>
              </a:ext>
            </a:extLst>
          </p:cNvPr>
          <p:cNvSpPr>
            <a:spLocks noChangeArrowheads="1"/>
          </p:cNvSpPr>
          <p:nvPr/>
        </p:nvSpPr>
        <p:spPr bwMode="auto">
          <a:xfrm>
            <a:off x="3130138" y="2046700"/>
            <a:ext cx="807209" cy="12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76" tIns="17288" rIns="34576" bIns="172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345735" rtl="0"/>
            <a:r>
              <a:rPr lang="en-US" altLang="en-US" sz="605" dirty="0">
                <a:solidFill>
                  <a:srgbClr val="333333"/>
                </a:solidFill>
                <a:latin typeface="Open Sans"/>
              </a:rPr>
              <a:t>    </a:t>
            </a:r>
            <a:r>
              <a:rPr lang="en-US" altLang="en-US" sz="567" dirty="0">
                <a:solidFill>
                  <a:srgbClr val="333333"/>
                </a:solidFill>
                <a:latin typeface="Open Sans"/>
              </a:rPr>
              <a:t>                                  </a:t>
            </a:r>
            <a:endParaRPr lang="en-US" altLang="en-US" sz="681" dirty="0"/>
          </a:p>
        </p:txBody>
      </p:sp>
      <p:pic>
        <p:nvPicPr>
          <p:cNvPr id="1028" name="Picture 4" descr="\[z = e^{-\gamma(x^2+y^2)}\]">
            <a:extLst>
              <a:ext uri="{FF2B5EF4-FFF2-40B4-BE49-F238E27FC236}">
                <a16:creationId xmlns:a16="http://schemas.microsoft.com/office/drawing/2014/main" id="{BD336868-DADA-5A4A-97A9-FDCB772D9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538" y="1878215"/>
            <a:ext cx="741518" cy="13045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7C779B28-A26C-EC41-A2F5-4B2B5BA2296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06048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3AA9-F097-B642-A530-D808006E3E7D}"/>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86DCD67C-C359-3D4E-873F-4C0C085FAA3A}"/>
              </a:ext>
            </a:extLst>
          </p:cNvPr>
          <p:cNvSpPr>
            <a:spLocks noGrp="1"/>
          </p:cNvSpPr>
          <p:nvPr>
            <p:ph idx="1"/>
          </p:nvPr>
        </p:nvSpPr>
        <p:spPr>
          <a:xfrm>
            <a:off x="491858" y="1078076"/>
            <a:ext cx="3766820" cy="169277"/>
          </a:xfrm>
        </p:spPr>
        <p:txBody>
          <a:bodyPr/>
          <a:lstStyle/>
          <a:p>
            <a:endParaRPr lang="en-US"/>
          </a:p>
        </p:txBody>
      </p:sp>
      <p:pic>
        <p:nvPicPr>
          <p:cNvPr id="6" name="Picture 5">
            <a:extLst>
              <a:ext uri="{FF2B5EF4-FFF2-40B4-BE49-F238E27FC236}">
                <a16:creationId xmlns:a16="http://schemas.microsoft.com/office/drawing/2014/main" id="{69B1AB76-F9D4-AC4E-874D-E523E441933C}"/>
              </a:ext>
            </a:extLst>
          </p:cNvPr>
          <p:cNvPicPr>
            <a:picLocks noChangeAspect="1"/>
          </p:cNvPicPr>
          <p:nvPr/>
        </p:nvPicPr>
        <p:blipFill>
          <a:blip r:embed="rId2"/>
          <a:stretch>
            <a:fillRect/>
          </a:stretch>
        </p:blipFill>
        <p:spPr>
          <a:xfrm>
            <a:off x="857191" y="445790"/>
            <a:ext cx="2895719" cy="2569170"/>
          </a:xfrm>
          <a:prstGeom prst="rect">
            <a:avLst/>
          </a:prstGeom>
        </p:spPr>
      </p:pic>
      <p:sp>
        <p:nvSpPr>
          <p:cNvPr id="7" name="Footer Placeholder 6">
            <a:extLst>
              <a:ext uri="{FF2B5EF4-FFF2-40B4-BE49-F238E27FC236}">
                <a16:creationId xmlns:a16="http://schemas.microsoft.com/office/drawing/2014/main" id="{0254E23E-B227-4541-B680-45C44B713CB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713764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942-14EB-A949-AE0F-34AB24367ADD}"/>
              </a:ext>
            </a:extLst>
          </p:cNvPr>
          <p:cNvSpPr>
            <a:spLocks noGrp="1"/>
          </p:cNvSpPr>
          <p:nvPr>
            <p:ph type="title"/>
          </p:nvPr>
        </p:nvSpPr>
        <p:spPr>
          <a:xfrm>
            <a:off x="606488" y="211465"/>
            <a:ext cx="3394075" cy="215444"/>
          </a:xfrm>
        </p:spPr>
        <p:txBody>
          <a:bodyPr/>
          <a:lstStyle/>
          <a:p>
            <a:endParaRPr lang="en-US" dirty="0"/>
          </a:p>
        </p:txBody>
      </p:sp>
      <p:sp>
        <p:nvSpPr>
          <p:cNvPr id="3" name="Content Placeholder 2">
            <a:extLst>
              <a:ext uri="{FF2B5EF4-FFF2-40B4-BE49-F238E27FC236}">
                <a16:creationId xmlns:a16="http://schemas.microsoft.com/office/drawing/2014/main" id="{FC828B6D-369F-6442-882A-B6EAF32B06FE}"/>
              </a:ext>
            </a:extLst>
          </p:cNvPr>
          <p:cNvSpPr>
            <a:spLocks noGrp="1"/>
          </p:cNvSpPr>
          <p:nvPr>
            <p:ph idx="1"/>
          </p:nvPr>
        </p:nvSpPr>
        <p:spPr>
          <a:xfrm>
            <a:off x="491858" y="1078076"/>
            <a:ext cx="3766820" cy="169277"/>
          </a:xfrm>
        </p:spPr>
        <p:txBody>
          <a:bodyPr/>
          <a:lstStyle/>
          <a:p>
            <a:endParaRPr lang="en-US"/>
          </a:p>
        </p:txBody>
      </p:sp>
      <p:pic>
        <p:nvPicPr>
          <p:cNvPr id="6" name="Picture 5">
            <a:extLst>
              <a:ext uri="{FF2B5EF4-FFF2-40B4-BE49-F238E27FC236}">
                <a16:creationId xmlns:a16="http://schemas.microsoft.com/office/drawing/2014/main" id="{22AB8599-DA78-D84B-B95F-2CE0BC2C191F}"/>
              </a:ext>
            </a:extLst>
          </p:cNvPr>
          <p:cNvPicPr>
            <a:picLocks noChangeAspect="1"/>
          </p:cNvPicPr>
          <p:nvPr/>
        </p:nvPicPr>
        <p:blipFill>
          <a:blip r:embed="rId2"/>
          <a:stretch>
            <a:fillRect/>
          </a:stretch>
        </p:blipFill>
        <p:spPr>
          <a:xfrm>
            <a:off x="405633" y="547236"/>
            <a:ext cx="3918995" cy="2160201"/>
          </a:xfrm>
          <a:prstGeom prst="rect">
            <a:avLst/>
          </a:prstGeom>
        </p:spPr>
      </p:pic>
      <p:sp>
        <p:nvSpPr>
          <p:cNvPr id="7" name="Footer Placeholder 6">
            <a:extLst>
              <a:ext uri="{FF2B5EF4-FFF2-40B4-BE49-F238E27FC236}">
                <a16:creationId xmlns:a16="http://schemas.microsoft.com/office/drawing/2014/main" id="{8A7E84E5-F2D5-A542-95C7-CA25DB7CB0B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144523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5FC6-893C-0E48-BCD1-13D0A299A4E6}"/>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8788044E-A9AB-CE4D-818E-F389EDB3536D}"/>
              </a:ext>
            </a:extLst>
          </p:cNvPr>
          <p:cNvSpPr>
            <a:spLocks noGrp="1"/>
          </p:cNvSpPr>
          <p:nvPr>
            <p:ph idx="1"/>
          </p:nvPr>
        </p:nvSpPr>
        <p:spPr>
          <a:xfrm>
            <a:off x="491858" y="1078076"/>
            <a:ext cx="3766820" cy="169277"/>
          </a:xfrm>
        </p:spPr>
        <p:txBody>
          <a:bodyPr/>
          <a:lstStyle/>
          <a:p>
            <a:endParaRPr lang="en-US"/>
          </a:p>
        </p:txBody>
      </p:sp>
      <p:pic>
        <p:nvPicPr>
          <p:cNvPr id="6" name="Picture 5">
            <a:extLst>
              <a:ext uri="{FF2B5EF4-FFF2-40B4-BE49-F238E27FC236}">
                <a16:creationId xmlns:a16="http://schemas.microsoft.com/office/drawing/2014/main" id="{1149B074-5CFC-F747-82A9-B15C20D9B495}"/>
              </a:ext>
            </a:extLst>
          </p:cNvPr>
          <p:cNvPicPr>
            <a:picLocks noChangeAspect="1"/>
          </p:cNvPicPr>
          <p:nvPr/>
        </p:nvPicPr>
        <p:blipFill>
          <a:blip r:embed="rId2"/>
          <a:stretch>
            <a:fillRect/>
          </a:stretch>
        </p:blipFill>
        <p:spPr>
          <a:xfrm>
            <a:off x="702880" y="433785"/>
            <a:ext cx="3204340" cy="2593181"/>
          </a:xfrm>
          <a:prstGeom prst="rect">
            <a:avLst/>
          </a:prstGeom>
        </p:spPr>
      </p:pic>
      <p:sp>
        <p:nvSpPr>
          <p:cNvPr id="7" name="Footer Placeholder 6">
            <a:extLst>
              <a:ext uri="{FF2B5EF4-FFF2-40B4-BE49-F238E27FC236}">
                <a16:creationId xmlns:a16="http://schemas.microsoft.com/office/drawing/2014/main" id="{34739DD7-BAAC-2849-8A46-408328A4FC6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694149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CB90-01F0-6E42-B7D4-834608D1B81F}"/>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17000B1D-8A17-324E-AF91-01E3F9C787F7}"/>
              </a:ext>
            </a:extLst>
          </p:cNvPr>
          <p:cNvSpPr>
            <a:spLocks noGrp="1"/>
          </p:cNvSpPr>
          <p:nvPr>
            <p:ph idx="1"/>
          </p:nvPr>
        </p:nvSpPr>
        <p:spPr>
          <a:xfrm>
            <a:off x="491858" y="1078076"/>
            <a:ext cx="3766820" cy="169277"/>
          </a:xfrm>
        </p:spPr>
        <p:txBody>
          <a:bodyPr/>
          <a:lstStyle/>
          <a:p>
            <a:endParaRPr lang="en-US"/>
          </a:p>
        </p:txBody>
      </p:sp>
      <p:pic>
        <p:nvPicPr>
          <p:cNvPr id="6" name="Picture 5">
            <a:extLst>
              <a:ext uri="{FF2B5EF4-FFF2-40B4-BE49-F238E27FC236}">
                <a16:creationId xmlns:a16="http://schemas.microsoft.com/office/drawing/2014/main" id="{A0E647A6-7EDC-8D4D-91C8-144A6C4BD702}"/>
              </a:ext>
            </a:extLst>
          </p:cNvPr>
          <p:cNvPicPr>
            <a:picLocks noChangeAspect="1"/>
          </p:cNvPicPr>
          <p:nvPr/>
        </p:nvPicPr>
        <p:blipFill>
          <a:blip r:embed="rId2"/>
          <a:stretch>
            <a:fillRect/>
          </a:stretch>
        </p:blipFill>
        <p:spPr>
          <a:xfrm>
            <a:off x="241036" y="445789"/>
            <a:ext cx="3809609" cy="2803495"/>
          </a:xfrm>
          <a:prstGeom prst="rect">
            <a:avLst/>
          </a:prstGeom>
        </p:spPr>
      </p:pic>
      <p:sp>
        <p:nvSpPr>
          <p:cNvPr id="7" name="Oval 6">
            <a:extLst>
              <a:ext uri="{FF2B5EF4-FFF2-40B4-BE49-F238E27FC236}">
                <a16:creationId xmlns:a16="http://schemas.microsoft.com/office/drawing/2014/main" id="{986AF651-C3A6-154F-9A19-F41698DAEAC3}"/>
              </a:ext>
            </a:extLst>
          </p:cNvPr>
          <p:cNvSpPr/>
          <p:nvPr/>
        </p:nvSpPr>
        <p:spPr>
          <a:xfrm>
            <a:off x="3175650" y="2805681"/>
            <a:ext cx="803221" cy="2212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50924951-1FAA-374A-BE2D-A15386A0220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19765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06488" y="211465"/>
            <a:ext cx="3394075" cy="215444"/>
          </a:xfrm>
        </p:spPr>
        <p:txBody>
          <a:bodyPr/>
          <a:lstStyle/>
          <a:p>
            <a:r>
              <a:rPr lang="en-US" dirty="0"/>
              <a:t>Linearly separable classes</a:t>
            </a:r>
          </a:p>
        </p:txBody>
      </p:sp>
      <p:graphicFrame>
        <p:nvGraphicFramePr>
          <p:cNvPr id="24578" name="Object 4"/>
          <p:cNvGraphicFramePr>
            <a:graphicFrameLocks noGrp="1" noChangeAspect="1"/>
          </p:cNvGraphicFramePr>
          <p:nvPr>
            <p:ph sz="half" idx="4294967295"/>
          </p:nvPr>
        </p:nvGraphicFramePr>
        <p:xfrm>
          <a:off x="1440656" y="883389"/>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457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6" y="883389"/>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7493" name="Line 5"/>
          <p:cNvSpPr>
            <a:spLocks noChangeShapeType="1"/>
          </p:cNvSpPr>
          <p:nvPr/>
        </p:nvSpPr>
        <p:spPr bwMode="auto">
          <a:xfrm>
            <a:off x="1555909" y="1499870"/>
            <a:ext cx="1584722" cy="518636"/>
          </a:xfrm>
          <a:prstGeom prst="line">
            <a:avLst/>
          </a:prstGeom>
          <a:noFill/>
          <a:ln w="19050">
            <a:solidFill>
              <a:srgbClr val="FF0000"/>
            </a:solidFill>
            <a:prstDash val="lgDash"/>
            <a:round/>
            <a:headEnd/>
            <a:tailEnd/>
          </a:ln>
        </p:spPr>
        <p:txBody>
          <a:bodyPr/>
          <a:lstStyle/>
          <a:p>
            <a:endParaRPr lang="en-US"/>
          </a:p>
        </p:txBody>
      </p:sp>
      <p:sp>
        <p:nvSpPr>
          <p:cNvPr id="1087494" name="Line 6"/>
          <p:cNvSpPr>
            <a:spLocks noChangeShapeType="1"/>
          </p:cNvSpPr>
          <p:nvPr/>
        </p:nvSpPr>
        <p:spPr bwMode="auto">
          <a:xfrm>
            <a:off x="1555909" y="1413431"/>
            <a:ext cx="1584722" cy="518636"/>
          </a:xfrm>
          <a:prstGeom prst="line">
            <a:avLst/>
          </a:prstGeom>
          <a:noFill/>
          <a:ln w="19050">
            <a:solidFill>
              <a:srgbClr val="FF0000"/>
            </a:solidFill>
            <a:prstDash val="lgDash"/>
            <a:round/>
            <a:headEnd/>
            <a:tailEnd/>
          </a:ln>
        </p:spPr>
        <p:txBody>
          <a:bodyPr/>
          <a:lstStyle/>
          <a:p>
            <a:endParaRPr lang="en-US"/>
          </a:p>
        </p:txBody>
      </p:sp>
      <p:sp>
        <p:nvSpPr>
          <p:cNvPr id="1087495" name="Line 7"/>
          <p:cNvSpPr>
            <a:spLocks noChangeShapeType="1"/>
          </p:cNvSpPr>
          <p:nvPr/>
        </p:nvSpPr>
        <p:spPr bwMode="auto">
          <a:xfrm>
            <a:off x="1555909" y="1269365"/>
            <a:ext cx="1584722" cy="835581"/>
          </a:xfrm>
          <a:prstGeom prst="line">
            <a:avLst/>
          </a:prstGeom>
          <a:noFill/>
          <a:ln w="19050">
            <a:solidFill>
              <a:srgbClr val="FF0000"/>
            </a:solidFill>
            <a:prstDash val="lgDash"/>
            <a:round/>
            <a:headEnd/>
            <a:tailEnd/>
          </a:ln>
        </p:spPr>
        <p:txBody>
          <a:bodyPr/>
          <a:lstStyle/>
          <a:p>
            <a:endParaRPr lang="en-US"/>
          </a:p>
        </p:txBody>
      </p:sp>
      <p:sp>
        <p:nvSpPr>
          <p:cNvPr id="1087496" name="Line 8"/>
          <p:cNvSpPr>
            <a:spLocks noChangeShapeType="1"/>
          </p:cNvSpPr>
          <p:nvPr/>
        </p:nvSpPr>
        <p:spPr bwMode="auto">
          <a:xfrm>
            <a:off x="1555909" y="1442244"/>
            <a:ext cx="1584722" cy="720328"/>
          </a:xfrm>
          <a:prstGeom prst="line">
            <a:avLst/>
          </a:prstGeom>
          <a:noFill/>
          <a:ln w="19050">
            <a:solidFill>
              <a:srgbClr val="FF0000"/>
            </a:solidFill>
            <a:prstDash val="lgDash"/>
            <a:round/>
            <a:headEnd/>
            <a:tailEnd/>
          </a:ln>
        </p:spPr>
        <p:txBody>
          <a:bodyPr/>
          <a:lstStyle/>
          <a:p>
            <a:endParaRPr lang="en-US"/>
          </a:p>
        </p:txBody>
      </p:sp>
      <p:sp>
        <p:nvSpPr>
          <p:cNvPr id="1087497" name="Line 9"/>
          <p:cNvSpPr>
            <a:spLocks noChangeShapeType="1"/>
          </p:cNvSpPr>
          <p:nvPr/>
        </p:nvSpPr>
        <p:spPr bwMode="auto">
          <a:xfrm>
            <a:off x="1555909" y="1355804"/>
            <a:ext cx="1584722" cy="605076"/>
          </a:xfrm>
          <a:prstGeom prst="line">
            <a:avLst/>
          </a:prstGeom>
          <a:noFill/>
          <a:ln w="19050">
            <a:solidFill>
              <a:srgbClr val="FF0000"/>
            </a:solidFill>
            <a:prstDash val="lgDash"/>
            <a:round/>
            <a:headEnd/>
            <a:tailEnd/>
          </a:ln>
        </p:spPr>
        <p:txBody>
          <a:bodyPr/>
          <a:lstStyle/>
          <a:p>
            <a:endParaRPr lang="en-US"/>
          </a:p>
        </p:txBody>
      </p:sp>
      <p:sp>
        <p:nvSpPr>
          <p:cNvPr id="10" name="Rectangle 3"/>
          <p:cNvSpPr txBox="1">
            <a:spLocks noChangeArrowheads="1"/>
          </p:cNvSpPr>
          <p:nvPr/>
        </p:nvSpPr>
        <p:spPr bwMode="auto">
          <a:xfrm>
            <a:off x="1181338" y="2623582"/>
            <a:ext cx="2391489" cy="144066"/>
          </a:xfrm>
          <a:prstGeom prst="rect">
            <a:avLst/>
          </a:prstGeom>
          <a:noFill/>
          <a:ln w="12700">
            <a:noFill/>
            <a:miter lim="800000"/>
            <a:headEnd/>
            <a:tailEnd/>
          </a:ln>
        </p:spPr>
        <p:txBody>
          <a:bodyPr vert="horz" wrap="square" lIns="34216" tIns="16808" rIns="34216" bIns="16808" numCol="1" anchor="t" anchorCtr="0" compatLnSpc="1">
            <a:prstTxWarp prst="textNoShape">
              <a:avLst/>
            </a:prstTxWarp>
          </a:bodyPr>
          <a:lstStyle/>
          <a:p>
            <a:pPr marL="110443" indent="-110443" algn="ctr" eaLnBrk="0" fontAlgn="base" hangingPunct="0">
              <a:lnSpc>
                <a:spcPct val="90000"/>
              </a:lnSpc>
              <a:spcBef>
                <a:spcPct val="10000"/>
              </a:spcBef>
              <a:spcAft>
                <a:spcPts val="151"/>
              </a:spcAft>
              <a:buClr>
                <a:srgbClr val="0C7B9C"/>
              </a:buClr>
              <a:buSzPct val="75000"/>
              <a:defRPr/>
            </a:pPr>
            <a:r>
              <a:rPr lang="en-US" sz="756" dirty="0"/>
              <a:t>Other possible solutions</a:t>
            </a:r>
          </a:p>
        </p:txBody>
      </p:sp>
      <p:sp>
        <p:nvSpPr>
          <p:cNvPr id="3" name="Footer Placeholder 2">
            <a:extLst>
              <a:ext uri="{FF2B5EF4-FFF2-40B4-BE49-F238E27FC236}">
                <a16:creationId xmlns:a16="http://schemas.microsoft.com/office/drawing/2014/main" id="{E4C6F2D7-D430-49C2-61BB-0E296AC716F5}"/>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7542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499"/>
                                          </p:stCondLst>
                                        </p:cTn>
                                        <p:tgtEl>
                                          <p:spTgt spid="108749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500"/>
                                  </p:stCondLst>
                                  <p:childTnLst>
                                    <p:set>
                                      <p:cBhvr>
                                        <p:cTn id="9" dur="1" fill="hold">
                                          <p:stCondLst>
                                            <p:cond delay="499"/>
                                          </p:stCondLst>
                                        </p:cTn>
                                        <p:tgtEl>
                                          <p:spTgt spid="108749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500"/>
                                  </p:stCondLst>
                                  <p:childTnLst>
                                    <p:set>
                                      <p:cBhvr>
                                        <p:cTn id="12" dur="1" fill="hold">
                                          <p:stCondLst>
                                            <p:cond delay="499"/>
                                          </p:stCondLst>
                                        </p:cTn>
                                        <p:tgtEl>
                                          <p:spTgt spid="1087496"/>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500"/>
                                  </p:stCondLst>
                                  <p:childTnLst>
                                    <p:set>
                                      <p:cBhvr>
                                        <p:cTn id="15" dur="1" fill="hold">
                                          <p:stCondLst>
                                            <p:cond delay="499"/>
                                          </p:stCondLst>
                                        </p:cTn>
                                        <p:tgtEl>
                                          <p:spTgt spid="108749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500"/>
                                  </p:stCondLst>
                                  <p:childTnLst>
                                    <p:set>
                                      <p:cBhvr>
                                        <p:cTn id="18" dur="1" fill="hold">
                                          <p:stCondLst>
                                            <p:cond delay="499"/>
                                          </p:stCondLst>
                                        </p:cTn>
                                        <p:tgtEl>
                                          <p:spTgt spid="1087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3" grpId="0" animBg="1"/>
      <p:bldP spid="1087494" grpId="0" animBg="1"/>
      <p:bldP spid="1087495" grpId="0" animBg="1"/>
      <p:bldP spid="1087496" grpId="0" animBg="1"/>
      <p:bldP spid="108749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EFA1-4AF5-3D47-8065-7A0C6F37F96C}"/>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C019A524-1508-1046-95D6-1D94D4A82004}"/>
              </a:ext>
            </a:extLst>
          </p:cNvPr>
          <p:cNvSpPr>
            <a:spLocks noGrp="1"/>
          </p:cNvSpPr>
          <p:nvPr>
            <p:ph idx="1"/>
          </p:nvPr>
        </p:nvSpPr>
        <p:spPr>
          <a:xfrm>
            <a:off x="491858" y="1078076"/>
            <a:ext cx="3766820" cy="169277"/>
          </a:xfrm>
        </p:spPr>
        <p:txBody>
          <a:bodyPr/>
          <a:lstStyle/>
          <a:p>
            <a:endParaRPr lang="en-US"/>
          </a:p>
        </p:txBody>
      </p:sp>
      <p:sp>
        <p:nvSpPr>
          <p:cNvPr id="5" name="Footer Placeholder 4">
            <a:extLst>
              <a:ext uri="{FF2B5EF4-FFF2-40B4-BE49-F238E27FC236}">
                <a16:creationId xmlns:a16="http://schemas.microsoft.com/office/drawing/2014/main" id="{5BE2F4EF-C1DF-B04A-8D40-3516555571C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8" name="Picture 7">
            <a:extLst>
              <a:ext uri="{FF2B5EF4-FFF2-40B4-BE49-F238E27FC236}">
                <a16:creationId xmlns:a16="http://schemas.microsoft.com/office/drawing/2014/main" id="{46F2A05E-83D5-024C-A1AE-485D7798C40F}"/>
              </a:ext>
            </a:extLst>
          </p:cNvPr>
          <p:cNvPicPr>
            <a:picLocks noChangeAspect="1"/>
          </p:cNvPicPr>
          <p:nvPr/>
        </p:nvPicPr>
        <p:blipFill>
          <a:blip r:embed="rId3"/>
          <a:stretch>
            <a:fillRect/>
          </a:stretch>
        </p:blipFill>
        <p:spPr>
          <a:xfrm>
            <a:off x="118854" y="626241"/>
            <a:ext cx="3276662" cy="2207315"/>
          </a:xfrm>
          <a:prstGeom prst="rect">
            <a:avLst/>
          </a:prstGeom>
        </p:spPr>
      </p:pic>
    </p:spTree>
    <p:extLst>
      <p:ext uri="{BB962C8B-B14F-4D97-AF65-F5344CB8AC3E}">
        <p14:creationId xmlns:p14="http://schemas.microsoft.com/office/powerpoint/2010/main" val="2193986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11C0-B088-0845-BE01-320014DDEE77}"/>
              </a:ext>
            </a:extLst>
          </p:cNvPr>
          <p:cNvSpPr>
            <a:spLocks noGrp="1"/>
          </p:cNvSpPr>
          <p:nvPr>
            <p:ph type="title"/>
          </p:nvPr>
        </p:nvSpPr>
        <p:spPr>
          <a:xfrm>
            <a:off x="606488" y="211465"/>
            <a:ext cx="3394075" cy="215444"/>
          </a:xfrm>
        </p:spPr>
        <p:txBody>
          <a:bodyPr/>
          <a:lstStyle/>
          <a:p>
            <a:r>
              <a:rPr lang="en-US" dirty="0"/>
              <a:t>Regression</a:t>
            </a:r>
          </a:p>
        </p:txBody>
      </p:sp>
      <p:sp>
        <p:nvSpPr>
          <p:cNvPr id="3" name="Content Placeholder 2">
            <a:extLst>
              <a:ext uri="{FF2B5EF4-FFF2-40B4-BE49-F238E27FC236}">
                <a16:creationId xmlns:a16="http://schemas.microsoft.com/office/drawing/2014/main" id="{075CC02C-15F5-B34D-859A-F6D46A48D460}"/>
              </a:ext>
            </a:extLst>
          </p:cNvPr>
          <p:cNvSpPr>
            <a:spLocks noGrp="1"/>
          </p:cNvSpPr>
          <p:nvPr>
            <p:ph idx="1"/>
          </p:nvPr>
        </p:nvSpPr>
        <p:spPr>
          <a:xfrm>
            <a:off x="177192" y="633520"/>
            <a:ext cx="4252666" cy="1184940"/>
          </a:xfrm>
        </p:spPr>
        <p:txBody>
          <a:bodyPr/>
          <a:lstStyle/>
          <a:p>
            <a:r>
              <a:rPr lang="en-US" dirty="0">
                <a:latin typeface="Times" pitchFamily="2" charset="0"/>
              </a:rPr>
              <a:t>The SVM algorithm is versatile: not only does it support linear and nonlinear classification, but it also supports linear and nonlinear regression. To use SVMs for regression instead of classification, the trick is to reverse the objective: instead of trying to fit the largest possible street between two classes while limiting margin violations, SVM Regression tries to fit as many instances as possible on the street while limiting margin violations (i.e., instances off the street).</a:t>
            </a:r>
          </a:p>
        </p:txBody>
      </p:sp>
      <p:sp>
        <p:nvSpPr>
          <p:cNvPr id="5" name="Footer Placeholder 4">
            <a:extLst>
              <a:ext uri="{FF2B5EF4-FFF2-40B4-BE49-F238E27FC236}">
                <a16:creationId xmlns:a16="http://schemas.microsoft.com/office/drawing/2014/main" id="{58CA12AF-31F2-BE49-A5C4-F7723FF6518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8" name="Picture 7">
            <a:extLst>
              <a:ext uri="{FF2B5EF4-FFF2-40B4-BE49-F238E27FC236}">
                <a16:creationId xmlns:a16="http://schemas.microsoft.com/office/drawing/2014/main" id="{5BCB2002-8314-094A-9EB4-AC9AB8E5E881}"/>
              </a:ext>
            </a:extLst>
          </p:cNvPr>
          <p:cNvPicPr>
            <a:picLocks noChangeAspect="1"/>
          </p:cNvPicPr>
          <p:nvPr/>
        </p:nvPicPr>
        <p:blipFill>
          <a:blip r:embed="rId2"/>
          <a:stretch>
            <a:fillRect/>
          </a:stretch>
        </p:blipFill>
        <p:spPr>
          <a:xfrm>
            <a:off x="177192" y="2024963"/>
            <a:ext cx="4477273" cy="634228"/>
          </a:xfrm>
          <a:prstGeom prst="rect">
            <a:avLst/>
          </a:prstGeom>
        </p:spPr>
      </p:pic>
    </p:spTree>
    <p:extLst>
      <p:ext uri="{BB962C8B-B14F-4D97-AF65-F5344CB8AC3E}">
        <p14:creationId xmlns:p14="http://schemas.microsoft.com/office/powerpoint/2010/main" val="1961369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4ED0-7416-374C-805F-A33C011B2208}"/>
              </a:ext>
            </a:extLst>
          </p:cNvPr>
          <p:cNvSpPr>
            <a:spLocks noGrp="1"/>
          </p:cNvSpPr>
          <p:nvPr>
            <p:ph type="title"/>
          </p:nvPr>
        </p:nvSpPr>
        <p:spPr>
          <a:xfrm>
            <a:off x="606488" y="211465"/>
            <a:ext cx="3394075" cy="215444"/>
          </a:xfrm>
        </p:spPr>
        <p:txBody>
          <a:bodyPr/>
          <a:lstStyle/>
          <a:p>
            <a:endParaRPr lang="en-US"/>
          </a:p>
        </p:txBody>
      </p:sp>
      <p:sp>
        <p:nvSpPr>
          <p:cNvPr id="3" name="Content Placeholder 2">
            <a:extLst>
              <a:ext uri="{FF2B5EF4-FFF2-40B4-BE49-F238E27FC236}">
                <a16:creationId xmlns:a16="http://schemas.microsoft.com/office/drawing/2014/main" id="{4755AF93-5F62-404B-B626-A009B07B3699}"/>
              </a:ext>
            </a:extLst>
          </p:cNvPr>
          <p:cNvSpPr>
            <a:spLocks noGrp="1"/>
          </p:cNvSpPr>
          <p:nvPr>
            <p:ph idx="1"/>
          </p:nvPr>
        </p:nvSpPr>
        <p:spPr>
          <a:xfrm>
            <a:off x="185984" y="841432"/>
            <a:ext cx="4252666" cy="1862048"/>
          </a:xfrm>
        </p:spPr>
        <p:txBody>
          <a:bodyPr/>
          <a:lstStyle/>
          <a:p>
            <a:r>
              <a:rPr lang="en-US" b="1" dirty="0"/>
              <a:t>Advantages</a:t>
            </a:r>
          </a:p>
          <a:p>
            <a:r>
              <a:rPr lang="en-US" dirty="0"/>
              <a:t>SVM Classifiers offer </a:t>
            </a:r>
            <a:r>
              <a:rPr lang="en-US" b="1" dirty="0"/>
              <a:t>good accuracy </a:t>
            </a:r>
            <a:r>
              <a:rPr lang="en-US" dirty="0"/>
              <a:t>and perform faster prediction compared to Naïve Bayes algorithm. They also use </a:t>
            </a:r>
            <a:r>
              <a:rPr lang="en-US" b="1" dirty="0"/>
              <a:t>less memory</a:t>
            </a:r>
            <a:r>
              <a:rPr lang="en-US" dirty="0"/>
              <a:t> because they use a subset of training points in the decision phase. SVM works well with a clear margin of separation and with high dimensional space. </a:t>
            </a:r>
          </a:p>
          <a:p>
            <a:br>
              <a:rPr lang="en-US" b="1" dirty="0"/>
            </a:br>
            <a:r>
              <a:rPr lang="en-US" b="1" dirty="0"/>
              <a:t>Disadvantages</a:t>
            </a:r>
          </a:p>
          <a:p>
            <a:r>
              <a:rPr lang="en-US" dirty="0"/>
              <a:t>SVM is not suitable for </a:t>
            </a:r>
            <a:r>
              <a:rPr lang="en-US" dirty="0">
                <a:solidFill>
                  <a:srgbClr val="FF0000"/>
                </a:solidFill>
              </a:rPr>
              <a:t>large datasets</a:t>
            </a:r>
            <a:r>
              <a:rPr lang="en-US" dirty="0"/>
              <a:t> because of its high training time and it also takes more time in training compared to Naïve Bayes. It works poorly with overlapping classes and is also sensitive to the type of kernel used.</a:t>
            </a:r>
          </a:p>
        </p:txBody>
      </p:sp>
      <p:sp>
        <p:nvSpPr>
          <p:cNvPr id="6" name="Footer Placeholder 5">
            <a:extLst>
              <a:ext uri="{FF2B5EF4-FFF2-40B4-BE49-F238E27FC236}">
                <a16:creationId xmlns:a16="http://schemas.microsoft.com/office/drawing/2014/main" id="{1CBA565A-D119-0C49-9517-B44982E92BE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326014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AA74E611-3AE7-3740-9651-5729C24CE184}"/>
              </a:ext>
            </a:extLst>
          </p:cNvPr>
          <p:cNvSpPr>
            <a:spLocks noGrp="1" noChangeArrowheads="1"/>
          </p:cNvSpPr>
          <p:nvPr>
            <p:ph type="title"/>
          </p:nvPr>
        </p:nvSpPr>
        <p:spPr>
          <a:xfrm>
            <a:off x="182258" y="206375"/>
            <a:ext cx="4305761" cy="215444"/>
          </a:xfrm>
        </p:spPr>
        <p:txBody>
          <a:bodyPr/>
          <a:lstStyle/>
          <a:p>
            <a:r>
              <a:rPr lang="en-US" altLang="en-US" dirty="0"/>
              <a:t>SVM applications</a:t>
            </a:r>
          </a:p>
        </p:txBody>
      </p:sp>
      <p:sp>
        <p:nvSpPr>
          <p:cNvPr id="229379" name="Rectangle 3">
            <a:extLst>
              <a:ext uri="{FF2B5EF4-FFF2-40B4-BE49-F238E27FC236}">
                <a16:creationId xmlns:a16="http://schemas.microsoft.com/office/drawing/2014/main" id="{D920ACC3-2222-8047-BD72-1E5539A7C592}"/>
              </a:ext>
            </a:extLst>
          </p:cNvPr>
          <p:cNvSpPr>
            <a:spLocks noGrp="1" noChangeArrowheads="1"/>
          </p:cNvSpPr>
          <p:nvPr>
            <p:ph type="body" idx="1"/>
          </p:nvPr>
        </p:nvSpPr>
        <p:spPr>
          <a:xfrm>
            <a:off x="152169" y="511175"/>
            <a:ext cx="4305761" cy="3098284"/>
          </a:xfrm>
        </p:spPr>
        <p:txBody>
          <a:bodyPr/>
          <a:lstStyle/>
          <a:p>
            <a:pPr marL="171450" indent="-171450">
              <a:buFont typeface="Arial" panose="020B0604020202020204" pitchFamily="34" charset="0"/>
              <a:buChar char="•"/>
            </a:pPr>
            <a:r>
              <a:rPr lang="en-US" altLang="en-US" dirty="0"/>
              <a:t>SVMs were originally proposed by </a:t>
            </a:r>
            <a:r>
              <a:rPr lang="en-US" altLang="en-US" dirty="0" err="1"/>
              <a:t>Boser</a:t>
            </a:r>
            <a:r>
              <a:rPr lang="en-US" altLang="en-US" dirty="0"/>
              <a:t>, Guyon and </a:t>
            </a:r>
            <a:r>
              <a:rPr lang="en-US" altLang="en-US" dirty="0" err="1"/>
              <a:t>Vapnik</a:t>
            </a:r>
            <a:r>
              <a:rPr lang="en-US" altLang="en-US" dirty="0"/>
              <a:t> in 1992 and gained increasing popularity in late 1990s.</a:t>
            </a:r>
          </a:p>
          <a:p>
            <a:pPr marL="171450" indent="-171450">
              <a:buFont typeface="Arial" panose="020B0604020202020204" pitchFamily="34" charset="0"/>
              <a:buChar char="•"/>
            </a:pPr>
            <a:r>
              <a:rPr lang="en-US" altLang="en-US" dirty="0"/>
              <a:t>SVMs are currently among the best performers for a number of classification tasks ranging from text to genomic data.</a:t>
            </a:r>
          </a:p>
          <a:p>
            <a:pPr marL="171450" indent="-171450">
              <a:buFont typeface="Arial" panose="020B0604020202020204" pitchFamily="34" charset="0"/>
              <a:buChar char="•"/>
            </a:pPr>
            <a:r>
              <a:rPr lang="en-US" altLang="en-US" dirty="0"/>
              <a:t>SVMs can be applied to complex data types beyond feature vectors (e.g. graphs, sequences, relational data) by designing kernel functions for such data.</a:t>
            </a:r>
          </a:p>
          <a:p>
            <a:pPr marL="171450" indent="-171450">
              <a:buFont typeface="Arial" panose="020B0604020202020204" pitchFamily="34" charset="0"/>
              <a:buChar char="•"/>
            </a:pPr>
            <a:r>
              <a:rPr lang="en-US" altLang="en-US" dirty="0"/>
              <a:t>SVM techniques have been extended to a number of tasks such as regression [</a:t>
            </a:r>
            <a:r>
              <a:rPr lang="en-US" altLang="en-US" dirty="0" err="1"/>
              <a:t>Vapnik</a:t>
            </a:r>
            <a:r>
              <a:rPr lang="en-US" altLang="en-US" dirty="0"/>
              <a:t> </a:t>
            </a:r>
            <a:r>
              <a:rPr lang="en-US" altLang="en-US" i="1" dirty="0"/>
              <a:t>et al.</a:t>
            </a:r>
            <a:r>
              <a:rPr lang="en-US" altLang="en-US" dirty="0"/>
              <a:t> ’97], principal component analysis [</a:t>
            </a:r>
            <a:r>
              <a:rPr lang="en-US" altLang="en-US" dirty="0" err="1"/>
              <a:t>Sch</a:t>
            </a:r>
            <a:r>
              <a:rPr lang="en-US" altLang="en-US" dirty="0" err="1">
                <a:cs typeface="Times New Roman" panose="02020603050405020304" pitchFamily="18" charset="0"/>
              </a:rPr>
              <a:t>ö</a:t>
            </a:r>
            <a:r>
              <a:rPr lang="en-US" altLang="en-US" dirty="0" err="1"/>
              <a:t>lkopf</a:t>
            </a:r>
            <a:r>
              <a:rPr lang="en-US" altLang="en-US" dirty="0"/>
              <a:t> </a:t>
            </a:r>
            <a:r>
              <a:rPr lang="en-US" altLang="en-US" i="1" dirty="0"/>
              <a:t>et al. </a:t>
            </a:r>
            <a:r>
              <a:rPr lang="en-US" altLang="en-US" dirty="0"/>
              <a:t>’99], etc. </a:t>
            </a:r>
          </a:p>
          <a:p>
            <a:pPr marL="171450" indent="-171450">
              <a:buFont typeface="Arial" panose="020B0604020202020204" pitchFamily="34" charset="0"/>
              <a:buChar char="•"/>
            </a:pPr>
            <a:r>
              <a:rPr lang="en-US" altLang="en-US" dirty="0">
                <a:cs typeface="Times New Roman" panose="02020603050405020304" pitchFamily="18" charset="0"/>
              </a:rPr>
              <a:t>Tuning SVMs remains a black art:  selecting a specific kernel and parameters is usually done in a </a:t>
            </a:r>
            <a:r>
              <a:rPr lang="en-US" altLang="en-US" dirty="0">
                <a:solidFill>
                  <a:srgbClr val="FF0000"/>
                </a:solidFill>
                <a:cs typeface="Times New Roman" panose="02020603050405020304" pitchFamily="18" charset="0"/>
              </a:rPr>
              <a:t>try-and-see manner</a:t>
            </a:r>
            <a:r>
              <a:rPr lang="en-US" altLang="en-US" dirty="0">
                <a:cs typeface="Times New Roman" panose="02020603050405020304" pitchFamily="18" charset="0"/>
              </a:rPr>
              <a:t>. </a:t>
            </a:r>
          </a:p>
          <a:p>
            <a:pPr marL="171450" indent="-171450">
              <a:buFont typeface="Arial" panose="020B0604020202020204" pitchFamily="34" charset="0"/>
              <a:buChar char="•"/>
            </a:pPr>
            <a:r>
              <a:rPr lang="en-US" dirty="0"/>
              <a:t>More mathematical material you can find in the text book! </a:t>
            </a:r>
          </a:p>
          <a:p>
            <a:pPr marL="171450" indent="-171450">
              <a:buFont typeface="Arial" panose="020B0604020202020204" pitchFamily="34" charset="0"/>
              <a:buChar char="•"/>
            </a:pPr>
            <a:r>
              <a:rPr lang="en-US" dirty="0"/>
              <a:t>Demo </a:t>
            </a:r>
            <a:r>
              <a:rPr lang="en-US" dirty="0">
                <a:sym typeface="Wingdings" pitchFamily="2" charset="2"/>
              </a:rPr>
              <a:t></a:t>
            </a:r>
            <a:endParaRPr lang="en-US" dirty="0"/>
          </a:p>
          <a:p>
            <a:pPr lvl="1"/>
            <a:r>
              <a:rPr lang="en-US" altLang="en-US" sz="1000" dirty="0">
                <a:cs typeface="Times New Roman" panose="02020603050405020304" pitchFamily="18" charset="0"/>
                <a:hlinkClick r:id="rId2"/>
              </a:rPr>
              <a:t>http://vision.stanford.edu/teaching/cs231n-demos/linear-classify/</a:t>
            </a:r>
            <a:endParaRPr lang="en-US" altLang="en-US" sz="1000" dirty="0">
              <a:cs typeface="Times New Roman" panose="02020603050405020304" pitchFamily="18" charset="0"/>
            </a:endParaRPr>
          </a:p>
          <a:p>
            <a:pPr lvl="1"/>
            <a:r>
              <a:rPr lang="en-US" altLang="en-US" sz="1000" dirty="0">
                <a:cs typeface="Times New Roman" panose="02020603050405020304" pitchFamily="18" charset="0"/>
                <a:hlinkClick r:id="rId3"/>
              </a:rPr>
              <a:t>https://cs.stanford.edu/people/karpathy/svmjs/demo/</a:t>
            </a:r>
            <a:endParaRPr lang="en-US" altLang="en-US" sz="1000" dirty="0">
              <a:cs typeface="Times New Roman" panose="02020603050405020304" pitchFamily="18" charset="0"/>
            </a:endParaRPr>
          </a:p>
          <a:p>
            <a:pPr lvl="1"/>
            <a:endParaRPr lang="en-US" altLang="en-US" sz="1000" dirty="0">
              <a:cs typeface="Times New Roman" panose="02020603050405020304" pitchFamily="18" charset="0"/>
            </a:endParaRPr>
          </a:p>
          <a:p>
            <a:endParaRPr lang="en-US" altLang="en-US" sz="1000" dirty="0">
              <a:cs typeface="Times New Roman" panose="02020603050405020304" pitchFamily="18" charset="0"/>
            </a:endParaRPr>
          </a:p>
          <a:p>
            <a:endParaRPr lang="en-US" altLang="en-US" i="1" baseline="-25000" dirty="0">
              <a:cs typeface="Times New Roman" panose="02020603050405020304" pitchFamily="18" charset="0"/>
            </a:endParaRPr>
          </a:p>
        </p:txBody>
      </p:sp>
      <p:sp>
        <p:nvSpPr>
          <p:cNvPr id="3" name="Footer Placeholder 2">
            <a:extLst>
              <a:ext uri="{FF2B5EF4-FFF2-40B4-BE49-F238E27FC236}">
                <a16:creationId xmlns:a16="http://schemas.microsoft.com/office/drawing/2014/main" id="{A9BF6D60-8AD7-F750-0BF7-3F16F013B543}"/>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86748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606488" y="211465"/>
            <a:ext cx="3394075" cy="215444"/>
          </a:xfrm>
        </p:spPr>
        <p:txBody>
          <a:bodyPr/>
          <a:lstStyle/>
          <a:p>
            <a:r>
              <a:rPr lang="en-US" dirty="0"/>
              <a:t>Which one is better?</a:t>
            </a:r>
          </a:p>
        </p:txBody>
      </p:sp>
      <p:sp>
        <p:nvSpPr>
          <p:cNvPr id="25604" name="Rectangle 3"/>
          <p:cNvSpPr>
            <a:spLocks noGrp="1" noChangeArrowheads="1"/>
          </p:cNvSpPr>
          <p:nvPr>
            <p:ph type="body" sz="half" idx="4294967295"/>
          </p:nvPr>
        </p:nvSpPr>
        <p:spPr>
          <a:xfrm>
            <a:off x="691515" y="2623582"/>
            <a:ext cx="3227070" cy="304699"/>
          </a:xfrm>
        </p:spPr>
        <p:txBody>
          <a:bodyPr/>
          <a:lstStyle/>
          <a:p>
            <a:pPr algn="ctr">
              <a:lnSpc>
                <a:spcPct val="90000"/>
              </a:lnSpc>
              <a:buNone/>
            </a:pPr>
            <a:r>
              <a:rPr lang="en-US" dirty="0"/>
              <a:t>Which one is better? B1 or B2? How do you define better?</a:t>
            </a:r>
          </a:p>
        </p:txBody>
      </p:sp>
      <p:graphicFrame>
        <p:nvGraphicFramePr>
          <p:cNvPr id="25602" name="Object 4"/>
          <p:cNvGraphicFramePr>
            <a:graphicFrameLocks noGrp="1" noChangeAspect="1"/>
          </p:cNvGraphicFramePr>
          <p:nvPr>
            <p:ph sz="half" idx="4294967295"/>
          </p:nvPr>
        </p:nvGraphicFramePr>
        <p:xfrm>
          <a:off x="1440656"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560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6" y="885790"/>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E7E2A44A-C53E-5291-7E48-2F237098D39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021316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06488" y="211465"/>
            <a:ext cx="3394075" cy="215444"/>
          </a:xfrm>
        </p:spPr>
        <p:txBody>
          <a:bodyPr/>
          <a:lstStyle/>
          <a:p>
            <a:r>
              <a:rPr lang="en-US" dirty="0"/>
              <a:t>Which one is better?</a:t>
            </a:r>
          </a:p>
        </p:txBody>
      </p:sp>
      <p:sp>
        <p:nvSpPr>
          <p:cNvPr id="26628" name="Rectangle 3"/>
          <p:cNvSpPr>
            <a:spLocks noGrp="1" noChangeArrowheads="1"/>
          </p:cNvSpPr>
          <p:nvPr>
            <p:ph type="body" sz="half" idx="4294967295"/>
          </p:nvPr>
        </p:nvSpPr>
        <p:spPr>
          <a:xfrm>
            <a:off x="662702" y="2594769"/>
            <a:ext cx="3342323" cy="230505"/>
          </a:xfrm>
        </p:spPr>
        <p:txBody>
          <a:bodyPr>
            <a:normAutofit fontScale="85000"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1440656" y="885790"/>
          <a:ext cx="1844040" cy="1740193"/>
        </p:xfrm>
        <a:graphic>
          <a:graphicData uri="http://schemas.openxmlformats.org/presentationml/2006/ole">
            <mc:AlternateContent xmlns:mc="http://schemas.openxmlformats.org/markup-compatibility/2006">
              <mc:Choice xmlns:v="urn:schemas-microsoft-com:vml" Requires="v">
                <p:oleObj name="Visio" r:id="rId2" imgW="7432040" imgH="7017225" progId="Visio.Drawing.11">
                  <p:embed/>
                </p:oleObj>
              </mc:Choice>
              <mc:Fallback>
                <p:oleObj name="Visio" r:id="rId2" imgW="7432040" imgH="7017225" progId="Visio.Drawing.11">
                  <p:embed/>
                  <p:pic>
                    <p:nvPicPr>
                      <p:cNvPr id="266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6" y="885790"/>
                        <a:ext cx="1844040" cy="174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A23BA217-4678-1149-A1E0-9229F78C11B9}"/>
              </a:ext>
            </a:extLst>
          </p:cNvPr>
          <p:cNvSpPr txBox="1"/>
          <p:nvPr/>
        </p:nvSpPr>
        <p:spPr>
          <a:xfrm>
            <a:off x="3532932" y="995640"/>
            <a:ext cx="882126" cy="1200329"/>
          </a:xfrm>
          <a:prstGeom prst="rect">
            <a:avLst/>
          </a:prstGeom>
          <a:noFill/>
        </p:spPr>
        <p:txBody>
          <a:bodyPr wrap="square" rtlCol="0">
            <a:spAutoFit/>
          </a:bodyPr>
          <a:lstStyle/>
          <a:p>
            <a:pPr algn="ctr"/>
            <a:r>
              <a:rPr lang="en-US" sz="1200" dirty="0"/>
              <a:t>Fitting the widest possible street between  classes </a:t>
            </a:r>
            <a:r>
              <a:rPr lang="en-US" sz="1200" dirty="0">
                <a:sym typeface="Wingdings" pitchFamily="2" charset="2"/>
              </a:rPr>
              <a:t></a:t>
            </a:r>
            <a:endParaRPr lang="en-US" sz="1200" dirty="0"/>
          </a:p>
        </p:txBody>
      </p:sp>
      <p:sp>
        <p:nvSpPr>
          <p:cNvPr id="4" name="Footer Placeholder 3">
            <a:extLst>
              <a:ext uri="{FF2B5EF4-FFF2-40B4-BE49-F238E27FC236}">
                <a16:creationId xmlns:a16="http://schemas.microsoft.com/office/drawing/2014/main" id="{06BF1F5E-2A41-F12E-70D3-ED72B55283E9}"/>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48735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06488" y="211465"/>
            <a:ext cx="3394075" cy="215444"/>
          </a:xfrm>
        </p:spPr>
        <p:txBody>
          <a:bodyPr/>
          <a:lstStyle/>
          <a:p>
            <a:r>
              <a:rPr lang="en-US" dirty="0"/>
              <a:t>Noisy data</a:t>
            </a:r>
          </a:p>
        </p:txBody>
      </p:sp>
      <p:sp>
        <p:nvSpPr>
          <p:cNvPr id="26628" name="Rectangle 3"/>
          <p:cNvSpPr>
            <a:spLocks noGrp="1" noChangeArrowheads="1"/>
          </p:cNvSpPr>
          <p:nvPr>
            <p:ph type="body" sz="half" idx="4294967295"/>
          </p:nvPr>
        </p:nvSpPr>
        <p:spPr>
          <a:xfrm>
            <a:off x="662702" y="2594769"/>
            <a:ext cx="3342323" cy="230505"/>
          </a:xfrm>
        </p:spPr>
        <p:txBody>
          <a:bodyPr>
            <a:normAutofit fontScale="85000" lnSpcReduction="10000"/>
          </a:bodyPr>
          <a:lstStyle/>
          <a:p>
            <a:pPr algn="ctr">
              <a:lnSpc>
                <a:spcPct val="90000"/>
              </a:lnSpc>
              <a:buNone/>
            </a:pPr>
            <a:r>
              <a:rPr lang="en-US" dirty="0" err="1"/>
              <a:t>Hyperplane</a:t>
            </a:r>
            <a:r>
              <a:rPr lang="en-US" dirty="0"/>
              <a:t> that </a:t>
            </a:r>
            <a:r>
              <a:rPr lang="en-US" dirty="0">
                <a:solidFill>
                  <a:srgbClr val="FF0000"/>
                </a:solidFill>
              </a:rPr>
              <a:t>maximizes</a:t>
            </a:r>
            <a:r>
              <a:rPr lang="en-US" dirty="0"/>
              <a:t> the </a:t>
            </a:r>
            <a:r>
              <a:rPr lang="en-US" dirty="0">
                <a:solidFill>
                  <a:srgbClr val="FF0000"/>
                </a:solidFill>
              </a:rPr>
              <a:t>margin</a:t>
            </a:r>
            <a:r>
              <a:rPr lang="en-US" dirty="0"/>
              <a:t> will have better generalization</a:t>
            </a:r>
            <a:br>
              <a:rPr lang="en-US" dirty="0"/>
            </a:br>
            <a:r>
              <a:rPr lang="en-US" dirty="0"/>
              <a:t>=&gt; B1 is better than B2</a:t>
            </a:r>
          </a:p>
        </p:txBody>
      </p:sp>
      <p:graphicFrame>
        <p:nvGraphicFramePr>
          <p:cNvPr id="26626" name="Object 4"/>
          <p:cNvGraphicFramePr>
            <a:graphicFrameLocks noGrp="1" noChangeAspect="1"/>
          </p:cNvGraphicFramePr>
          <p:nvPr>
            <p:ph sz="half" idx="4294967295"/>
          </p:nvPr>
        </p:nvGraphicFramePr>
        <p:xfrm>
          <a:off x="900410" y="833566"/>
          <a:ext cx="2384286" cy="1844040"/>
        </p:xfrm>
        <a:graphic>
          <a:graphicData uri="http://schemas.openxmlformats.org/presentationml/2006/ole">
            <mc:AlternateContent xmlns:mc="http://schemas.openxmlformats.org/markup-compatibility/2006">
              <mc:Choice xmlns:v="urn:schemas-microsoft-com:vml" Requires="v">
                <p:oleObj name="Visio" r:id="rId2" imgW="9963043" imgH="7704847" progId="Visio.Drawing.11">
                  <p:embed/>
                </p:oleObj>
              </mc:Choice>
              <mc:Fallback>
                <p:oleObj name="Visio" r:id="rId2" imgW="9963043" imgH="7704847" progId="Visio.Drawing.11">
                  <p:embed/>
                  <p:pic>
                    <p:nvPicPr>
                      <p:cNvPr id="266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410" y="833566"/>
                        <a:ext cx="2384286"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78A09700-175B-092F-7465-61FBCB4AD26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853688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901</TotalTime>
  <Words>3145</Words>
  <Application>Microsoft Macintosh PowerPoint</Application>
  <PresentationFormat>Custom</PresentationFormat>
  <Paragraphs>474</Paragraphs>
  <Slides>63</Slides>
  <Notes>1</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63</vt:i4>
      </vt:variant>
    </vt:vector>
  </HeadingPairs>
  <TitlesOfParts>
    <vt:vector size="82" baseType="lpstr">
      <vt:lpstr>ＭＳ Ｐゴシック</vt:lpstr>
      <vt:lpstr>-apple-system</vt:lpstr>
      <vt:lpstr>Arial</vt:lpstr>
      <vt:lpstr>Calibri</vt:lpstr>
      <vt:lpstr>Cambria</vt:lpstr>
      <vt:lpstr>charter</vt:lpstr>
      <vt:lpstr>Helvetica Neue</vt:lpstr>
      <vt:lpstr>Lucida Console</vt:lpstr>
      <vt:lpstr>Microsoft Sans Serif</vt:lpstr>
      <vt:lpstr>Open Sans</vt:lpstr>
      <vt:lpstr>source-serif-pro</vt:lpstr>
      <vt:lpstr>Tahoma</vt:lpstr>
      <vt:lpstr>Times</vt:lpstr>
      <vt:lpstr>Times New Roman</vt:lpstr>
      <vt:lpstr>Verdana</vt:lpstr>
      <vt:lpstr>Wingdings</vt:lpstr>
      <vt:lpstr>Office Theme</vt:lpstr>
      <vt:lpstr>Visio</vt:lpstr>
      <vt:lpstr>Equation</vt:lpstr>
      <vt:lpstr>Machine Learning  06- Support Vector Machine</vt:lpstr>
      <vt:lpstr>SVM</vt:lpstr>
      <vt:lpstr>Classification</vt:lpstr>
      <vt:lpstr>Linearly separable classes</vt:lpstr>
      <vt:lpstr>Linearly separable classes</vt:lpstr>
      <vt:lpstr>Linearly separable classes</vt:lpstr>
      <vt:lpstr>Which one is better?</vt:lpstr>
      <vt:lpstr>Which one is better?</vt:lpstr>
      <vt:lpstr>Noisy data</vt:lpstr>
      <vt:lpstr>Noisy data</vt:lpstr>
      <vt:lpstr>Support Vector Machines</vt:lpstr>
      <vt:lpstr>How does SVM work?</vt:lpstr>
      <vt:lpstr>Terminologies</vt:lpstr>
      <vt:lpstr>What is a Hyperplane?</vt:lpstr>
      <vt:lpstr>PowerPoint Presentation</vt:lpstr>
      <vt:lpstr>If we have only one feature</vt:lpstr>
      <vt:lpstr>Look at this figure</vt:lpstr>
      <vt:lpstr>Separating  Hyperplanes</vt:lpstr>
      <vt:lpstr>Salary for poor or rich people  </vt:lpstr>
      <vt:lpstr>The core idea of SVM</vt:lpstr>
      <vt:lpstr>Maximal Margin Classifier</vt:lpstr>
      <vt:lpstr>Margin</vt:lpstr>
      <vt:lpstr>Margin</vt:lpstr>
      <vt:lpstr>Maximum Margin</vt:lpstr>
      <vt:lpstr>PowerPoint Presentation</vt:lpstr>
      <vt:lpstr>Underfitting vs Overfitting</vt:lpstr>
      <vt:lpstr>PowerPoint Presentation</vt:lpstr>
      <vt:lpstr>PowerPoint Presentation</vt:lpstr>
      <vt:lpstr>PowerPoint Presentation</vt:lpstr>
      <vt:lpstr>Split, fit, and predict </vt:lpstr>
      <vt:lpstr>Evaluating </vt:lpstr>
      <vt:lpstr>How Do we know which soft margin to choose?</vt:lpstr>
      <vt:lpstr>Non-separable Data</vt:lpstr>
      <vt:lpstr>Noisy Data</vt:lpstr>
      <vt:lpstr>PowerPoint Presentation</vt:lpstr>
      <vt:lpstr>Support Vector Classifier</vt:lpstr>
      <vt:lpstr>PowerPoint Presentation</vt:lpstr>
      <vt:lpstr>Soft Margin Classification  </vt:lpstr>
      <vt:lpstr>PowerPoint Presentation</vt:lpstr>
      <vt:lpstr>PowerPoint Presentation</vt:lpstr>
      <vt:lpstr>Noisy data</vt:lpstr>
      <vt:lpstr>SVM Support Vector Machine</vt:lpstr>
      <vt:lpstr>Support vector machines</vt:lpstr>
      <vt:lpstr>PowerPoint Presentation</vt:lpstr>
      <vt:lpstr>Dealing with non-linear and inseparable planes</vt:lpstr>
      <vt:lpstr>Support vector machines</vt:lpstr>
      <vt:lpstr>PowerPoint Presentation</vt:lpstr>
      <vt:lpstr>Non-linear SVMs:  Feature spaces</vt:lpstr>
      <vt:lpstr>PowerPoint Presentation</vt:lpstr>
      <vt:lpstr>Linear boundary can fail</vt:lpstr>
      <vt:lpstr>Feature Expansion</vt:lpstr>
      <vt:lpstr>Cubic Polynomials</vt:lpstr>
      <vt:lpstr>SVM Kernels</vt:lpstr>
      <vt:lpstr>Polynomial Kernel</vt:lpstr>
      <vt:lpstr>Gaussian RBF Kernel</vt:lpstr>
      <vt:lpstr>PowerPoint Presentation</vt:lpstr>
      <vt:lpstr>PowerPoint Presentation</vt:lpstr>
      <vt:lpstr>PowerPoint Presentation</vt:lpstr>
      <vt:lpstr>PowerPoint Presentation</vt:lpstr>
      <vt:lpstr>PowerPoint Presentation</vt:lpstr>
      <vt:lpstr>Regression</vt:lpstr>
      <vt:lpstr>PowerPoint Presentation</vt:lpstr>
      <vt:lpstr>SVM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dc:title>
  <cp:lastModifiedBy>Malak Abdullah</cp:lastModifiedBy>
  <cp:revision>13</cp:revision>
  <dcterms:created xsi:type="dcterms:W3CDTF">2024-02-10T12:59:46Z</dcterms:created>
  <dcterms:modified xsi:type="dcterms:W3CDTF">2025-09-13T16:33:17Z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y fmtid="{D5CDD505-2E9C-101B-9397-08002B2CF9AE}" pid="5" name="PTEX.Fullbanner">
    <vt:lpwstr>This is pdfTeX, Version 3.1415926-2.5-1.40.14 (TeX Live 2013) kpathsea version 6.1.1</vt:lpwstr>
  </property>
  <property fmtid="{D5CDD505-2E9C-101B-9397-08002B2CF9AE}" pid="6" name="Producer">
    <vt:lpwstr>pdfTeX-1.40.14</vt:lpwstr>
  </property>
</Properties>
</file>